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9" r:id="rId2"/>
    <p:sldId id="1842" r:id="rId3"/>
    <p:sldId id="1873" r:id="rId4"/>
    <p:sldId id="1843" r:id="rId5"/>
    <p:sldId id="1861" r:id="rId6"/>
    <p:sldId id="1863" r:id="rId7"/>
    <p:sldId id="1862" r:id="rId8"/>
    <p:sldId id="1796" r:id="rId9"/>
    <p:sldId id="1876" r:id="rId10"/>
    <p:sldId id="1874" r:id="rId11"/>
    <p:sldId id="1864" r:id="rId12"/>
    <p:sldId id="1865" r:id="rId13"/>
    <p:sldId id="1844" r:id="rId14"/>
    <p:sldId id="1845" r:id="rId15"/>
    <p:sldId id="1846" r:id="rId16"/>
    <p:sldId id="1877" r:id="rId17"/>
    <p:sldId id="1878" r:id="rId18"/>
    <p:sldId id="1866" r:id="rId19"/>
    <p:sldId id="1847" r:id="rId20"/>
    <p:sldId id="1867" r:id="rId21"/>
    <p:sldId id="1868" r:id="rId22"/>
    <p:sldId id="1869" r:id="rId23"/>
    <p:sldId id="1870" r:id="rId24"/>
    <p:sldId id="1871" r:id="rId25"/>
    <p:sldId id="1872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" initials="p" lastIdx="1" clrIdx="0">
    <p:extLst>
      <p:ext uri="{19B8F6BF-5375-455C-9EA6-DF929625EA0E}">
        <p15:presenceInfo xmlns:p15="http://schemas.microsoft.com/office/powerpoint/2012/main" userId="6ae8997740bde6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0" autoAdjust="0"/>
    <p:restoredTop sz="94686" autoAdjust="0"/>
  </p:normalViewPr>
  <p:slideViewPr>
    <p:cSldViewPr>
      <p:cViewPr varScale="1">
        <p:scale>
          <a:sx n="153" d="100"/>
          <a:sy n="153" d="100"/>
        </p:scale>
        <p:origin x="24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50412-FB9B-4AF3-AB0F-D4288450BD9D}" type="datetimeFigureOut">
              <a:rPr lang="it-IT" smtClean="0"/>
              <a:pPr/>
              <a:t>08/05/2024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ABDB-8F30-45A1-9A32-55B4222161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88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0ABDB-8F30-45A1-9A32-55B422216109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84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0ABDB-8F30-45A1-9A32-55B422216109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00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9AE8-8906-4C3B-A3E9-684DBFDF5D80}" type="datetime1">
              <a:rPr lang="it-IT" smtClean="0"/>
              <a:t>08/05/2024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68CC7-8934-4091-B60D-F246936E2A66}" type="datetime1">
              <a:rPr lang="it-IT" smtClean="0"/>
              <a:t>08/05/2024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842F-36DE-41E4-B2F7-D19B960D4563}" type="datetime1">
              <a:rPr lang="it-IT" smtClean="0"/>
              <a:t>08/05/2024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AB5-A3F6-4841-A7EF-B8CAAFDA519D}" type="datetime1">
              <a:rPr lang="it-IT" smtClean="0"/>
              <a:t>08/05/2024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0CF0-07B8-44C9-B566-82D98A8C61C2}" type="datetime1">
              <a:rPr lang="it-IT" smtClean="0"/>
              <a:t>08/05/2024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C7A5-F9F5-4DE7-A979-3F192DC823C4}" type="datetime1">
              <a:rPr lang="it-IT" smtClean="0"/>
              <a:t>08/05/2024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F8B6-1EEB-49D0-B5FF-3E1094C91C20}" type="datetime1">
              <a:rPr lang="it-IT" smtClean="0"/>
              <a:t>08/05/2024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A465-A7F8-43CF-A36F-077B963041FD}" type="datetime1">
              <a:rPr lang="it-IT" smtClean="0"/>
              <a:t>08/05/2024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8315-F6C2-434E-93EA-E5EF48912EB6}" type="datetime1">
              <a:rPr lang="it-IT" smtClean="0"/>
              <a:t>08/05/2024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7414-CF4D-473B-BE7D-F241D502A954}" type="datetime1">
              <a:rPr lang="it-IT" smtClean="0"/>
              <a:t>08/05/2024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3879-512B-431F-9DA2-0531FE461887}" type="datetime1">
              <a:rPr lang="it-IT" smtClean="0"/>
              <a:t>08/05/2024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C1696-520C-448A-BCB8-8886FBDFFE83}" type="datetime1">
              <a:rPr lang="it-IT" smtClean="0"/>
              <a:t>08/05/2024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18499-4237-4EFE-9615-78DFD1FBD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335532" y="5933990"/>
            <a:ext cx="15348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it-IT" sz="1500" spc="-1" dirty="0">
                <a:solidFill>
                  <a:srgbClr val="0070C0"/>
                </a:solidFill>
                <a:latin typeface="Calibri"/>
                <a:cs typeface="Calibri"/>
              </a:rPr>
              <a:t>Maggio  2024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545516" y="5437700"/>
            <a:ext cx="5577167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it-IT" b="1" spc="-1" dirty="0">
                <a:solidFill>
                  <a:srgbClr val="0070C0"/>
                </a:solidFill>
                <a:latin typeface="Calibri"/>
                <a:cs typeface="Calibri"/>
              </a:rPr>
              <a:t>avv. Rosario Scalise</a:t>
            </a:r>
          </a:p>
          <a:p>
            <a:pPr algn="ctr" defTabSz="685800">
              <a:defRPr/>
            </a:pPr>
            <a:r>
              <a:rPr lang="it-IT" sz="825" b="1" spc="-1" dirty="0">
                <a:solidFill>
                  <a:srgbClr val="0070C0"/>
                </a:solidFill>
                <a:latin typeface="Calibri"/>
                <a:cs typeface="Calibri"/>
              </a:rPr>
              <a:t>www.avvocatodicantiere.it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704219" y="1702799"/>
            <a:ext cx="5735562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LA REVISIONE PREZZI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71600" y="6465655"/>
            <a:ext cx="4439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it-IT" sz="1000" spc="-1" dirty="0">
                <a:solidFill>
                  <a:srgbClr val="0070C0"/>
                </a:solidFill>
                <a:latin typeface="Calibri"/>
                <a:cs typeface="Calibri"/>
              </a:rPr>
              <a:t>Contenuti coperti da diritto di autore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9BB796B-CEB3-0F7F-F3D8-3C46F6498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3" y="2245741"/>
            <a:ext cx="5069821" cy="316466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E3CD4B2-5E1B-25A4-2E92-42C7DD8ED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642" y="616273"/>
            <a:ext cx="2486025" cy="90487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1D18841-9732-B899-8FD0-F7FF8A988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817" y="612729"/>
            <a:ext cx="34575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6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C59573-A200-81D4-95E2-D0E84958094D}"/>
              </a:ext>
            </a:extLst>
          </p:cNvPr>
          <p:cNvSpPr txBox="1"/>
          <p:nvPr/>
        </p:nvSpPr>
        <p:spPr>
          <a:xfrm>
            <a:off x="1763688" y="2420888"/>
            <a:ext cx="5735562" cy="9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- 1.2. -</a:t>
            </a:r>
          </a:p>
          <a:p>
            <a:pPr algn="ctr" defTabSz="685800">
              <a:lnSpc>
                <a:spcPct val="120000"/>
              </a:lnSpc>
              <a:defRPr/>
            </a:pPr>
            <a:r>
              <a:rPr lang="it-IT" sz="14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LA REVISIONE PREZZI NEL DLGS 36/2023</a:t>
            </a:r>
          </a:p>
          <a:p>
            <a:pPr algn="ctr" defTabSz="685800">
              <a:lnSpc>
                <a:spcPct val="120000"/>
              </a:lnSpc>
              <a:defRPr/>
            </a:pPr>
            <a:r>
              <a:rPr lang="it-IT" sz="14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L’art. 60 e modalità applicative</a:t>
            </a:r>
          </a:p>
        </p:txBody>
      </p:sp>
    </p:spTree>
    <p:extLst>
      <p:ext uri="{BB962C8B-B14F-4D97-AF65-F5344CB8AC3E}">
        <p14:creationId xmlns:p14="http://schemas.microsoft.com/office/powerpoint/2010/main" val="1186165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60185CD-38F5-49F3-008A-A0EF7D8F8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16" y="836712"/>
            <a:ext cx="8028384" cy="241294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F668A90-8DF7-BD3E-1B83-7473D5533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620896"/>
            <a:ext cx="8028384" cy="19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34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3C6DB2F-F75A-4B8C-9552-247E24094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1412776"/>
            <a:ext cx="79533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68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396C0DD-063B-0331-DF9D-9222ACDC8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62269"/>
            <a:ext cx="6914519" cy="253489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E282CF6-1DC2-0E27-B4F8-D50B7A5C2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98" y="305129"/>
            <a:ext cx="1585266" cy="6571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486D6A9-ECE2-05F3-2D4F-F08D131BA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16" y="3754233"/>
            <a:ext cx="6948264" cy="231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33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7DE2176-E43F-3C74-9FCF-2DABB87D7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596776"/>
            <a:ext cx="8753475" cy="230505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F3EFA4B-A7D3-FDBC-C5CA-62631571B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2882056"/>
            <a:ext cx="6496050" cy="298132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32DB81-A313-E45B-BCC3-9EAECF525984}"/>
              </a:ext>
            </a:extLst>
          </p:cNvPr>
          <p:cNvSpPr txBox="1"/>
          <p:nvPr/>
        </p:nvSpPr>
        <p:spPr>
          <a:xfrm>
            <a:off x="5364088" y="1934795"/>
            <a:ext cx="3575322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B0F0"/>
                </a:solidFill>
                <a:cs typeface="Arial Rounded MT Bold"/>
              </a:rPr>
              <a:t>- </a:t>
            </a:r>
            <a:r>
              <a:rPr lang="it-IT" spc="-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nell’anno di offerta</a:t>
            </a:r>
          </a:p>
        </p:txBody>
      </p:sp>
    </p:spTree>
    <p:extLst>
      <p:ext uri="{BB962C8B-B14F-4D97-AF65-F5344CB8AC3E}">
        <p14:creationId xmlns:p14="http://schemas.microsoft.com/office/powerpoint/2010/main" val="1909429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3AF7392-37E8-4F83-B270-6D7F4A520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44" y="1682939"/>
            <a:ext cx="8368156" cy="349212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2AC1149-666A-F2AE-7826-475E975BD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46" y="1014604"/>
            <a:ext cx="1585266" cy="6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37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77FD2D8-43FB-D460-2882-87651C92D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00" y="1741659"/>
            <a:ext cx="8172400" cy="307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59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3A6BE1C-1B76-224E-1B56-0F0D52CC8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59" y="1160785"/>
            <a:ext cx="8244408" cy="107953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5D80863-8400-8B3C-3292-EBB857A91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76" y="2420888"/>
            <a:ext cx="8049774" cy="316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3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C59573-A200-81D4-95E2-D0E84958094D}"/>
              </a:ext>
            </a:extLst>
          </p:cNvPr>
          <p:cNvSpPr txBox="1"/>
          <p:nvPr/>
        </p:nvSpPr>
        <p:spPr>
          <a:xfrm>
            <a:off x="1619672" y="2492896"/>
            <a:ext cx="5735562" cy="121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LA REVISIONE PREZZI DL Aiuti (Lavori)</a:t>
            </a:r>
          </a:p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Servizi e Forniture nella disciplina previgente</a:t>
            </a:r>
          </a:p>
        </p:txBody>
      </p:sp>
    </p:spTree>
    <p:extLst>
      <p:ext uri="{BB962C8B-B14F-4D97-AF65-F5344CB8AC3E}">
        <p14:creationId xmlns:p14="http://schemas.microsoft.com/office/powerpoint/2010/main" val="3456644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6F0D48-9167-FB10-8547-25402E380110}"/>
              </a:ext>
            </a:extLst>
          </p:cNvPr>
          <p:cNvSpPr txBox="1"/>
          <p:nvPr/>
        </p:nvSpPr>
        <p:spPr>
          <a:xfrm>
            <a:off x="1619672" y="1628800"/>
            <a:ext cx="5735562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DL Aiuti - Lavori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1883EAB-E1A6-A937-3846-70B280EB4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0" y="2804849"/>
            <a:ext cx="7452320" cy="128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4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C59573-A200-81D4-95E2-D0E84958094D}"/>
              </a:ext>
            </a:extLst>
          </p:cNvPr>
          <p:cNvSpPr txBox="1"/>
          <p:nvPr/>
        </p:nvSpPr>
        <p:spPr>
          <a:xfrm>
            <a:off x="1763688" y="2420888"/>
            <a:ext cx="5735562" cy="121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- 1 -</a:t>
            </a:r>
          </a:p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LA REVISIONE PREZZI NEL DLGS 36/2023</a:t>
            </a:r>
          </a:p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Lavori, Servizi, Forniture</a:t>
            </a:r>
          </a:p>
        </p:txBody>
      </p:sp>
    </p:spTree>
    <p:extLst>
      <p:ext uri="{BB962C8B-B14F-4D97-AF65-F5344CB8AC3E}">
        <p14:creationId xmlns:p14="http://schemas.microsoft.com/office/powerpoint/2010/main" val="1804792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6F0D48-9167-FB10-8547-25402E380110}"/>
              </a:ext>
            </a:extLst>
          </p:cNvPr>
          <p:cNvSpPr txBox="1"/>
          <p:nvPr/>
        </p:nvSpPr>
        <p:spPr>
          <a:xfrm>
            <a:off x="1547664" y="352005"/>
            <a:ext cx="5735562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DL Aiuti - Lavori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67EC8F9-EA31-F53D-A2BB-FE506613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91" y="1340768"/>
            <a:ext cx="7716708" cy="38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74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6F0D48-9167-FB10-8547-25402E380110}"/>
              </a:ext>
            </a:extLst>
          </p:cNvPr>
          <p:cNvSpPr txBox="1"/>
          <p:nvPr/>
        </p:nvSpPr>
        <p:spPr>
          <a:xfrm>
            <a:off x="1547664" y="352005"/>
            <a:ext cx="5735562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DL Aiuti - Lavori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87AE647-D4A5-D84A-66D0-337DF0542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7169"/>
            <a:ext cx="7740352" cy="452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59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6F0D48-9167-FB10-8547-25402E380110}"/>
              </a:ext>
            </a:extLst>
          </p:cNvPr>
          <p:cNvSpPr txBox="1"/>
          <p:nvPr/>
        </p:nvSpPr>
        <p:spPr>
          <a:xfrm>
            <a:off x="1547664" y="352005"/>
            <a:ext cx="5735562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DL Aiuti - Lavori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12D25BF-C4C3-9007-DC67-818D7E4AE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01" y="980728"/>
            <a:ext cx="6986527" cy="463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80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6F0D48-9167-FB10-8547-25402E380110}"/>
              </a:ext>
            </a:extLst>
          </p:cNvPr>
          <p:cNvSpPr txBox="1"/>
          <p:nvPr/>
        </p:nvSpPr>
        <p:spPr>
          <a:xfrm>
            <a:off x="1547664" y="352005"/>
            <a:ext cx="5735562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DL Aiuti - Lavori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5355BEF-D531-7F0C-6BBC-83D12CAF3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085" y="2259691"/>
            <a:ext cx="6480720" cy="410488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4CFF624-D42A-4F0A-ED7A-00B495061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770" y="811267"/>
            <a:ext cx="5406509" cy="149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18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6F0D48-9167-FB10-8547-25402E380110}"/>
              </a:ext>
            </a:extLst>
          </p:cNvPr>
          <p:cNvSpPr txBox="1"/>
          <p:nvPr/>
        </p:nvSpPr>
        <p:spPr>
          <a:xfrm>
            <a:off x="1560199" y="152300"/>
            <a:ext cx="5735562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DL Aiuti - Lavori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9395C41-9263-871C-E20F-F127F149B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791" y="626496"/>
            <a:ext cx="4784378" cy="139797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751AF4D-E52B-1997-787E-8EE7FC0AEC13}"/>
              </a:ext>
            </a:extLst>
          </p:cNvPr>
          <p:cNvSpPr txBox="1"/>
          <p:nvPr/>
        </p:nvSpPr>
        <p:spPr>
          <a:xfrm>
            <a:off x="881789" y="2019750"/>
            <a:ext cx="6815682" cy="32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it-IT" sz="14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Non pare possibile applicare le variazioni in diminuzione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74D68CF-F2A4-EDF8-7173-D1AE2FB86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896" y="2389232"/>
            <a:ext cx="6505575" cy="22383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2A86FDF-11E0-C31D-0B0E-A1B740F9A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608" y="4671551"/>
            <a:ext cx="62388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27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6F0D48-9167-FB10-8547-25402E380110}"/>
              </a:ext>
            </a:extLst>
          </p:cNvPr>
          <p:cNvSpPr txBox="1"/>
          <p:nvPr/>
        </p:nvSpPr>
        <p:spPr>
          <a:xfrm>
            <a:off x="1619672" y="1230374"/>
            <a:ext cx="5735562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Servizi, Forniture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751AF4D-E52B-1997-787E-8EE7FC0AEC13}"/>
              </a:ext>
            </a:extLst>
          </p:cNvPr>
          <p:cNvSpPr txBox="1"/>
          <p:nvPr/>
        </p:nvSpPr>
        <p:spPr>
          <a:xfrm>
            <a:off x="899592" y="2348880"/>
            <a:ext cx="6815682" cy="1876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it-IT" sz="14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Art. 106, comma 1, lett. a) del D Lgs 50/2016</a:t>
            </a:r>
          </a:p>
          <a:p>
            <a:pPr algn="ctr" defTabSz="685800">
              <a:lnSpc>
                <a:spcPct val="120000"/>
              </a:lnSpc>
              <a:defRPr/>
            </a:pPr>
            <a:endParaRPr lang="it-IT" sz="1400" spc="-1" dirty="0">
              <a:solidFill>
                <a:srgbClr val="0070C0"/>
              </a:solidFill>
              <a:latin typeface="Arial Rounded MT Bold"/>
              <a:cs typeface="Arial Rounded MT Bold"/>
            </a:endParaRPr>
          </a:p>
          <a:p>
            <a:pPr algn="ctr" defTabSz="685800">
              <a:lnSpc>
                <a:spcPct val="120000"/>
              </a:lnSpc>
              <a:defRPr/>
            </a:pPr>
            <a:r>
              <a:rPr lang="it-IT" sz="14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DL 4/2022</a:t>
            </a:r>
          </a:p>
          <a:p>
            <a:pPr algn="ctr" defTabSz="685800">
              <a:lnSpc>
                <a:spcPct val="120000"/>
              </a:lnSpc>
              <a:defRPr/>
            </a:pPr>
            <a:endParaRPr lang="it-IT" sz="1400" spc="-1" dirty="0">
              <a:solidFill>
                <a:srgbClr val="0070C0"/>
              </a:solidFill>
              <a:latin typeface="Arial Rounded MT Bold"/>
              <a:cs typeface="Arial Rounded MT Bold"/>
            </a:endParaRPr>
          </a:p>
          <a:p>
            <a:pPr algn="ctr" defTabSz="685800">
              <a:lnSpc>
                <a:spcPct val="120000"/>
              </a:lnSpc>
              <a:defRPr/>
            </a:pPr>
            <a:r>
              <a:rPr lang="it-IT" sz="14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Clausole di capitolato</a:t>
            </a:r>
          </a:p>
          <a:p>
            <a:pPr algn="ctr" defTabSz="685800">
              <a:lnSpc>
                <a:spcPct val="120000"/>
              </a:lnSpc>
              <a:defRPr/>
            </a:pPr>
            <a:endParaRPr lang="it-IT" sz="1400" spc="-1" dirty="0">
              <a:solidFill>
                <a:srgbClr val="0070C0"/>
              </a:solidFill>
              <a:latin typeface="Arial Rounded MT Bold"/>
              <a:cs typeface="Arial Rounded MT Bold"/>
            </a:endParaRPr>
          </a:p>
          <a:p>
            <a:pPr algn="ctr" defTabSz="685800">
              <a:lnSpc>
                <a:spcPct val="120000"/>
              </a:lnSpc>
              <a:defRPr/>
            </a:pPr>
            <a:r>
              <a:rPr lang="it-IT" sz="14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Norme precise, chiare ed inequivocabili</a:t>
            </a:r>
          </a:p>
        </p:txBody>
      </p:sp>
    </p:spTree>
    <p:extLst>
      <p:ext uri="{BB962C8B-B14F-4D97-AF65-F5344CB8AC3E}">
        <p14:creationId xmlns:p14="http://schemas.microsoft.com/office/powerpoint/2010/main" val="220469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C59573-A200-81D4-95E2-D0E84958094D}"/>
              </a:ext>
            </a:extLst>
          </p:cNvPr>
          <p:cNvSpPr txBox="1"/>
          <p:nvPr/>
        </p:nvSpPr>
        <p:spPr>
          <a:xfrm>
            <a:off x="1763688" y="2420888"/>
            <a:ext cx="5735562" cy="9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it-IT" sz="21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- 1.1. -</a:t>
            </a:r>
          </a:p>
          <a:p>
            <a:pPr algn="ctr" defTabSz="685800">
              <a:lnSpc>
                <a:spcPct val="120000"/>
              </a:lnSpc>
              <a:defRPr/>
            </a:pPr>
            <a:r>
              <a:rPr lang="it-IT" sz="14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LA REVISIONE PREZZI NEL DLGS 36/2023</a:t>
            </a:r>
          </a:p>
          <a:p>
            <a:pPr algn="ctr" defTabSz="685800">
              <a:lnSpc>
                <a:spcPct val="120000"/>
              </a:lnSpc>
              <a:defRPr/>
            </a:pPr>
            <a:r>
              <a:rPr lang="it-IT" sz="1400" spc="-1" dirty="0">
                <a:solidFill>
                  <a:srgbClr val="0070C0"/>
                </a:solidFill>
                <a:latin typeface="Arial Rounded MT Bold"/>
                <a:cs typeface="Arial Rounded MT Bold"/>
              </a:rPr>
              <a:t>Principi Generali sulla rinegoziazione</a:t>
            </a:r>
          </a:p>
        </p:txBody>
      </p:sp>
    </p:spTree>
    <p:extLst>
      <p:ext uri="{BB962C8B-B14F-4D97-AF65-F5344CB8AC3E}">
        <p14:creationId xmlns:p14="http://schemas.microsoft.com/office/powerpoint/2010/main" val="149342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B504610-185C-40F7-4A7E-1B6486DB3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08720"/>
            <a:ext cx="7164288" cy="4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5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5095DD2-019C-A36E-EB45-1824C0EC2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36712"/>
            <a:ext cx="7971805" cy="216170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37105BA-3A56-65BA-76AE-1C8232170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10" y="3253312"/>
            <a:ext cx="7598087" cy="251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5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53E9BA2-7847-97B4-0551-A881EE76F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04664"/>
            <a:ext cx="6216551" cy="547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4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6339196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</a:rPr>
              <a:t>avv. Rosario Scalise – www.avvocatodicantiere.it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AC85849-6BCA-2A67-AA23-7713DC742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8720"/>
            <a:ext cx="7037099" cy="488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7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2915816" y="64004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C00000"/>
                </a:solidFill>
              </a:rPr>
              <a:t>avv. Rosario Scalise – www.avvocatodicantiere.it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0343454-C4F8-0060-2C77-37CA8FEF3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89932"/>
            <a:ext cx="7668344" cy="33814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C440EE2-065D-F098-C858-E88BAF7CA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855008"/>
            <a:ext cx="3588320" cy="7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21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2915816" y="640041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C00000"/>
                </a:solidFill>
              </a:rPr>
              <a:t>avv. Rosario Scalise – www.avvocatodicantiere.it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8499-4237-4EFE-9615-78DFD1FBDCE1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5CDA2D5-1FCA-6CC9-4B6F-87DCF807A807}"/>
              </a:ext>
            </a:extLst>
          </p:cNvPr>
          <p:cNvSpPr/>
          <p:nvPr/>
        </p:nvSpPr>
        <p:spPr>
          <a:xfrm rot="16200000">
            <a:off x="-3768724" y="2733228"/>
            <a:ext cx="8352928" cy="81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Iter rinegoziazione</a:t>
            </a:r>
          </a:p>
          <a:p>
            <a:pPr>
              <a:lnSpc>
                <a:spcPct val="115000"/>
              </a:lnSpc>
            </a:pPr>
            <a:endParaRPr lang="it-IT" sz="1200" dirty="0"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B98A33A-2D84-BBE5-0D78-6F249F4A3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830" y="52679"/>
            <a:ext cx="5646340" cy="667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885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412</Words>
  <Application>Microsoft Office PowerPoint</Application>
  <PresentationFormat>Presentazione su schermo (4:3)</PresentationFormat>
  <Paragraphs>84</Paragraphs>
  <Slides>25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Arial</vt:lpstr>
      <vt:lpstr>Arial Rounded MT Bold</vt:lpstr>
      <vt:lpstr>Calibri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sicurezza nei cantieri nella fase 2 dell’emergenza COVID-19</dc:title>
  <dc:creator>Bruno</dc:creator>
  <cp:lastModifiedBy>paola roullet</cp:lastModifiedBy>
  <cp:revision>358</cp:revision>
  <dcterms:created xsi:type="dcterms:W3CDTF">2020-05-15T10:08:32Z</dcterms:created>
  <dcterms:modified xsi:type="dcterms:W3CDTF">2024-05-08T14:45:18Z</dcterms:modified>
</cp:coreProperties>
</file>