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331" r:id="rId3"/>
    <p:sldId id="334" r:id="rId4"/>
    <p:sldId id="333" r:id="rId5"/>
    <p:sldId id="390" r:id="rId6"/>
    <p:sldId id="391" r:id="rId7"/>
    <p:sldId id="392" r:id="rId8"/>
    <p:sldId id="335" r:id="rId9"/>
    <p:sldId id="384" r:id="rId10"/>
    <p:sldId id="336" r:id="rId11"/>
    <p:sldId id="338" r:id="rId12"/>
    <p:sldId id="393" r:id="rId13"/>
    <p:sldId id="337" r:id="rId14"/>
    <p:sldId id="386" r:id="rId15"/>
    <p:sldId id="385" r:id="rId16"/>
    <p:sldId id="387" r:id="rId17"/>
    <p:sldId id="388" r:id="rId18"/>
    <p:sldId id="339" r:id="rId19"/>
    <p:sldId id="353" r:id="rId20"/>
    <p:sldId id="354" r:id="rId21"/>
    <p:sldId id="355" r:id="rId22"/>
    <p:sldId id="356" r:id="rId23"/>
    <p:sldId id="357" r:id="rId24"/>
    <p:sldId id="340" r:id="rId25"/>
    <p:sldId id="341" r:id="rId26"/>
    <p:sldId id="342" r:id="rId27"/>
    <p:sldId id="343" r:id="rId28"/>
    <p:sldId id="345" r:id="rId29"/>
    <p:sldId id="378" r:id="rId30"/>
    <p:sldId id="379" r:id="rId31"/>
    <p:sldId id="380" r:id="rId32"/>
    <p:sldId id="381" r:id="rId33"/>
    <p:sldId id="382" r:id="rId34"/>
    <p:sldId id="383" r:id="rId35"/>
    <p:sldId id="346" r:id="rId36"/>
    <p:sldId id="347" r:id="rId37"/>
    <p:sldId id="348" r:id="rId38"/>
    <p:sldId id="349" r:id="rId39"/>
    <p:sldId id="394" r:id="rId40"/>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4E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22" d="100"/>
          <a:sy n="122" d="100"/>
        </p:scale>
        <p:origin x="23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3C4BA9E1-B8DB-47E1-AA4E-4A6DEB0789B3}"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PRINCIPIO DI ROTAZIONE E CATEGORIA MERCEOLOGICA</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BA77680A-23E8-4A0E-9582-D7ADF3FF5749}" type="presOf" srcId="{643BA851-97A3-4045-B2FF-3059D77ECB4C}" destId="{F8B898CC-4173-46C1-8E39-CE809567D5A0}"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BF4894E3-2872-4AAC-AF23-2A61A448F0D9}" type="presOf" srcId="{9734F4A9-3C4A-4EE8-8777-BF4452228ADA}" destId="{82EC4896-E03F-4842-A592-D1047D9B2782}" srcOrd="0" destOrd="0" presId="urn:microsoft.com/office/officeart/2005/8/layout/vList2"/>
    <dgm:cxn modelId="{72D0D9A6-E733-4898-9E4F-828AA029D63F}"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F467508C-F804-4AE2-BEAA-DC0952FD7AD2}"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PRINCIPIO DI ROTAZIONE E APPLICAZIONE DEI PRINCIPI GENERALI</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BA77680A-23E8-4A0E-9582-D7ADF3FF5749}" type="presOf" srcId="{643BA851-97A3-4045-B2FF-3059D77ECB4C}" destId="{F8B898CC-4173-46C1-8E39-CE809567D5A0}"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BF4894E3-2872-4AAC-AF23-2A61A448F0D9}" type="presOf" srcId="{9734F4A9-3C4A-4EE8-8777-BF4452228ADA}" destId="{82EC4896-E03F-4842-A592-D1047D9B2782}" srcOrd="0" destOrd="0" presId="urn:microsoft.com/office/officeart/2005/8/layout/vList2"/>
    <dgm:cxn modelId="{72D0D9A6-E733-4898-9E4F-828AA029D63F}"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8E7C3904-F192-485D-B8E8-9CC71268968E}"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Principio di rotazione degli affidamenti. eccezioni</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10340391-8A13-4437-8935-3D7D9DEBD843}" srcId="{9734F4A9-3C4A-4EE8-8777-BF4452228ADA}" destId="{643BA851-97A3-4045-B2FF-3059D77ECB4C}" srcOrd="0" destOrd="0" parTransId="{A54EE4CA-9152-46D9-AB17-E327663CB28B}" sibTransId="{C2706EF0-B9A7-4110-B8D6-38249A0C3B1D}"/>
    <dgm:cxn modelId="{FFD02798-AD56-49A8-960C-BC3DB0C857E5}" type="presOf" srcId="{9734F4A9-3C4A-4EE8-8777-BF4452228ADA}" destId="{82EC4896-E03F-4842-A592-D1047D9B2782}" srcOrd="0" destOrd="0" presId="urn:microsoft.com/office/officeart/2005/8/layout/vList2"/>
    <dgm:cxn modelId="{97CBEFF2-BC06-492C-AE3C-273875CA3E68}" type="presOf" srcId="{643BA851-97A3-4045-B2FF-3059D77ECB4C}" destId="{F8B898CC-4173-46C1-8E39-CE809567D5A0}" srcOrd="0" destOrd="0" presId="urn:microsoft.com/office/officeart/2005/8/layout/vList2"/>
    <dgm:cxn modelId="{EED00B4A-129E-4643-B8F9-5C5176D73177}"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8E7C3904-F192-485D-B8E8-9CC71268968E}"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Utilizzo delle procedure ordinarie  </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10340391-8A13-4437-8935-3D7D9DEBD843}" srcId="{9734F4A9-3C4A-4EE8-8777-BF4452228ADA}" destId="{643BA851-97A3-4045-B2FF-3059D77ECB4C}" srcOrd="0" destOrd="0" parTransId="{A54EE4CA-9152-46D9-AB17-E327663CB28B}" sibTransId="{C2706EF0-B9A7-4110-B8D6-38249A0C3B1D}"/>
    <dgm:cxn modelId="{FFD02798-AD56-49A8-960C-BC3DB0C857E5}" type="presOf" srcId="{9734F4A9-3C4A-4EE8-8777-BF4452228ADA}" destId="{82EC4896-E03F-4842-A592-D1047D9B2782}" srcOrd="0" destOrd="0" presId="urn:microsoft.com/office/officeart/2005/8/layout/vList2"/>
    <dgm:cxn modelId="{97CBEFF2-BC06-492C-AE3C-273875CA3E68}" type="presOf" srcId="{643BA851-97A3-4045-B2FF-3059D77ECB4C}" destId="{F8B898CC-4173-46C1-8E39-CE809567D5A0}" srcOrd="0" destOrd="0" presId="urn:microsoft.com/office/officeart/2005/8/layout/vList2"/>
    <dgm:cxn modelId="{EED00B4A-129E-4643-B8F9-5C5176D73177}"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DE0C9BA4-3FEE-4D5F-8543-9B9F3A1688AF}"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Procedure per l’affidamento</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10340391-8A13-4437-8935-3D7D9DEBD843}" srcId="{9734F4A9-3C4A-4EE8-8777-BF4452228ADA}" destId="{643BA851-97A3-4045-B2FF-3059D77ECB4C}" srcOrd="0" destOrd="0" parTransId="{A54EE4CA-9152-46D9-AB17-E327663CB28B}" sibTransId="{C2706EF0-B9A7-4110-B8D6-38249A0C3B1D}"/>
    <dgm:cxn modelId="{759C12AF-FCFD-4E99-9347-AEC1C8B3D041}" type="presOf" srcId="{643BA851-97A3-4045-B2FF-3059D77ECB4C}" destId="{F8B898CC-4173-46C1-8E39-CE809567D5A0}" srcOrd="0" destOrd="0" presId="urn:microsoft.com/office/officeart/2005/8/layout/vList2"/>
    <dgm:cxn modelId="{01EFDEE8-DDFE-4C40-8C35-8728123E68BF}" type="presOf" srcId="{9734F4A9-3C4A-4EE8-8777-BF4452228ADA}" destId="{82EC4896-E03F-4842-A592-D1047D9B2782}" srcOrd="0" destOrd="0" presId="urn:microsoft.com/office/officeart/2005/8/layout/vList2"/>
    <dgm:cxn modelId="{A70832E3-C3A9-4C18-B11A-8DE9CA3BF324}"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FE012B58-92D8-49FF-9462-3A33363C18D5}"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Disciplina dei contratti sotto soglia (s-s)</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4CC1991D-0EF0-4815-A7AE-333942AB2038}" type="presOf" srcId="{643BA851-97A3-4045-B2FF-3059D77ECB4C}" destId="{F8B898CC-4173-46C1-8E39-CE809567D5A0}" srcOrd="0" destOrd="0" presId="urn:microsoft.com/office/officeart/2005/8/layout/vList2"/>
    <dgm:cxn modelId="{C45AE484-9249-41E3-B8D3-324B717B2DB2}" type="presOf" srcId="{9734F4A9-3C4A-4EE8-8777-BF4452228ADA}" destId="{82EC4896-E03F-4842-A592-D1047D9B2782}"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5C9F2DD6-F378-4FAE-9983-B9492AA4E912}"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S-S. Procedure di scelta ordinarie</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10340391-8A13-4437-8935-3D7D9DEBD843}" srcId="{9734F4A9-3C4A-4EE8-8777-BF4452228ADA}" destId="{643BA851-97A3-4045-B2FF-3059D77ECB4C}" srcOrd="0" destOrd="0" parTransId="{A54EE4CA-9152-46D9-AB17-E327663CB28B}" sibTransId="{C2706EF0-B9A7-4110-B8D6-38249A0C3B1D}"/>
    <dgm:cxn modelId="{A66114C2-B58B-41C5-B8EA-F955E47A2EBA}" type="presOf" srcId="{9734F4A9-3C4A-4EE8-8777-BF4452228ADA}" destId="{82EC4896-E03F-4842-A592-D1047D9B2782}" srcOrd="0" destOrd="0" presId="urn:microsoft.com/office/officeart/2005/8/layout/vList2"/>
    <dgm:cxn modelId="{D474C1CF-36F5-4144-8DB3-4CBF73C94063}" type="presOf" srcId="{643BA851-97A3-4045-B2FF-3059D77ECB4C}" destId="{F8B898CC-4173-46C1-8E39-CE809567D5A0}" srcOrd="0" destOrd="0" presId="urn:microsoft.com/office/officeart/2005/8/layout/vList2"/>
    <dgm:cxn modelId="{07F9486B-EB84-4DB5-9555-21E3D005A34F}"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14D900B6-1B3F-4B4D-92FA-B42745FD2C81}"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Termine minimo/parere MIT 2449 del 17 aprile 2024 – termini di conclusione</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8D4CCA29-95FF-4B57-9389-34C9DBDD8A69}" type="presOf" srcId="{9734F4A9-3C4A-4EE8-8777-BF4452228ADA}" destId="{82EC4896-E03F-4842-A592-D1047D9B2782}"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B1574FED-EAF2-4FD5-B503-7D1AFD7951F8}" type="presOf" srcId="{643BA851-97A3-4045-B2FF-3059D77ECB4C}" destId="{F8B898CC-4173-46C1-8E39-CE809567D5A0}" srcOrd="0" destOrd="0" presId="urn:microsoft.com/office/officeart/2005/8/layout/vList2"/>
    <dgm:cxn modelId="{6977CA3E-6008-4759-8A63-E89374FB7DCE}"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F467508C-F804-4AE2-BEAA-DC0952FD7AD2}"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Procedure per l’affidamento – elenchi e indagini di mercato</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BA77680A-23E8-4A0E-9582-D7ADF3FF5749}" type="presOf" srcId="{643BA851-97A3-4045-B2FF-3059D77ECB4C}" destId="{F8B898CC-4173-46C1-8E39-CE809567D5A0}"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BF4894E3-2872-4AAC-AF23-2A61A448F0D9}" type="presOf" srcId="{9734F4A9-3C4A-4EE8-8777-BF4452228ADA}" destId="{82EC4896-E03F-4842-A592-D1047D9B2782}" srcOrd="0" destOrd="0" presId="urn:microsoft.com/office/officeart/2005/8/layout/vList2"/>
    <dgm:cxn modelId="{72D0D9A6-E733-4898-9E4F-828AA029D63F}"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F467508C-F804-4AE2-BEAA-DC0952FD7AD2}"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AFFIDAMENTO DIRETTO  E CONCESSIONI</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BA77680A-23E8-4A0E-9582-D7ADF3FF5749}" type="presOf" srcId="{643BA851-97A3-4045-B2FF-3059D77ECB4C}" destId="{F8B898CC-4173-46C1-8E39-CE809567D5A0}"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BF4894E3-2872-4AAC-AF23-2A61A448F0D9}" type="presOf" srcId="{9734F4A9-3C4A-4EE8-8777-BF4452228ADA}" destId="{82EC4896-E03F-4842-A592-D1047D9B2782}" srcOrd="0" destOrd="0" presId="urn:microsoft.com/office/officeart/2005/8/layout/vList2"/>
    <dgm:cxn modelId="{72D0D9A6-E733-4898-9E4F-828AA029D63F}"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F467508C-F804-4AE2-BEAA-DC0952FD7AD2}"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AFFIDAMENTO DIRETTO – CCNL e COSTO MANODOPERA</a:t>
          </a: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BA77680A-23E8-4A0E-9582-D7ADF3FF5749}" type="presOf" srcId="{643BA851-97A3-4045-B2FF-3059D77ECB4C}" destId="{F8B898CC-4173-46C1-8E39-CE809567D5A0}"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BF4894E3-2872-4AAC-AF23-2A61A448F0D9}" type="presOf" srcId="{9734F4A9-3C4A-4EE8-8777-BF4452228ADA}" destId="{82EC4896-E03F-4842-A592-D1047D9B2782}" srcOrd="0" destOrd="0" presId="urn:microsoft.com/office/officeart/2005/8/layout/vList2"/>
    <dgm:cxn modelId="{72D0D9A6-E733-4898-9E4F-828AA029D63F}"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F467508C-F804-4AE2-BEAA-DC0952FD7AD2}"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8D3DB31D-1C41-42A2-8B5B-8286A5517EE4}"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AFFIDAMENTO DIRETTO E VERIFICA CONGRUITA’</a:t>
          </a: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BA77680A-23E8-4A0E-9582-D7ADF3FF5749}" type="presOf" srcId="{643BA851-97A3-4045-B2FF-3059D77ECB4C}" destId="{F8B898CC-4173-46C1-8E39-CE809567D5A0}"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BF4894E3-2872-4AAC-AF23-2A61A448F0D9}" type="presOf" srcId="{9734F4A9-3C4A-4EE8-8777-BF4452228ADA}" destId="{82EC4896-E03F-4842-A592-D1047D9B2782}" srcOrd="0" destOrd="0" presId="urn:microsoft.com/office/officeart/2005/8/layout/vList2"/>
    <dgm:cxn modelId="{72D0D9A6-E733-4898-9E4F-828AA029D63F}"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F467508C-F804-4AE2-BEAA-DC0952FD7AD2}"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AFFIDAMENTO DIRETTO E DIGITALIZZAZIONE CONTRATTI</a:t>
          </a: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BA77680A-23E8-4A0E-9582-D7ADF3FF5749}" type="presOf" srcId="{643BA851-97A3-4045-B2FF-3059D77ECB4C}" destId="{F8B898CC-4173-46C1-8E39-CE809567D5A0}"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BF4894E3-2872-4AAC-AF23-2A61A448F0D9}" type="presOf" srcId="{9734F4A9-3C4A-4EE8-8777-BF4452228ADA}" destId="{82EC4896-E03F-4842-A592-D1047D9B2782}" srcOrd="0" destOrd="0" presId="urn:microsoft.com/office/officeart/2005/8/layout/vList2"/>
    <dgm:cxn modelId="{72D0D9A6-E733-4898-9E4F-828AA029D63F}"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119F908C-9403-487E-8D6F-156296D07419}"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Elenchi e indagini di mercato</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FE0BC418-E00F-41E9-B195-31A085051D0E}" type="presOf" srcId="{9734F4A9-3C4A-4EE8-8777-BF4452228ADA}" destId="{82EC4896-E03F-4842-A592-D1047D9B2782}" srcOrd="0" destOrd="0" presId="urn:microsoft.com/office/officeart/2005/8/layout/vList2"/>
    <dgm:cxn modelId="{08DBCC66-B2DD-4D59-A694-835CE004CA25}" type="presOf" srcId="{643BA851-97A3-4045-B2FF-3059D77ECB4C}" destId="{F8B898CC-4173-46C1-8E39-CE809567D5A0}"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1FC32CD3-A9AB-40ED-80D8-578142005F58}"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55666C9F-F496-49F6-86FB-4661FF7601EC}"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Elenchi e indagini di mercato – procedura per indagine di mercato/</a:t>
          </a:r>
          <a:r>
            <a:rPr lang="it-IT" sz="2400" dirty="0" err="1">
              <a:latin typeface="ValleedAosteMonitor Rg" pitchFamily="2" charset="0"/>
              <a:ea typeface="ValleedAosteMonitor Rg" pitchFamily="2" charset="0"/>
            </a:rPr>
            <a:t>costituz</a:t>
          </a:r>
          <a:r>
            <a:rPr lang="it-IT" sz="2400" dirty="0">
              <a:latin typeface="ValleedAosteMonitor Rg" pitchFamily="2" charset="0"/>
              <a:ea typeface="ValleedAosteMonitor Rg" pitchFamily="2" charset="0"/>
            </a:rPr>
            <a:t>. elenco </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7240D377-DE54-4954-98E4-794CBEBA97D1}" type="presOf" srcId="{9734F4A9-3C4A-4EE8-8777-BF4452228ADA}" destId="{82EC4896-E03F-4842-A592-D1047D9B2782}"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F45578F0-1FBC-4C16-98A4-BD314FFEE6E4}" type="presOf" srcId="{643BA851-97A3-4045-B2FF-3059D77ECB4C}" destId="{F8B898CC-4173-46C1-8E39-CE809567D5A0}" srcOrd="0" destOrd="0" presId="urn:microsoft.com/office/officeart/2005/8/layout/vList2"/>
    <dgm:cxn modelId="{65A52DA5-B97D-46B8-B8B0-4B09B230F339}"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ED5A154F-54FC-4761-B5DD-035E65560D96}"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Elenchi e indagini di mercato – Art. 2, indagine di mercato</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5DB23A2F-D23E-4ACD-9FF1-A51A5DC5522F}" type="presOf" srcId="{9734F4A9-3C4A-4EE8-8777-BF4452228ADA}" destId="{82EC4896-E03F-4842-A592-D1047D9B2782}"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2F3D05BC-9A6C-47AA-A0A6-31675C524AA8}" type="presOf" srcId="{643BA851-97A3-4045-B2FF-3059D77ECB4C}" destId="{F8B898CC-4173-46C1-8E39-CE809567D5A0}" srcOrd="0" destOrd="0" presId="urn:microsoft.com/office/officeart/2005/8/layout/vList2"/>
    <dgm:cxn modelId="{03DC7DD4-B242-4790-B1CF-90A0434919B6}"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BFDF9C66-BA4E-48F8-AA37-BADFAEF4B84D}"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Interesse transfrontaliero</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6E3AB00F-427B-4E56-BB47-AD892EEB4F34}" type="presOf" srcId="{643BA851-97A3-4045-B2FF-3059D77ECB4C}" destId="{F8B898CC-4173-46C1-8E39-CE809567D5A0}" srcOrd="0" destOrd="0" presId="urn:microsoft.com/office/officeart/2005/8/layout/vList2"/>
    <dgm:cxn modelId="{6D35FD53-15C5-47BC-8B04-3C5C77FFCE3E}" type="presOf" srcId="{9734F4A9-3C4A-4EE8-8777-BF4452228ADA}" destId="{82EC4896-E03F-4842-A592-D1047D9B2782}"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E6EF7740-3B12-4C36-8D80-00270993C1E9}"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Elenchi e indagini di mercato – Art. 2, contenuti dell’avviso di avvio di indagine di mercato</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C4D74313-8897-4C16-A4C0-66D3D6A2A67E}" type="presOf" srcId="{9734F4A9-3C4A-4EE8-8777-BF4452228ADA}" destId="{82EC4896-E03F-4842-A592-D1047D9B2782}"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D5BB11A8-F897-4770-95C1-C95697D3CB71}" type="presOf" srcId="{643BA851-97A3-4045-B2FF-3059D77ECB4C}" destId="{F8B898CC-4173-46C1-8E39-CE809567D5A0}" srcOrd="0" destOrd="0" presId="urn:microsoft.com/office/officeart/2005/8/layout/vList2"/>
    <dgm:cxn modelId="{86ADB34B-8C11-477C-B792-0C66BA09D6FA}"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5297329D-D5F3-4A6E-ABAE-9C8BD0A8FDCB}"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Elenchi e indagini di mercato – Art. 3, elenchi di operatori economici</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317F6F7C-4231-4EF0-8074-F2A1FF09244C}" type="presOf" srcId="{9734F4A9-3C4A-4EE8-8777-BF4452228ADA}" destId="{82EC4896-E03F-4842-A592-D1047D9B2782}"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CFAA0FA7-5732-4BDF-AAE7-B2BDF3CF7173}" type="presOf" srcId="{643BA851-97A3-4045-B2FF-3059D77ECB4C}" destId="{F8B898CC-4173-46C1-8E39-CE809567D5A0}" srcOrd="0" destOrd="0" presId="urn:microsoft.com/office/officeart/2005/8/layout/vList2"/>
    <dgm:cxn modelId="{A98E3FB7-102A-4230-9179-1A31CB7057D2}"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D60AC5CA-1795-4AEF-89C1-49E717EC042F}"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Elenchi e indagini di mercato – Art. 3, elenchi di operatori economici/2</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156F5C3C-F6E9-4920-89B1-0041E88CD9CE}" type="presOf" srcId="{9734F4A9-3C4A-4EE8-8777-BF4452228ADA}" destId="{82EC4896-E03F-4842-A592-D1047D9B2782}" srcOrd="0" destOrd="0" presId="urn:microsoft.com/office/officeart/2005/8/layout/vList2"/>
    <dgm:cxn modelId="{4BE2645D-6B87-4FB3-B821-7B5BB7C0AB52}" type="presOf" srcId="{643BA851-97A3-4045-B2FF-3059D77ECB4C}" destId="{F8B898CC-4173-46C1-8E39-CE809567D5A0}"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894BEAB1-6665-4BC4-83EB-30704510E554}"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9C95DF9A-1256-4932-B9A3-3C4C4A3C1D4D}"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Procedure per l’affidamento – criterio di aggiudicazione</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8B2FC362-2835-46DF-BBFB-242F331D2C50}" type="presOf" srcId="{643BA851-97A3-4045-B2FF-3059D77ECB4C}" destId="{F8B898CC-4173-46C1-8E39-CE809567D5A0}"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A6230FB4-4432-44F0-85FA-D3AA675E104D}" type="presOf" srcId="{9734F4A9-3C4A-4EE8-8777-BF4452228ADA}" destId="{82EC4896-E03F-4842-A592-D1047D9B2782}" srcOrd="0" destOrd="0" presId="urn:microsoft.com/office/officeart/2005/8/layout/vList2"/>
    <dgm:cxn modelId="{58B6655B-E0DE-48E2-99FC-84FE2E699C57}"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E16F5322-7FC7-4258-8B3D-F174FD674E2E}"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Affidamenti S-S – aggiudicazione e esecuzione</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AEF4A561-6BF2-4151-87E6-C86E12972944}" type="presOf" srcId="{9734F4A9-3C4A-4EE8-8777-BF4452228ADA}" destId="{82EC4896-E03F-4842-A592-D1047D9B2782}"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225F26EC-FC8F-4756-816A-AA803087B6B7}" type="presOf" srcId="{643BA851-97A3-4045-B2FF-3059D77ECB4C}" destId="{F8B898CC-4173-46C1-8E39-CE809567D5A0}" srcOrd="0" destOrd="0" presId="urn:microsoft.com/office/officeart/2005/8/layout/vList2"/>
    <dgm:cxn modelId="{EB0ADA9C-F60B-454A-9BBB-C2E3B29AE5E6}"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6FCBBD2E-971E-48B8-9DE4-5E1F99127CDF}"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5BB3AD33-E9BE-4F68-B2B8-7031D0DF71C3}"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Affidamenti S-S – pubblicazioni</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20145037-3304-4EDE-A0E1-E26DFE3788EA}" type="presOf" srcId="{9734F4A9-3C4A-4EE8-8777-BF4452228ADA}" destId="{82EC4896-E03F-4842-A592-D1047D9B2782}" srcOrd="0" destOrd="0" presId="urn:microsoft.com/office/officeart/2005/8/layout/vList2"/>
    <dgm:cxn modelId="{6A50867B-D5FD-47E5-9B91-A0544D6BE84A}" type="presOf" srcId="{643BA851-97A3-4045-B2FF-3059D77ECB4C}" destId="{F8B898CC-4173-46C1-8E39-CE809567D5A0}"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4ED0DAA0-82C2-42B6-B9B6-35862691A4A0}"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D5FFCA04-E8B4-4CB8-B1DA-C4CE68DB5361}"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Affidamenti S-S – La Commissione giudicatrice</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EF5F6831-1BC5-4D3E-880C-3F246D6BA915}" type="presOf" srcId="{643BA851-97A3-4045-B2FF-3059D77ECB4C}" destId="{F8B898CC-4173-46C1-8E39-CE809567D5A0}"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659731D4-FB49-4DFE-837E-4DE150865405}" type="presOf" srcId="{9734F4A9-3C4A-4EE8-8777-BF4452228ADA}" destId="{82EC4896-E03F-4842-A592-D1047D9B2782}" srcOrd="0" destOrd="0" presId="urn:microsoft.com/office/officeart/2005/8/layout/vList2"/>
    <dgm:cxn modelId="{86DA7616-2C84-4CF2-8E4D-B80EC3E63886}"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86ED2E0D-FD45-48FD-9CD1-2291E0DE35BC}"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Affidamenti S-S – Il controllo sul possesso dei requisiti</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10340391-8A13-4437-8935-3D7D9DEBD843}" srcId="{9734F4A9-3C4A-4EE8-8777-BF4452228ADA}" destId="{643BA851-97A3-4045-B2FF-3059D77ECB4C}" srcOrd="0" destOrd="0" parTransId="{A54EE4CA-9152-46D9-AB17-E327663CB28B}" sibTransId="{C2706EF0-B9A7-4110-B8D6-38249A0C3B1D}"/>
    <dgm:cxn modelId="{2C153ABD-22D5-4E41-8839-3C18CCAAB8DD}" type="presOf" srcId="{643BA851-97A3-4045-B2FF-3059D77ECB4C}" destId="{F8B898CC-4173-46C1-8E39-CE809567D5A0}" srcOrd="0" destOrd="0" presId="urn:microsoft.com/office/officeart/2005/8/layout/vList2"/>
    <dgm:cxn modelId="{56051CD5-DD6F-4954-9D03-75CE9E3ED5B4}" type="presOf" srcId="{9734F4A9-3C4A-4EE8-8777-BF4452228ADA}" destId="{82EC4896-E03F-4842-A592-D1047D9B2782}" srcOrd="0" destOrd="0" presId="urn:microsoft.com/office/officeart/2005/8/layout/vList2"/>
    <dgm:cxn modelId="{BBF19ED5-000A-44A0-AEC3-4429F33A9E44}"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86ED2E0D-FD45-48FD-9CD1-2291E0DE35BC}"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Affidamenti S-S – Il controllo sul possesso dei requisiti</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10340391-8A13-4437-8935-3D7D9DEBD843}" srcId="{9734F4A9-3C4A-4EE8-8777-BF4452228ADA}" destId="{643BA851-97A3-4045-B2FF-3059D77ECB4C}" srcOrd="0" destOrd="0" parTransId="{A54EE4CA-9152-46D9-AB17-E327663CB28B}" sibTransId="{C2706EF0-B9A7-4110-B8D6-38249A0C3B1D}"/>
    <dgm:cxn modelId="{2C153ABD-22D5-4E41-8839-3C18CCAAB8DD}" type="presOf" srcId="{643BA851-97A3-4045-B2FF-3059D77ECB4C}" destId="{F8B898CC-4173-46C1-8E39-CE809567D5A0}" srcOrd="0" destOrd="0" presId="urn:microsoft.com/office/officeart/2005/8/layout/vList2"/>
    <dgm:cxn modelId="{56051CD5-DD6F-4954-9D03-75CE9E3ED5B4}" type="presOf" srcId="{9734F4A9-3C4A-4EE8-8777-BF4452228ADA}" destId="{82EC4896-E03F-4842-A592-D1047D9B2782}" srcOrd="0" destOrd="0" presId="urn:microsoft.com/office/officeart/2005/8/layout/vList2"/>
    <dgm:cxn modelId="{BBF19ED5-000A-44A0-AEC3-4429F33A9E44}"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86ED2E0D-FD45-48FD-9CD1-2291E0DE35BC}"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Affidamenti S-S – Il controllo sul possesso dei requisiti</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10340391-8A13-4437-8935-3D7D9DEBD843}" srcId="{9734F4A9-3C4A-4EE8-8777-BF4452228ADA}" destId="{643BA851-97A3-4045-B2FF-3059D77ECB4C}" srcOrd="0" destOrd="0" parTransId="{A54EE4CA-9152-46D9-AB17-E327663CB28B}" sibTransId="{C2706EF0-B9A7-4110-B8D6-38249A0C3B1D}"/>
    <dgm:cxn modelId="{2C153ABD-22D5-4E41-8839-3C18CCAAB8DD}" type="presOf" srcId="{643BA851-97A3-4045-B2FF-3059D77ECB4C}" destId="{F8B898CC-4173-46C1-8E39-CE809567D5A0}" srcOrd="0" destOrd="0" presId="urn:microsoft.com/office/officeart/2005/8/layout/vList2"/>
    <dgm:cxn modelId="{56051CD5-DD6F-4954-9D03-75CE9E3ED5B4}" type="presOf" srcId="{9734F4A9-3C4A-4EE8-8777-BF4452228ADA}" destId="{82EC4896-E03F-4842-A592-D1047D9B2782}" srcOrd="0" destOrd="0" presId="urn:microsoft.com/office/officeart/2005/8/layout/vList2"/>
    <dgm:cxn modelId="{BBF19ED5-000A-44A0-AEC3-4429F33A9E44}"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86ED2E0D-FD45-48FD-9CD1-2291E0DE35BC}"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Principio di rotazione degli affidamenti</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31236130-8C25-46CE-84F5-89C7F7C5F5AF}" type="presOf" srcId="{9734F4A9-3C4A-4EE8-8777-BF4452228ADA}" destId="{82EC4896-E03F-4842-A592-D1047D9B2782}" srcOrd="0" destOrd="0" presId="urn:microsoft.com/office/officeart/2005/8/layout/vList2"/>
    <dgm:cxn modelId="{AF315E7A-A6F3-4FAC-B9C5-7513A8E672BF}" type="presOf" srcId="{643BA851-97A3-4045-B2FF-3059D77ECB4C}" destId="{F8B898CC-4173-46C1-8E39-CE809567D5A0}"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A80C5DB4-630B-4074-9A65-A91684DB7F12}"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Affidamenti S-S – Il controllo sul possesso dei requisiti</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10340391-8A13-4437-8935-3D7D9DEBD843}" srcId="{9734F4A9-3C4A-4EE8-8777-BF4452228ADA}" destId="{643BA851-97A3-4045-B2FF-3059D77ECB4C}" srcOrd="0" destOrd="0" parTransId="{A54EE4CA-9152-46D9-AB17-E327663CB28B}" sibTransId="{C2706EF0-B9A7-4110-B8D6-38249A0C3B1D}"/>
    <dgm:cxn modelId="{2C153ABD-22D5-4E41-8839-3C18CCAAB8DD}" type="presOf" srcId="{643BA851-97A3-4045-B2FF-3059D77ECB4C}" destId="{F8B898CC-4173-46C1-8E39-CE809567D5A0}" srcOrd="0" destOrd="0" presId="urn:microsoft.com/office/officeart/2005/8/layout/vList2"/>
    <dgm:cxn modelId="{56051CD5-DD6F-4954-9D03-75CE9E3ED5B4}" type="presOf" srcId="{9734F4A9-3C4A-4EE8-8777-BF4452228ADA}" destId="{82EC4896-E03F-4842-A592-D1047D9B2782}" srcOrd="0" destOrd="0" presId="urn:microsoft.com/office/officeart/2005/8/layout/vList2"/>
    <dgm:cxn modelId="{BBF19ED5-000A-44A0-AEC3-4429F33A9E44}"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86ED2E0D-FD45-48FD-9CD1-2291E0DE35BC}"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Affidamenti S-S – Il controllo sul possesso dei requisiti</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10340391-8A13-4437-8935-3D7D9DEBD843}" srcId="{9734F4A9-3C4A-4EE8-8777-BF4452228ADA}" destId="{643BA851-97A3-4045-B2FF-3059D77ECB4C}" srcOrd="0" destOrd="0" parTransId="{A54EE4CA-9152-46D9-AB17-E327663CB28B}" sibTransId="{C2706EF0-B9A7-4110-B8D6-38249A0C3B1D}"/>
    <dgm:cxn modelId="{2C153ABD-22D5-4E41-8839-3C18CCAAB8DD}" type="presOf" srcId="{643BA851-97A3-4045-B2FF-3059D77ECB4C}" destId="{F8B898CC-4173-46C1-8E39-CE809567D5A0}" srcOrd="0" destOrd="0" presId="urn:microsoft.com/office/officeart/2005/8/layout/vList2"/>
    <dgm:cxn modelId="{56051CD5-DD6F-4954-9D03-75CE9E3ED5B4}" type="presOf" srcId="{9734F4A9-3C4A-4EE8-8777-BF4452228ADA}" destId="{82EC4896-E03F-4842-A592-D1047D9B2782}" srcOrd="0" destOrd="0" presId="urn:microsoft.com/office/officeart/2005/8/layout/vList2"/>
    <dgm:cxn modelId="{BBF19ED5-000A-44A0-AEC3-4429F33A9E44}"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86ED2E0D-FD45-48FD-9CD1-2291E0DE35BC}"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Affidamenti S-S – Il controllo sul possesso dei requisiti</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10340391-8A13-4437-8935-3D7D9DEBD843}" srcId="{9734F4A9-3C4A-4EE8-8777-BF4452228ADA}" destId="{643BA851-97A3-4045-B2FF-3059D77ECB4C}" srcOrd="0" destOrd="0" parTransId="{A54EE4CA-9152-46D9-AB17-E327663CB28B}" sibTransId="{C2706EF0-B9A7-4110-B8D6-38249A0C3B1D}"/>
    <dgm:cxn modelId="{2C153ABD-22D5-4E41-8839-3C18CCAAB8DD}" type="presOf" srcId="{643BA851-97A3-4045-B2FF-3059D77ECB4C}" destId="{F8B898CC-4173-46C1-8E39-CE809567D5A0}" srcOrd="0" destOrd="0" presId="urn:microsoft.com/office/officeart/2005/8/layout/vList2"/>
    <dgm:cxn modelId="{56051CD5-DD6F-4954-9D03-75CE9E3ED5B4}" type="presOf" srcId="{9734F4A9-3C4A-4EE8-8777-BF4452228ADA}" destId="{82EC4896-E03F-4842-A592-D1047D9B2782}" srcOrd="0" destOrd="0" presId="urn:microsoft.com/office/officeart/2005/8/layout/vList2"/>
    <dgm:cxn modelId="{BBF19ED5-000A-44A0-AEC3-4429F33A9E44}"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86ED2E0D-FD45-48FD-9CD1-2291E0DE35BC}"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Affidamenti S-S – Il controllo sul possesso dei requisiti</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10340391-8A13-4437-8935-3D7D9DEBD843}" srcId="{9734F4A9-3C4A-4EE8-8777-BF4452228ADA}" destId="{643BA851-97A3-4045-B2FF-3059D77ECB4C}" srcOrd="0" destOrd="0" parTransId="{A54EE4CA-9152-46D9-AB17-E327663CB28B}" sibTransId="{C2706EF0-B9A7-4110-B8D6-38249A0C3B1D}"/>
    <dgm:cxn modelId="{2C153ABD-22D5-4E41-8839-3C18CCAAB8DD}" type="presOf" srcId="{643BA851-97A3-4045-B2FF-3059D77ECB4C}" destId="{F8B898CC-4173-46C1-8E39-CE809567D5A0}" srcOrd="0" destOrd="0" presId="urn:microsoft.com/office/officeart/2005/8/layout/vList2"/>
    <dgm:cxn modelId="{56051CD5-DD6F-4954-9D03-75CE9E3ED5B4}" type="presOf" srcId="{9734F4A9-3C4A-4EE8-8777-BF4452228ADA}" destId="{82EC4896-E03F-4842-A592-D1047D9B2782}" srcOrd="0" destOrd="0" presId="urn:microsoft.com/office/officeart/2005/8/layout/vList2"/>
    <dgm:cxn modelId="{BBF19ED5-000A-44A0-AEC3-4429F33A9E44}"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D2004EC6-AE00-45AC-BA20-837209476E79}"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Affidamenti S-S – Garanzia provvisoria</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B7ED2871-A30F-491A-8617-D5AE8AE6B99B}" type="presOf" srcId="{643BA851-97A3-4045-B2FF-3059D77ECB4C}" destId="{F8B898CC-4173-46C1-8E39-CE809567D5A0}" srcOrd="0" destOrd="0" presId="urn:microsoft.com/office/officeart/2005/8/layout/vList2"/>
    <dgm:cxn modelId="{A8393481-AEAA-4704-BBBB-8794B768AD1F}" type="presOf" srcId="{9734F4A9-3C4A-4EE8-8777-BF4452228ADA}" destId="{82EC4896-E03F-4842-A592-D1047D9B2782}"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43B98A5A-A2E9-4675-AFA9-AD605EC964F9}"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23F64207-0E93-4867-A494-99E4A519B4CA}"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F467508C-F804-4AE2-BEAA-DC0952FD7AD2}"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Affidamenti S-S – Garanzia definitiva</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1DC56B44-3C33-4076-A9DC-E68EA21C2F43}" type="presOf" srcId="{9734F4A9-3C4A-4EE8-8777-BF4452228ADA}" destId="{82EC4896-E03F-4842-A592-D1047D9B2782}"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DBC7E9A8-7308-433A-9B76-2F10907A08E9}" type="presOf" srcId="{643BA851-97A3-4045-B2FF-3059D77ECB4C}" destId="{F8B898CC-4173-46C1-8E39-CE809567D5A0}" srcOrd="0" destOrd="0" presId="urn:microsoft.com/office/officeart/2005/8/layout/vList2"/>
    <dgm:cxn modelId="{1CA6BFE3-D49E-49B9-A836-E375751EDAD9}"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13BE93C4-19C1-4BBE-9955-45E79F6BA331}"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Affidamenti S-S – Esclusione automatica delle offerte anomale</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10340391-8A13-4437-8935-3D7D9DEBD843}" srcId="{9734F4A9-3C4A-4EE8-8777-BF4452228ADA}" destId="{643BA851-97A3-4045-B2FF-3059D77ECB4C}" srcOrd="0" destOrd="0" parTransId="{A54EE4CA-9152-46D9-AB17-E327663CB28B}" sibTransId="{C2706EF0-B9A7-4110-B8D6-38249A0C3B1D}"/>
    <dgm:cxn modelId="{52C8B5AE-66C9-404A-B30F-204BAC45AED0}" type="presOf" srcId="{643BA851-97A3-4045-B2FF-3059D77ECB4C}" destId="{F8B898CC-4173-46C1-8E39-CE809567D5A0}" srcOrd="0" destOrd="0" presId="urn:microsoft.com/office/officeart/2005/8/layout/vList2"/>
    <dgm:cxn modelId="{FB0240FB-29EE-414B-8A66-E831410A59C3}" type="presOf" srcId="{9734F4A9-3C4A-4EE8-8777-BF4452228ADA}" destId="{82EC4896-E03F-4842-A592-D1047D9B2782}" srcOrd="0" destOrd="0" presId="urn:microsoft.com/office/officeart/2005/8/layout/vList2"/>
    <dgm:cxn modelId="{546D98B6-549D-46C5-8AB3-CB3B18D1BB38}"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2279214E-2096-44D0-836A-02FE95AFFA8C}"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Affidamenti S-S – Termini dilatori</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D2D68B87-451D-404D-B35A-3714664902A4}" type="presOf" srcId="{643BA851-97A3-4045-B2FF-3059D77ECB4C}" destId="{F8B898CC-4173-46C1-8E39-CE809567D5A0}"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4EE596A1-AC6A-48EE-87CB-F6DA5D630D3C}" type="presOf" srcId="{9734F4A9-3C4A-4EE8-8777-BF4452228ADA}" destId="{82EC4896-E03F-4842-A592-D1047D9B2782}" srcOrd="0" destOrd="0" presId="urn:microsoft.com/office/officeart/2005/8/layout/vList2"/>
    <dgm:cxn modelId="{C22B5636-18AA-4864-98C8-F27209ED7AE9}"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A8D6D68B-394A-4AC5-801E-5C3C11034B1B}"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Avviso di avvio e conclusione </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19FF6A32-6FFE-4458-8FA5-324D0172635C}" type="presOf" srcId="{9734F4A9-3C4A-4EE8-8777-BF4452228ADA}" destId="{82EC4896-E03F-4842-A592-D1047D9B2782}" srcOrd="0" destOrd="0" presId="urn:microsoft.com/office/officeart/2005/8/layout/vList2"/>
    <dgm:cxn modelId="{DA536547-1336-4A07-9072-0505860A0149}" type="presOf" srcId="{643BA851-97A3-4045-B2FF-3059D77ECB4C}" destId="{F8B898CC-4173-46C1-8E39-CE809567D5A0}"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E3070038-DD13-4B45-B995-AAA1A18486DA}"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643BA851-97A3-4045-B2FF-3059D77ECB4C}">
      <dgm:prSet phldrT="[Tes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it-IT" sz="2400" dirty="0">
              <a:latin typeface="ValleedAosteMonitor Rg" pitchFamily="2" charset="0"/>
              <a:ea typeface="ValleedAosteMonitor Rg" pitchFamily="2" charset="0"/>
            </a:rPr>
            <a:t>PRINCIPIO DI ROTAZIONE E CONTRAENTE USCENTE</a:t>
          </a:r>
        </a:p>
      </dgm:t>
    </dgm:pt>
    <dgm:pt modelId="{A54EE4CA-9152-46D9-AB17-E327663CB28B}" type="parTrans" cxnId="{10340391-8A13-4437-8935-3D7D9DEBD843}">
      <dgm:prSet/>
      <dgm:spPr/>
      <dgm:t>
        <a:bodyPr/>
        <a:lstStyle/>
        <a:p>
          <a:endParaRPr lang="it-IT" sz="1400">
            <a:latin typeface="ValleedAosteMonitor Rg" pitchFamily="2" charset="0"/>
            <a:ea typeface="ValleedAosteMonitor Rg" pitchFamily="2" charset="0"/>
          </a:endParaRPr>
        </a:p>
      </dgm:t>
    </dgm:pt>
    <dgm:pt modelId="{C2706EF0-B9A7-4110-B8D6-38249A0C3B1D}" type="sibTrans" cxnId="{10340391-8A13-4437-8935-3D7D9DEBD843}">
      <dgm:prSet/>
      <dgm:spPr/>
      <dgm:t>
        <a:bodyPr/>
        <a:lstStyle/>
        <a:p>
          <a:endParaRPr lang="it-IT" sz="1400">
            <a:latin typeface="ValleedAosteMonitor Rg" pitchFamily="2" charset="0"/>
            <a:ea typeface="ValleedAosteMonitor Rg" pitchFamily="2" charset="0"/>
          </a:endParaRPr>
        </a:p>
      </dgm:t>
    </dgm:pt>
    <dgm:pt modelId="{82EC4896-E03F-4842-A592-D1047D9B2782}" type="pres">
      <dgm:prSet presAssocID="{9734F4A9-3C4A-4EE8-8777-BF4452228ADA}" presName="linear" presStyleCnt="0">
        <dgm:presLayoutVars>
          <dgm:animLvl val="lvl"/>
          <dgm:resizeHandles val="exact"/>
        </dgm:presLayoutVars>
      </dgm:prSet>
      <dgm:spPr/>
    </dgm:pt>
    <dgm:pt modelId="{F8B898CC-4173-46C1-8E39-CE809567D5A0}" type="pres">
      <dgm:prSet presAssocID="{643BA851-97A3-4045-B2FF-3059D77ECB4C}" presName="parentText" presStyleLbl="node1" presStyleIdx="0" presStyleCnt="1" custScaleX="100000" custScaleY="57896" custLinFactY="-100000" custLinFactNeighborX="-913" custLinFactNeighborY="-139956">
        <dgm:presLayoutVars>
          <dgm:chMax val="0"/>
          <dgm:bulletEnabled val="1"/>
        </dgm:presLayoutVars>
      </dgm:prSet>
      <dgm:spPr/>
    </dgm:pt>
  </dgm:ptLst>
  <dgm:cxnLst>
    <dgm:cxn modelId="{BA77680A-23E8-4A0E-9582-D7ADF3FF5749}" type="presOf" srcId="{643BA851-97A3-4045-B2FF-3059D77ECB4C}" destId="{F8B898CC-4173-46C1-8E39-CE809567D5A0}" srcOrd="0" destOrd="0" presId="urn:microsoft.com/office/officeart/2005/8/layout/vList2"/>
    <dgm:cxn modelId="{10340391-8A13-4437-8935-3D7D9DEBD843}" srcId="{9734F4A9-3C4A-4EE8-8777-BF4452228ADA}" destId="{643BA851-97A3-4045-B2FF-3059D77ECB4C}" srcOrd="0" destOrd="0" parTransId="{A54EE4CA-9152-46D9-AB17-E327663CB28B}" sibTransId="{C2706EF0-B9A7-4110-B8D6-38249A0C3B1D}"/>
    <dgm:cxn modelId="{BF4894E3-2872-4AAC-AF23-2A61A448F0D9}" type="presOf" srcId="{9734F4A9-3C4A-4EE8-8777-BF4452228ADA}" destId="{82EC4896-E03F-4842-A592-D1047D9B2782}" srcOrd="0" destOrd="0" presId="urn:microsoft.com/office/officeart/2005/8/layout/vList2"/>
    <dgm:cxn modelId="{72D0D9A6-E733-4898-9E4F-828AA029D63F}" type="presParOf" srcId="{82EC4896-E03F-4842-A592-D1047D9B2782}" destId="{F8B898CC-4173-46C1-8E39-CE809567D5A0}"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34F4A9-3C4A-4EE8-8777-BF4452228ADA}"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balanced" dir="t">
            <a:rot lat="0" lon="0" rev="8700000"/>
          </a:lightRig>
        </a:scene3d>
      </dgm:spPr>
      <dgm:t>
        <a:bodyPr/>
        <a:lstStyle/>
        <a:p>
          <a:endParaRPr lang="it-IT"/>
        </a:p>
      </dgm:t>
    </dgm:pt>
    <dgm:pt modelId="{82EC4896-E03F-4842-A592-D1047D9B2782}" type="pres">
      <dgm:prSet presAssocID="{9734F4A9-3C4A-4EE8-8777-BF4452228ADA}" presName="linear" presStyleCnt="0">
        <dgm:presLayoutVars>
          <dgm:animLvl val="lvl"/>
          <dgm:resizeHandles val="exact"/>
        </dgm:presLayoutVars>
      </dgm:prSet>
      <dgm:spPr/>
    </dgm:pt>
  </dgm:ptLst>
  <dgm:cxnLst>
    <dgm:cxn modelId="{F467508C-F804-4AE2-BEAA-DC0952FD7AD2}" type="presOf" srcId="{9734F4A9-3C4A-4EE8-8777-BF4452228ADA}" destId="{82EC4896-E03F-4842-A592-D1047D9B2782}" srcOrd="0" destOrd="0" presId="urn:microsoft.com/office/officeart/2005/8/layout/vList2"/>
  </dgm:cxnLst>
  <dgm:bg>
    <a:gradFill flip="none" rotWithShape="1">
      <a:gsLst>
        <a:gs pos="5000">
          <a:schemeClr val="accent1">
            <a:lumMod val="45000"/>
            <a:lumOff val="55000"/>
          </a:schemeClr>
        </a:gs>
        <a:gs pos="46000">
          <a:schemeClr val="accent1">
            <a:lumMod val="95000"/>
            <a:lumOff val="5000"/>
          </a:schemeClr>
        </a:gs>
        <a:gs pos="100000">
          <a:schemeClr val="accent1">
            <a:lumMod val="60000"/>
          </a:schemeClr>
        </a:gs>
      </a:gsLst>
      <a:path path="circle">
        <a:fillToRect t="100000" r="100000"/>
      </a:path>
      <a:tileRect l="-100000" b="-100000"/>
    </a:gra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PRINCIPIO DI ROTAZIONE E CATEGORIA MERCEOLOGICA</a:t>
          </a:r>
        </a:p>
      </dsp:txBody>
      <dsp:txXfrm>
        <a:off x="34390" y="34390"/>
        <a:ext cx="11876089" cy="6356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PRINCIPIO DI ROTAZIONE E APPLICAZIONE DEI PRINCIPI GENERALI</a:t>
          </a:r>
        </a:p>
      </dsp:txBody>
      <dsp:txXfrm>
        <a:off x="34390" y="34390"/>
        <a:ext cx="11876089" cy="63569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Principio di rotazione degli affidamenti. eccezioni</a:t>
          </a:r>
        </a:p>
      </dsp:txBody>
      <dsp:txXfrm>
        <a:off x="34390" y="34390"/>
        <a:ext cx="11876089" cy="6356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Utilizzo delle procedure ordinarie  </a:t>
          </a:r>
        </a:p>
      </dsp:txBody>
      <dsp:txXfrm>
        <a:off x="34390" y="34390"/>
        <a:ext cx="11876089" cy="63569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Procedure per l’affidamento</a:t>
          </a:r>
        </a:p>
      </dsp:txBody>
      <dsp:txXfrm>
        <a:off x="34390" y="34390"/>
        <a:ext cx="11876089" cy="63569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Disciplina dei contratti sotto soglia (s-s)</a:t>
          </a:r>
        </a:p>
      </dsp:txBody>
      <dsp:txXfrm>
        <a:off x="34390" y="34390"/>
        <a:ext cx="11876089" cy="63569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S-S. Procedure di scelta ordinarie</a:t>
          </a:r>
        </a:p>
      </dsp:txBody>
      <dsp:txXfrm>
        <a:off x="34390" y="34390"/>
        <a:ext cx="11876089" cy="63569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Termine minimo/parere MIT 2449 del 17 aprile 2024 – termini di conclusione</a:t>
          </a:r>
        </a:p>
      </dsp:txBody>
      <dsp:txXfrm>
        <a:off x="34390" y="34390"/>
        <a:ext cx="11876089" cy="63569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Procedure per l’affidamento – elenchi e indagini di mercato</a:t>
          </a:r>
        </a:p>
      </dsp:txBody>
      <dsp:txXfrm>
        <a:off x="34390" y="34390"/>
        <a:ext cx="11876089" cy="63569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AFFIDAMENTO DIRETTO  E CONCESSIONI</a:t>
          </a:r>
        </a:p>
      </dsp:txBody>
      <dsp:txXfrm>
        <a:off x="34390" y="34390"/>
        <a:ext cx="11876089" cy="63569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AFFIDAMENTO DIRETTO – CCNL e COSTO MANODOPERA</a:t>
          </a:r>
        </a:p>
      </dsp:txBody>
      <dsp:txXfrm>
        <a:off x="34390" y="34390"/>
        <a:ext cx="11876089" cy="63569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AFFIDAMENTO DIRETTO E VERIFICA CONGRUITA’</a:t>
          </a:r>
        </a:p>
      </dsp:txBody>
      <dsp:txXfrm>
        <a:off x="34390" y="34390"/>
        <a:ext cx="11876089" cy="63569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AFFIDAMENTO DIRETTO E DIGITALIZZAZIONE CONTRATTI</a:t>
          </a:r>
        </a:p>
      </dsp:txBody>
      <dsp:txXfrm>
        <a:off x="34390" y="34390"/>
        <a:ext cx="11876089" cy="63569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Elenchi e indagini di mercato</a:t>
          </a:r>
        </a:p>
      </dsp:txBody>
      <dsp:txXfrm>
        <a:off x="34390" y="34390"/>
        <a:ext cx="11876089" cy="63569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Elenchi e indagini di mercato – procedura per indagine di mercato/</a:t>
          </a:r>
          <a:r>
            <a:rPr lang="it-IT" sz="2400" kern="1200" dirty="0" err="1">
              <a:latin typeface="ValleedAosteMonitor Rg" pitchFamily="2" charset="0"/>
              <a:ea typeface="ValleedAosteMonitor Rg" pitchFamily="2" charset="0"/>
            </a:rPr>
            <a:t>costituz</a:t>
          </a:r>
          <a:r>
            <a:rPr lang="it-IT" sz="2400" kern="1200" dirty="0">
              <a:latin typeface="ValleedAosteMonitor Rg" pitchFamily="2" charset="0"/>
              <a:ea typeface="ValleedAosteMonitor Rg" pitchFamily="2" charset="0"/>
            </a:rPr>
            <a:t>. elenco </a:t>
          </a:r>
        </a:p>
      </dsp:txBody>
      <dsp:txXfrm>
        <a:off x="34390" y="34390"/>
        <a:ext cx="11876089" cy="63569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Elenchi e indagini di mercato – Art. 2, indagine di mercato</a:t>
          </a:r>
        </a:p>
      </dsp:txBody>
      <dsp:txXfrm>
        <a:off x="34390" y="34390"/>
        <a:ext cx="11876089" cy="63569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Interesse transfrontaliero</a:t>
          </a:r>
        </a:p>
      </dsp:txBody>
      <dsp:txXfrm>
        <a:off x="34390" y="34390"/>
        <a:ext cx="11876089" cy="63569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693640"/>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Elenchi e indagini di mercato – Art. 2, contenuti dell’avviso di avvio di indagine di mercato</a:t>
          </a:r>
        </a:p>
      </dsp:txBody>
      <dsp:txXfrm>
        <a:off x="33861" y="33861"/>
        <a:ext cx="11877147" cy="62591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Elenchi e indagini di mercato – Art. 3, elenchi di operatori economici</a:t>
          </a:r>
        </a:p>
      </dsp:txBody>
      <dsp:txXfrm>
        <a:off x="34390" y="34390"/>
        <a:ext cx="11876089" cy="63569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Elenchi e indagini di mercato – Art. 3, elenchi di operatori economici/2</a:t>
          </a:r>
        </a:p>
      </dsp:txBody>
      <dsp:txXfrm>
        <a:off x="34390" y="34390"/>
        <a:ext cx="11876089" cy="63569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Procedure per l’affidamento – criterio di aggiudicazione</a:t>
          </a:r>
        </a:p>
      </dsp:txBody>
      <dsp:txXfrm>
        <a:off x="34390" y="34390"/>
        <a:ext cx="11876089" cy="635698"/>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Affidamenti S-S – aggiudicazione e esecuzione</a:t>
          </a:r>
        </a:p>
      </dsp:txBody>
      <dsp:txXfrm>
        <a:off x="34390" y="34390"/>
        <a:ext cx="11876089" cy="635698"/>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Affidamenti S-S – pubblicazioni</a:t>
          </a:r>
        </a:p>
      </dsp:txBody>
      <dsp:txXfrm>
        <a:off x="34390" y="34390"/>
        <a:ext cx="11876089" cy="635698"/>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Affidamenti S-S – La Commissione giudicatrice</a:t>
          </a:r>
        </a:p>
      </dsp:txBody>
      <dsp:txXfrm>
        <a:off x="34390" y="34390"/>
        <a:ext cx="11876089" cy="635698"/>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Affidamenti S-S – Il controllo sul possesso dei requisiti</a:t>
          </a:r>
        </a:p>
      </dsp:txBody>
      <dsp:txXfrm>
        <a:off x="34390" y="34390"/>
        <a:ext cx="11876089" cy="635698"/>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Affidamenti S-S – Il controllo sul possesso dei requisiti</a:t>
          </a:r>
        </a:p>
      </dsp:txBody>
      <dsp:txXfrm>
        <a:off x="34390" y="34390"/>
        <a:ext cx="11876089" cy="635698"/>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Affidamenti S-S – Il controllo sul possesso dei requisiti</a:t>
          </a:r>
        </a:p>
      </dsp:txBody>
      <dsp:txXfrm>
        <a:off x="34390" y="34390"/>
        <a:ext cx="11876089" cy="635698"/>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Principio di rotazione degli affidamenti</a:t>
          </a:r>
        </a:p>
      </dsp:txBody>
      <dsp:txXfrm>
        <a:off x="34390" y="34390"/>
        <a:ext cx="11876089" cy="635698"/>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Affidamenti S-S – Il controllo sul possesso dei requisiti</a:t>
          </a:r>
        </a:p>
      </dsp:txBody>
      <dsp:txXfrm>
        <a:off x="34390" y="34390"/>
        <a:ext cx="11876089" cy="635698"/>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Affidamenti S-S – Il controllo sul possesso dei requisiti</a:t>
          </a:r>
        </a:p>
      </dsp:txBody>
      <dsp:txXfrm>
        <a:off x="34390" y="34390"/>
        <a:ext cx="11876089" cy="635698"/>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Affidamenti S-S – Il controllo sul possesso dei requisiti</a:t>
          </a:r>
        </a:p>
      </dsp:txBody>
      <dsp:txXfrm>
        <a:off x="34390" y="34390"/>
        <a:ext cx="11876089" cy="635698"/>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Affidamenti S-S – Il controllo sul possesso dei requisiti</a:t>
          </a:r>
        </a:p>
      </dsp:txBody>
      <dsp:txXfrm>
        <a:off x="34390" y="34390"/>
        <a:ext cx="11876089" cy="635698"/>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Affidamenti S-S – Garanzia provvisoria</a:t>
          </a:r>
        </a:p>
      </dsp:txBody>
      <dsp:txXfrm>
        <a:off x="34390" y="34390"/>
        <a:ext cx="11876089" cy="635698"/>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Affidamenti S-S – Garanzia definitiva</a:t>
          </a:r>
        </a:p>
      </dsp:txBody>
      <dsp:txXfrm>
        <a:off x="34390" y="34390"/>
        <a:ext cx="11876089" cy="635698"/>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Affidamenti S-S – Esclusione automatica delle offerte anomale</a:t>
          </a:r>
        </a:p>
      </dsp:txBody>
      <dsp:txXfrm>
        <a:off x="34390" y="34390"/>
        <a:ext cx="11876089" cy="635698"/>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Affidamenti S-S – Termini dilatori</a:t>
          </a:r>
        </a:p>
      </dsp:txBody>
      <dsp:txXfrm>
        <a:off x="34390" y="34390"/>
        <a:ext cx="11876089" cy="635698"/>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Avviso di avvio e conclusione </a:t>
          </a:r>
        </a:p>
      </dsp:txBody>
      <dsp:txXfrm>
        <a:off x="34390" y="34390"/>
        <a:ext cx="11876089" cy="6356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898CC-4173-46C1-8E39-CE809567D5A0}">
      <dsp:nvSpPr>
        <dsp:cNvPr id="0" name=""/>
        <dsp:cNvSpPr/>
      </dsp:nvSpPr>
      <dsp:spPr>
        <a:xfrm>
          <a:off x="0" y="0"/>
          <a:ext cx="11944869" cy="70447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ValleedAosteMonitor Rg" pitchFamily="2" charset="0"/>
              <a:ea typeface="ValleedAosteMonitor Rg" pitchFamily="2" charset="0"/>
            </a:rPr>
            <a:t>PRINCIPIO DI ROTAZIONE E CONTRAENTE USCENTE</a:t>
          </a:r>
        </a:p>
      </dsp:txBody>
      <dsp:txXfrm>
        <a:off x="34390" y="34390"/>
        <a:ext cx="11876089" cy="6356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it-IT"/>
          </a:p>
        </p:txBody>
      </p:sp>
      <p:sp>
        <p:nvSpPr>
          <p:cNvPr id="3" name="Segnaposto data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AC5A7D21-C7C8-4AAF-86A5-E15FCFF33F26}" type="datetimeFigureOut">
              <a:rPr lang="it-IT" smtClean="0"/>
              <a:t>03/06/2024</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2663763E-3B34-4B07-9711-6E7ADAC19B04}" type="slidenum">
              <a:rPr lang="it-IT" smtClean="0"/>
              <a:t>‹N›</a:t>
            </a:fld>
            <a:endParaRPr lang="it-IT"/>
          </a:p>
        </p:txBody>
      </p:sp>
    </p:spTree>
    <p:extLst>
      <p:ext uri="{BB962C8B-B14F-4D97-AF65-F5344CB8AC3E}">
        <p14:creationId xmlns:p14="http://schemas.microsoft.com/office/powerpoint/2010/main" val="230084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FC995FA-935E-40DF-A2DE-C0ECBB7E89DB}" type="slidenum">
              <a:rPr lang="it-IT" smtClean="0"/>
              <a:t>1</a:t>
            </a:fld>
            <a:endParaRPr lang="it-IT"/>
          </a:p>
        </p:txBody>
      </p:sp>
    </p:spTree>
    <p:extLst>
      <p:ext uri="{BB962C8B-B14F-4D97-AF65-F5344CB8AC3E}">
        <p14:creationId xmlns:p14="http://schemas.microsoft.com/office/powerpoint/2010/main" val="363898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ED49303-3765-4B7F-B390-D03E18984D3C}" type="datetimeFigureOut">
              <a:rPr lang="it-IT" smtClean="0"/>
              <a:t>03/06/2024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5557A4-AE82-44A6-881A-0F4705B0E7BA}" type="slidenum">
              <a:rPr lang="it-IT" smtClean="0"/>
              <a:t>‹N›</a:t>
            </a:fld>
            <a:endParaRPr lang="it-IT"/>
          </a:p>
        </p:txBody>
      </p:sp>
    </p:spTree>
    <p:extLst>
      <p:ext uri="{BB962C8B-B14F-4D97-AF65-F5344CB8AC3E}">
        <p14:creationId xmlns:p14="http://schemas.microsoft.com/office/powerpoint/2010/main" val="291187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ED49303-3765-4B7F-B390-D03E18984D3C}" type="datetimeFigureOut">
              <a:rPr lang="it-IT" smtClean="0"/>
              <a:t>03/06/2024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5557A4-AE82-44A6-881A-0F4705B0E7BA}" type="slidenum">
              <a:rPr lang="it-IT" smtClean="0"/>
              <a:t>‹N›</a:t>
            </a:fld>
            <a:endParaRPr lang="it-IT"/>
          </a:p>
        </p:txBody>
      </p:sp>
    </p:spTree>
    <p:extLst>
      <p:ext uri="{BB962C8B-B14F-4D97-AF65-F5344CB8AC3E}">
        <p14:creationId xmlns:p14="http://schemas.microsoft.com/office/powerpoint/2010/main" val="168169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ED49303-3765-4B7F-B390-D03E18984D3C}" type="datetimeFigureOut">
              <a:rPr lang="it-IT" smtClean="0"/>
              <a:t>03/06/2024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5557A4-AE82-44A6-881A-0F4705B0E7BA}" type="slidenum">
              <a:rPr lang="it-IT" smtClean="0"/>
              <a:t>‹N›</a:t>
            </a:fld>
            <a:endParaRPr lang="it-IT"/>
          </a:p>
        </p:txBody>
      </p:sp>
    </p:spTree>
    <p:extLst>
      <p:ext uri="{BB962C8B-B14F-4D97-AF65-F5344CB8AC3E}">
        <p14:creationId xmlns:p14="http://schemas.microsoft.com/office/powerpoint/2010/main" val="1819686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ED49303-3765-4B7F-B390-D03E18984D3C}" type="datetimeFigureOut">
              <a:rPr lang="it-IT" smtClean="0"/>
              <a:t>03/06/2024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5557A4-AE82-44A6-881A-0F4705B0E7BA}" type="slidenum">
              <a:rPr lang="it-IT" smtClean="0"/>
              <a:t>‹N›</a:t>
            </a:fld>
            <a:endParaRPr lang="it-IT"/>
          </a:p>
        </p:txBody>
      </p:sp>
    </p:spTree>
    <p:extLst>
      <p:ext uri="{BB962C8B-B14F-4D97-AF65-F5344CB8AC3E}">
        <p14:creationId xmlns:p14="http://schemas.microsoft.com/office/powerpoint/2010/main" val="290964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6ED49303-3765-4B7F-B390-D03E18984D3C}" type="datetimeFigureOut">
              <a:rPr lang="it-IT" smtClean="0"/>
              <a:t>03/06/2024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5557A4-AE82-44A6-881A-0F4705B0E7BA}" type="slidenum">
              <a:rPr lang="it-IT" smtClean="0"/>
              <a:t>‹N›</a:t>
            </a:fld>
            <a:endParaRPr lang="it-IT"/>
          </a:p>
        </p:txBody>
      </p:sp>
    </p:spTree>
    <p:extLst>
      <p:ext uri="{BB962C8B-B14F-4D97-AF65-F5344CB8AC3E}">
        <p14:creationId xmlns:p14="http://schemas.microsoft.com/office/powerpoint/2010/main" val="415966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ED49303-3765-4B7F-B390-D03E18984D3C}" type="datetimeFigureOut">
              <a:rPr lang="it-IT" smtClean="0"/>
              <a:t>03/06/2024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5557A4-AE82-44A6-881A-0F4705B0E7BA}" type="slidenum">
              <a:rPr lang="it-IT" smtClean="0"/>
              <a:t>‹N›</a:t>
            </a:fld>
            <a:endParaRPr lang="it-IT"/>
          </a:p>
        </p:txBody>
      </p:sp>
    </p:spTree>
    <p:extLst>
      <p:ext uri="{BB962C8B-B14F-4D97-AF65-F5344CB8AC3E}">
        <p14:creationId xmlns:p14="http://schemas.microsoft.com/office/powerpoint/2010/main" val="401937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ED49303-3765-4B7F-B390-D03E18984D3C}" type="datetimeFigureOut">
              <a:rPr lang="it-IT" smtClean="0"/>
              <a:t>03/06/2024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C5557A4-AE82-44A6-881A-0F4705B0E7BA}" type="slidenum">
              <a:rPr lang="it-IT" smtClean="0"/>
              <a:t>‹N›</a:t>
            </a:fld>
            <a:endParaRPr lang="it-IT"/>
          </a:p>
        </p:txBody>
      </p:sp>
    </p:spTree>
    <p:extLst>
      <p:ext uri="{BB962C8B-B14F-4D97-AF65-F5344CB8AC3E}">
        <p14:creationId xmlns:p14="http://schemas.microsoft.com/office/powerpoint/2010/main" val="1742533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ED49303-3765-4B7F-B390-D03E18984D3C}" type="datetimeFigureOut">
              <a:rPr lang="it-IT" smtClean="0"/>
              <a:t>03/06/2024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C5557A4-AE82-44A6-881A-0F4705B0E7BA}" type="slidenum">
              <a:rPr lang="it-IT" smtClean="0"/>
              <a:t>‹N›</a:t>
            </a:fld>
            <a:endParaRPr lang="it-IT"/>
          </a:p>
        </p:txBody>
      </p:sp>
    </p:spTree>
    <p:extLst>
      <p:ext uri="{BB962C8B-B14F-4D97-AF65-F5344CB8AC3E}">
        <p14:creationId xmlns:p14="http://schemas.microsoft.com/office/powerpoint/2010/main" val="286813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ED49303-3765-4B7F-B390-D03E18984D3C}" type="datetimeFigureOut">
              <a:rPr lang="it-IT" smtClean="0"/>
              <a:t>03/06/2024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C5557A4-AE82-44A6-881A-0F4705B0E7BA}" type="slidenum">
              <a:rPr lang="it-IT" smtClean="0"/>
              <a:t>‹N›</a:t>
            </a:fld>
            <a:endParaRPr lang="it-IT"/>
          </a:p>
        </p:txBody>
      </p:sp>
    </p:spTree>
    <p:extLst>
      <p:ext uri="{BB962C8B-B14F-4D97-AF65-F5344CB8AC3E}">
        <p14:creationId xmlns:p14="http://schemas.microsoft.com/office/powerpoint/2010/main" val="271079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ED49303-3765-4B7F-B390-D03E18984D3C}" type="datetimeFigureOut">
              <a:rPr lang="it-IT" smtClean="0"/>
              <a:t>03/06/2024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5557A4-AE82-44A6-881A-0F4705B0E7BA}" type="slidenum">
              <a:rPr lang="it-IT" smtClean="0"/>
              <a:t>‹N›</a:t>
            </a:fld>
            <a:endParaRPr lang="it-IT"/>
          </a:p>
        </p:txBody>
      </p:sp>
    </p:spTree>
    <p:extLst>
      <p:ext uri="{BB962C8B-B14F-4D97-AF65-F5344CB8AC3E}">
        <p14:creationId xmlns:p14="http://schemas.microsoft.com/office/powerpoint/2010/main" val="27895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6ED49303-3765-4B7F-B390-D03E18984D3C}" type="datetimeFigureOut">
              <a:rPr lang="it-IT" smtClean="0"/>
              <a:t>03/06/2024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5557A4-AE82-44A6-881A-0F4705B0E7BA}" type="slidenum">
              <a:rPr lang="it-IT" smtClean="0"/>
              <a:t>‹N›</a:t>
            </a:fld>
            <a:endParaRPr lang="it-IT"/>
          </a:p>
        </p:txBody>
      </p:sp>
    </p:spTree>
    <p:extLst>
      <p:ext uri="{BB962C8B-B14F-4D97-AF65-F5344CB8AC3E}">
        <p14:creationId xmlns:p14="http://schemas.microsoft.com/office/powerpoint/2010/main" val="279401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49303-3765-4B7F-B390-D03E18984D3C}" type="datetimeFigureOut">
              <a:rPr lang="it-IT" smtClean="0"/>
              <a:t>03/06/2024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557A4-AE82-44A6-881A-0F4705B0E7BA}" type="slidenum">
              <a:rPr lang="it-IT" smtClean="0"/>
              <a:t>‹N›</a:t>
            </a:fld>
            <a:endParaRPr lang="it-IT"/>
          </a:p>
        </p:txBody>
      </p:sp>
    </p:spTree>
    <p:extLst>
      <p:ext uri="{BB962C8B-B14F-4D97-AF65-F5344CB8AC3E}">
        <p14:creationId xmlns:p14="http://schemas.microsoft.com/office/powerpoint/2010/main" val="134837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image" Target="../media/image7.png"/><Relationship Id="rId3" Type="http://schemas.openxmlformats.org/officeDocument/2006/relationships/diagramLayout" Target="../diagrams/layout17.xml"/><Relationship Id="rId7" Type="http://schemas.openxmlformats.org/officeDocument/2006/relationships/image" Target="../media/image3.png"/><Relationship Id="rId12" Type="http://schemas.microsoft.com/office/2007/relationships/diagramDrawing" Target="../diagrams/drawing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openxmlformats.org/officeDocument/2006/relationships/diagramColors" Target="../diagrams/colors18.xml"/><Relationship Id="rId5" Type="http://schemas.openxmlformats.org/officeDocument/2006/relationships/diagramColors" Target="../diagrams/colors17.xml"/><Relationship Id="rId10" Type="http://schemas.openxmlformats.org/officeDocument/2006/relationships/diagramQuickStyle" Target="../diagrams/quickStyle18.xml"/><Relationship Id="rId4" Type="http://schemas.openxmlformats.org/officeDocument/2006/relationships/diagramQuickStyle" Target="../diagrams/quickStyle17.xml"/><Relationship Id="rId9" Type="http://schemas.openxmlformats.org/officeDocument/2006/relationships/diagramLayout" Target="../diagrams/layout18.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Layout" Target="../diagrams/layout19.xml"/><Relationship Id="rId7" Type="http://schemas.openxmlformats.org/officeDocument/2006/relationships/image" Target="../media/image3.png"/><Relationship Id="rId12" Type="http://schemas.microsoft.com/office/2007/relationships/diagramDrawing" Target="../diagrams/drawing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openxmlformats.org/officeDocument/2006/relationships/diagramColors" Target="../diagrams/colors20.xml"/><Relationship Id="rId5" Type="http://schemas.openxmlformats.org/officeDocument/2006/relationships/diagramColors" Target="../diagrams/colors19.xml"/><Relationship Id="rId10" Type="http://schemas.openxmlformats.org/officeDocument/2006/relationships/diagramQuickStyle" Target="../diagrams/quickStyle20.xml"/><Relationship Id="rId4" Type="http://schemas.openxmlformats.org/officeDocument/2006/relationships/diagramQuickStyle" Target="../diagrams/quickStyle19.xml"/><Relationship Id="rId9" Type="http://schemas.openxmlformats.org/officeDocument/2006/relationships/diagramLayout" Target="../diagrams/layout20.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Layout" Target="../diagrams/layout21.xml"/><Relationship Id="rId7" Type="http://schemas.openxmlformats.org/officeDocument/2006/relationships/image" Target="../media/image3.png"/><Relationship Id="rId12" Type="http://schemas.microsoft.com/office/2007/relationships/diagramDrawing" Target="../diagrams/drawing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openxmlformats.org/officeDocument/2006/relationships/diagramColors" Target="../diagrams/colors22.xml"/><Relationship Id="rId5" Type="http://schemas.openxmlformats.org/officeDocument/2006/relationships/diagramColors" Target="../diagrams/colors21.xml"/><Relationship Id="rId10" Type="http://schemas.openxmlformats.org/officeDocument/2006/relationships/diagramQuickStyle" Target="../diagrams/quickStyle22.xml"/><Relationship Id="rId4" Type="http://schemas.openxmlformats.org/officeDocument/2006/relationships/diagramQuickStyle" Target="../diagrams/quickStyle21.xml"/><Relationship Id="rId9" Type="http://schemas.openxmlformats.org/officeDocument/2006/relationships/diagramLayout" Target="../diagrams/layout2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image" Target="../media/image8.png"/><Relationship Id="rId3" Type="http://schemas.openxmlformats.org/officeDocument/2006/relationships/diagramLayout" Target="../diagrams/layout23.xml"/><Relationship Id="rId7" Type="http://schemas.openxmlformats.org/officeDocument/2006/relationships/image" Target="../media/image3.png"/><Relationship Id="rId12" Type="http://schemas.microsoft.com/office/2007/relationships/diagramDrawing" Target="../diagrams/drawing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openxmlformats.org/officeDocument/2006/relationships/diagramColors" Target="../diagrams/colors24.xml"/><Relationship Id="rId5" Type="http://schemas.openxmlformats.org/officeDocument/2006/relationships/diagramColors" Target="../diagrams/colors23.xml"/><Relationship Id="rId10" Type="http://schemas.openxmlformats.org/officeDocument/2006/relationships/diagramQuickStyle" Target="../diagrams/quickStyle24.xml"/><Relationship Id="rId4" Type="http://schemas.openxmlformats.org/officeDocument/2006/relationships/diagramQuickStyle" Target="../diagrams/quickStyle23.xml"/><Relationship Id="rId9" Type="http://schemas.openxmlformats.org/officeDocument/2006/relationships/diagramLayout" Target="../diagrams/layout2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6.xml"/><Relationship Id="rId13" Type="http://schemas.openxmlformats.org/officeDocument/2006/relationships/hyperlink" Target="https://www.serviziocontrattipubblici.com/Supportogiuridico/Home/QuestionDetail/2409" TargetMode="External"/><Relationship Id="rId3" Type="http://schemas.openxmlformats.org/officeDocument/2006/relationships/diagramLayout" Target="../diagrams/layout25.xml"/><Relationship Id="rId7" Type="http://schemas.openxmlformats.org/officeDocument/2006/relationships/image" Target="../media/image3.png"/><Relationship Id="rId12" Type="http://schemas.microsoft.com/office/2007/relationships/diagramDrawing" Target="../diagrams/drawing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openxmlformats.org/officeDocument/2006/relationships/diagramColors" Target="../diagrams/colors26.xml"/><Relationship Id="rId5" Type="http://schemas.openxmlformats.org/officeDocument/2006/relationships/diagramColors" Target="../diagrams/colors25.xml"/><Relationship Id="rId10" Type="http://schemas.openxmlformats.org/officeDocument/2006/relationships/diagramQuickStyle" Target="../diagrams/quickStyle26.xml"/><Relationship Id="rId4" Type="http://schemas.openxmlformats.org/officeDocument/2006/relationships/diagramQuickStyle" Target="../diagrams/quickStyle25.xml"/><Relationship Id="rId9" Type="http://schemas.openxmlformats.org/officeDocument/2006/relationships/diagramLayout" Target="../diagrams/layout26.xml"/><Relationship Id="rId14" Type="http://schemas.openxmlformats.org/officeDocument/2006/relationships/hyperlink" Target="https://www.serviziocontrattipubblici.com/Supportogiuridico/Home/QuestionDetail/2441" TargetMode="Externa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8.xml"/><Relationship Id="rId13" Type="http://schemas.openxmlformats.org/officeDocument/2006/relationships/hyperlink" Target="https://www.serviziocontrattipubblici.com/Supportogiuridico/Home/QuestionDetail/2338" TargetMode="External"/><Relationship Id="rId3" Type="http://schemas.openxmlformats.org/officeDocument/2006/relationships/diagramLayout" Target="../diagrams/layout27.xml"/><Relationship Id="rId7" Type="http://schemas.openxmlformats.org/officeDocument/2006/relationships/image" Target="../media/image3.png"/><Relationship Id="rId12" Type="http://schemas.microsoft.com/office/2007/relationships/diagramDrawing" Target="../diagrams/drawing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openxmlformats.org/officeDocument/2006/relationships/diagramColors" Target="../diagrams/colors28.xml"/><Relationship Id="rId5" Type="http://schemas.openxmlformats.org/officeDocument/2006/relationships/diagramColors" Target="../diagrams/colors27.xml"/><Relationship Id="rId10" Type="http://schemas.openxmlformats.org/officeDocument/2006/relationships/diagramQuickStyle" Target="../diagrams/quickStyle28.xml"/><Relationship Id="rId4" Type="http://schemas.openxmlformats.org/officeDocument/2006/relationships/diagramQuickStyle" Target="../diagrams/quickStyle27.xml"/><Relationship Id="rId9" Type="http://schemas.openxmlformats.org/officeDocument/2006/relationships/diagramLayout" Target="../diagrams/layout28.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30.xml"/><Relationship Id="rId13" Type="http://schemas.openxmlformats.org/officeDocument/2006/relationships/hyperlink" Target="https://www.serviziocontrattipubblici.com/Supportogiuridico/Home/QuestionDetail/2391" TargetMode="External"/><Relationship Id="rId3" Type="http://schemas.openxmlformats.org/officeDocument/2006/relationships/diagramLayout" Target="../diagrams/layout29.xml"/><Relationship Id="rId7" Type="http://schemas.openxmlformats.org/officeDocument/2006/relationships/image" Target="../media/image3.png"/><Relationship Id="rId12" Type="http://schemas.microsoft.com/office/2007/relationships/diagramDrawing" Target="../diagrams/drawing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openxmlformats.org/officeDocument/2006/relationships/diagramColors" Target="../diagrams/colors30.xml"/><Relationship Id="rId5" Type="http://schemas.openxmlformats.org/officeDocument/2006/relationships/diagramColors" Target="../diagrams/colors29.xml"/><Relationship Id="rId10" Type="http://schemas.openxmlformats.org/officeDocument/2006/relationships/diagramQuickStyle" Target="../diagrams/quickStyle30.xml"/><Relationship Id="rId4" Type="http://schemas.openxmlformats.org/officeDocument/2006/relationships/diagramQuickStyle" Target="../diagrams/quickStyle29.xml"/><Relationship Id="rId9" Type="http://schemas.openxmlformats.org/officeDocument/2006/relationships/diagramLayout" Target="../diagrams/layout30.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2.xml"/><Relationship Id="rId13" Type="http://schemas.openxmlformats.org/officeDocument/2006/relationships/hyperlink" Target="https://www.serviziocontrattipubblici.com/Supportogiuridico/Home/QuestionDetail/2525" TargetMode="External"/><Relationship Id="rId3" Type="http://schemas.openxmlformats.org/officeDocument/2006/relationships/diagramLayout" Target="../diagrams/layout31.xml"/><Relationship Id="rId7" Type="http://schemas.openxmlformats.org/officeDocument/2006/relationships/image" Target="../media/image3.png"/><Relationship Id="rId12" Type="http://schemas.microsoft.com/office/2007/relationships/diagramDrawing" Target="../diagrams/drawing32.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11" Type="http://schemas.openxmlformats.org/officeDocument/2006/relationships/diagramColors" Target="../diagrams/colors32.xml"/><Relationship Id="rId5" Type="http://schemas.openxmlformats.org/officeDocument/2006/relationships/diagramColors" Target="../diagrams/colors31.xml"/><Relationship Id="rId10" Type="http://schemas.openxmlformats.org/officeDocument/2006/relationships/diagramQuickStyle" Target="../diagrams/quickStyle32.xml"/><Relationship Id="rId4" Type="http://schemas.openxmlformats.org/officeDocument/2006/relationships/diagramQuickStyle" Target="../diagrams/quickStyle31.xml"/><Relationship Id="rId9" Type="http://schemas.openxmlformats.org/officeDocument/2006/relationships/diagramLayout" Target="../diagrams/layout3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4.xml"/><Relationship Id="rId13" Type="http://schemas.openxmlformats.org/officeDocument/2006/relationships/image" Target="../media/image9.png"/><Relationship Id="rId3" Type="http://schemas.openxmlformats.org/officeDocument/2006/relationships/diagramLayout" Target="../diagrams/layout33.xml"/><Relationship Id="rId7" Type="http://schemas.openxmlformats.org/officeDocument/2006/relationships/image" Target="../media/image3.png"/><Relationship Id="rId12" Type="http://schemas.microsoft.com/office/2007/relationships/diagramDrawing" Target="../diagrams/drawing34.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11" Type="http://schemas.openxmlformats.org/officeDocument/2006/relationships/diagramColors" Target="../diagrams/colors34.xml"/><Relationship Id="rId5" Type="http://schemas.openxmlformats.org/officeDocument/2006/relationships/diagramColors" Target="../diagrams/colors33.xml"/><Relationship Id="rId10" Type="http://schemas.openxmlformats.org/officeDocument/2006/relationships/diagramQuickStyle" Target="../diagrams/quickStyle34.xml"/><Relationship Id="rId4" Type="http://schemas.openxmlformats.org/officeDocument/2006/relationships/diagramQuickStyle" Target="../diagrams/quickStyle33.xml"/><Relationship Id="rId9" Type="http://schemas.openxmlformats.org/officeDocument/2006/relationships/diagramLayout" Target="../diagrams/layout34.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36.xml"/><Relationship Id="rId13" Type="http://schemas.openxmlformats.org/officeDocument/2006/relationships/image" Target="../media/image10.png"/><Relationship Id="rId3" Type="http://schemas.openxmlformats.org/officeDocument/2006/relationships/diagramLayout" Target="../diagrams/layout35.xml"/><Relationship Id="rId7" Type="http://schemas.openxmlformats.org/officeDocument/2006/relationships/image" Target="../media/image3.png"/><Relationship Id="rId12" Type="http://schemas.microsoft.com/office/2007/relationships/diagramDrawing" Target="../diagrams/drawing36.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11" Type="http://schemas.openxmlformats.org/officeDocument/2006/relationships/diagramColors" Target="../diagrams/colors36.xml"/><Relationship Id="rId5" Type="http://schemas.openxmlformats.org/officeDocument/2006/relationships/diagramColors" Target="../diagrams/colors35.xml"/><Relationship Id="rId10" Type="http://schemas.openxmlformats.org/officeDocument/2006/relationships/diagramQuickStyle" Target="../diagrams/quickStyle36.xml"/><Relationship Id="rId4" Type="http://schemas.openxmlformats.org/officeDocument/2006/relationships/diagramQuickStyle" Target="../diagrams/quickStyle35.xml"/><Relationship Id="rId9" Type="http://schemas.openxmlformats.org/officeDocument/2006/relationships/diagramLayout" Target="../diagrams/layout36.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38.xml"/><Relationship Id="rId13" Type="http://schemas.openxmlformats.org/officeDocument/2006/relationships/image" Target="../media/image11.png"/><Relationship Id="rId3" Type="http://schemas.openxmlformats.org/officeDocument/2006/relationships/diagramLayout" Target="../diagrams/layout37.xml"/><Relationship Id="rId7" Type="http://schemas.openxmlformats.org/officeDocument/2006/relationships/image" Target="../media/image3.png"/><Relationship Id="rId12" Type="http://schemas.microsoft.com/office/2007/relationships/diagramDrawing" Target="../diagrams/drawing38.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11" Type="http://schemas.openxmlformats.org/officeDocument/2006/relationships/diagramColors" Target="../diagrams/colors38.xml"/><Relationship Id="rId5" Type="http://schemas.openxmlformats.org/officeDocument/2006/relationships/diagramColors" Target="../diagrams/colors37.xml"/><Relationship Id="rId10" Type="http://schemas.openxmlformats.org/officeDocument/2006/relationships/diagramQuickStyle" Target="../diagrams/quickStyle38.xml"/><Relationship Id="rId4" Type="http://schemas.openxmlformats.org/officeDocument/2006/relationships/diagramQuickStyle" Target="../diagrams/quickStyle37.xml"/><Relationship Id="rId9" Type="http://schemas.openxmlformats.org/officeDocument/2006/relationships/diagramLayout" Target="../diagrams/layout38.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40.xml"/><Relationship Id="rId3" Type="http://schemas.openxmlformats.org/officeDocument/2006/relationships/diagramLayout" Target="../diagrams/layout39.xml"/><Relationship Id="rId7" Type="http://schemas.openxmlformats.org/officeDocument/2006/relationships/image" Target="../media/image3.png"/><Relationship Id="rId12" Type="http://schemas.microsoft.com/office/2007/relationships/diagramDrawing" Target="../diagrams/drawing40.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11" Type="http://schemas.openxmlformats.org/officeDocument/2006/relationships/diagramColors" Target="../diagrams/colors40.xml"/><Relationship Id="rId5" Type="http://schemas.openxmlformats.org/officeDocument/2006/relationships/diagramColors" Target="../diagrams/colors39.xml"/><Relationship Id="rId10" Type="http://schemas.openxmlformats.org/officeDocument/2006/relationships/diagramQuickStyle" Target="../diagrams/quickStyle40.xml"/><Relationship Id="rId4" Type="http://schemas.openxmlformats.org/officeDocument/2006/relationships/diagramQuickStyle" Target="../diagrams/quickStyle39.xml"/><Relationship Id="rId9" Type="http://schemas.openxmlformats.org/officeDocument/2006/relationships/diagramLayout" Target="../diagrams/layout40.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42.xml"/><Relationship Id="rId13" Type="http://schemas.openxmlformats.org/officeDocument/2006/relationships/image" Target="../media/image12.png"/><Relationship Id="rId3" Type="http://schemas.openxmlformats.org/officeDocument/2006/relationships/diagramLayout" Target="../diagrams/layout41.xml"/><Relationship Id="rId7" Type="http://schemas.openxmlformats.org/officeDocument/2006/relationships/image" Target="../media/image3.png"/><Relationship Id="rId12" Type="http://schemas.microsoft.com/office/2007/relationships/diagramDrawing" Target="../diagrams/drawing42.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11" Type="http://schemas.openxmlformats.org/officeDocument/2006/relationships/diagramColors" Target="../diagrams/colors42.xml"/><Relationship Id="rId5" Type="http://schemas.openxmlformats.org/officeDocument/2006/relationships/diagramColors" Target="../diagrams/colors41.xml"/><Relationship Id="rId10" Type="http://schemas.openxmlformats.org/officeDocument/2006/relationships/diagramQuickStyle" Target="../diagrams/quickStyle42.xml"/><Relationship Id="rId4" Type="http://schemas.openxmlformats.org/officeDocument/2006/relationships/diagramQuickStyle" Target="../diagrams/quickStyle41.xml"/><Relationship Id="rId9" Type="http://schemas.openxmlformats.org/officeDocument/2006/relationships/diagramLayout" Target="../diagrams/layout4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44.xml"/><Relationship Id="rId13" Type="http://schemas.openxmlformats.org/officeDocument/2006/relationships/image" Target="../media/image13.png"/><Relationship Id="rId3" Type="http://schemas.openxmlformats.org/officeDocument/2006/relationships/diagramLayout" Target="../diagrams/layout43.xml"/><Relationship Id="rId7" Type="http://schemas.openxmlformats.org/officeDocument/2006/relationships/image" Target="../media/image3.png"/><Relationship Id="rId12" Type="http://schemas.microsoft.com/office/2007/relationships/diagramDrawing" Target="../diagrams/drawing44.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11" Type="http://schemas.openxmlformats.org/officeDocument/2006/relationships/diagramColors" Target="../diagrams/colors44.xml"/><Relationship Id="rId5" Type="http://schemas.openxmlformats.org/officeDocument/2006/relationships/diagramColors" Target="../diagrams/colors43.xml"/><Relationship Id="rId10" Type="http://schemas.openxmlformats.org/officeDocument/2006/relationships/diagramQuickStyle" Target="../diagrams/quickStyle44.xml"/><Relationship Id="rId4" Type="http://schemas.openxmlformats.org/officeDocument/2006/relationships/diagramQuickStyle" Target="../diagrams/quickStyle43.xml"/><Relationship Id="rId9" Type="http://schemas.openxmlformats.org/officeDocument/2006/relationships/diagramLayout" Target="../diagrams/layout44.xml"/><Relationship Id="rId1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46.xml"/><Relationship Id="rId3" Type="http://schemas.openxmlformats.org/officeDocument/2006/relationships/diagramLayout" Target="../diagrams/layout45.xml"/><Relationship Id="rId7" Type="http://schemas.openxmlformats.org/officeDocument/2006/relationships/image" Target="../media/image3.png"/><Relationship Id="rId12" Type="http://schemas.microsoft.com/office/2007/relationships/diagramDrawing" Target="../diagrams/drawing46.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11" Type="http://schemas.openxmlformats.org/officeDocument/2006/relationships/diagramColors" Target="../diagrams/colors46.xml"/><Relationship Id="rId5" Type="http://schemas.openxmlformats.org/officeDocument/2006/relationships/diagramColors" Target="../diagrams/colors45.xml"/><Relationship Id="rId10" Type="http://schemas.openxmlformats.org/officeDocument/2006/relationships/diagramQuickStyle" Target="../diagrams/quickStyle46.xml"/><Relationship Id="rId4" Type="http://schemas.openxmlformats.org/officeDocument/2006/relationships/diagramQuickStyle" Target="../diagrams/quickStyle45.xml"/><Relationship Id="rId9" Type="http://schemas.openxmlformats.org/officeDocument/2006/relationships/diagramLayout" Target="../diagrams/layout46.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48.xml"/><Relationship Id="rId13" Type="http://schemas.openxmlformats.org/officeDocument/2006/relationships/image" Target="../media/image15.png"/><Relationship Id="rId3" Type="http://schemas.openxmlformats.org/officeDocument/2006/relationships/diagramLayout" Target="../diagrams/layout47.xml"/><Relationship Id="rId7" Type="http://schemas.openxmlformats.org/officeDocument/2006/relationships/image" Target="../media/image3.png"/><Relationship Id="rId12" Type="http://schemas.microsoft.com/office/2007/relationships/diagramDrawing" Target="../diagrams/drawing48.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11" Type="http://schemas.openxmlformats.org/officeDocument/2006/relationships/diagramColors" Target="../diagrams/colors48.xml"/><Relationship Id="rId5" Type="http://schemas.openxmlformats.org/officeDocument/2006/relationships/diagramColors" Target="../diagrams/colors47.xml"/><Relationship Id="rId10" Type="http://schemas.openxmlformats.org/officeDocument/2006/relationships/diagramQuickStyle" Target="../diagrams/quickStyle48.xml"/><Relationship Id="rId4" Type="http://schemas.openxmlformats.org/officeDocument/2006/relationships/diagramQuickStyle" Target="../diagrams/quickStyle47.xml"/><Relationship Id="rId9" Type="http://schemas.openxmlformats.org/officeDocument/2006/relationships/diagramLayout" Target="../diagrams/layout48.xml"/><Relationship Id="rId1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50.xml"/><Relationship Id="rId13" Type="http://schemas.openxmlformats.org/officeDocument/2006/relationships/image" Target="../media/image17.png"/><Relationship Id="rId3" Type="http://schemas.openxmlformats.org/officeDocument/2006/relationships/diagramLayout" Target="../diagrams/layout49.xml"/><Relationship Id="rId7" Type="http://schemas.openxmlformats.org/officeDocument/2006/relationships/image" Target="../media/image3.png"/><Relationship Id="rId12" Type="http://schemas.microsoft.com/office/2007/relationships/diagramDrawing" Target="../diagrams/drawing50.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11" Type="http://schemas.openxmlformats.org/officeDocument/2006/relationships/diagramColors" Target="../diagrams/colors50.xml"/><Relationship Id="rId5" Type="http://schemas.openxmlformats.org/officeDocument/2006/relationships/diagramColors" Target="../diagrams/colors49.xml"/><Relationship Id="rId10" Type="http://schemas.openxmlformats.org/officeDocument/2006/relationships/diagramQuickStyle" Target="../diagrams/quickStyle50.xml"/><Relationship Id="rId4" Type="http://schemas.openxmlformats.org/officeDocument/2006/relationships/diagramQuickStyle" Target="../diagrams/quickStyle49.xml"/><Relationship Id="rId9" Type="http://schemas.openxmlformats.org/officeDocument/2006/relationships/diagramLayout" Target="../diagrams/layout50.xml"/><Relationship Id="rId1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52.xml"/><Relationship Id="rId13" Type="http://schemas.openxmlformats.org/officeDocument/2006/relationships/image" Target="../media/image19.png"/><Relationship Id="rId3" Type="http://schemas.openxmlformats.org/officeDocument/2006/relationships/diagramLayout" Target="../diagrams/layout51.xml"/><Relationship Id="rId7" Type="http://schemas.openxmlformats.org/officeDocument/2006/relationships/image" Target="../media/image3.png"/><Relationship Id="rId12" Type="http://schemas.microsoft.com/office/2007/relationships/diagramDrawing" Target="../diagrams/drawing52.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11" Type="http://schemas.openxmlformats.org/officeDocument/2006/relationships/diagramColors" Target="../diagrams/colors52.xml"/><Relationship Id="rId5" Type="http://schemas.openxmlformats.org/officeDocument/2006/relationships/diagramColors" Target="../diagrams/colors51.xml"/><Relationship Id="rId10" Type="http://schemas.openxmlformats.org/officeDocument/2006/relationships/diagramQuickStyle" Target="../diagrams/quickStyle52.xml"/><Relationship Id="rId4" Type="http://schemas.openxmlformats.org/officeDocument/2006/relationships/diagramQuickStyle" Target="../diagrams/quickStyle51.xml"/><Relationship Id="rId9" Type="http://schemas.openxmlformats.org/officeDocument/2006/relationships/diagramLayout" Target="../diagrams/layout5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54.xml"/><Relationship Id="rId13" Type="http://schemas.openxmlformats.org/officeDocument/2006/relationships/image" Target="../media/image20.png"/><Relationship Id="rId3" Type="http://schemas.openxmlformats.org/officeDocument/2006/relationships/diagramLayout" Target="../diagrams/layout53.xml"/><Relationship Id="rId7" Type="http://schemas.openxmlformats.org/officeDocument/2006/relationships/image" Target="../media/image3.png"/><Relationship Id="rId12" Type="http://schemas.microsoft.com/office/2007/relationships/diagramDrawing" Target="../diagrams/drawing54.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11" Type="http://schemas.openxmlformats.org/officeDocument/2006/relationships/diagramColors" Target="../diagrams/colors54.xml"/><Relationship Id="rId5" Type="http://schemas.openxmlformats.org/officeDocument/2006/relationships/diagramColors" Target="../diagrams/colors53.xml"/><Relationship Id="rId10" Type="http://schemas.openxmlformats.org/officeDocument/2006/relationships/diagramQuickStyle" Target="../diagrams/quickStyle54.xml"/><Relationship Id="rId4" Type="http://schemas.openxmlformats.org/officeDocument/2006/relationships/diagramQuickStyle" Target="../diagrams/quickStyle53.xml"/><Relationship Id="rId9" Type="http://schemas.openxmlformats.org/officeDocument/2006/relationships/diagramLayout" Target="../diagrams/layout54.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56.xml"/><Relationship Id="rId13" Type="http://schemas.openxmlformats.org/officeDocument/2006/relationships/hyperlink" Target="https://www.serviziocontrattipubblici.com/Supportogiuridico/Home/QuestionDetail/2134" TargetMode="External"/><Relationship Id="rId3" Type="http://schemas.openxmlformats.org/officeDocument/2006/relationships/diagramLayout" Target="../diagrams/layout55.xml"/><Relationship Id="rId7" Type="http://schemas.openxmlformats.org/officeDocument/2006/relationships/image" Target="../media/image3.png"/><Relationship Id="rId12" Type="http://schemas.microsoft.com/office/2007/relationships/diagramDrawing" Target="../diagrams/drawing56.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11" Type="http://schemas.openxmlformats.org/officeDocument/2006/relationships/diagramColors" Target="../diagrams/colors56.xml"/><Relationship Id="rId5" Type="http://schemas.openxmlformats.org/officeDocument/2006/relationships/diagramColors" Target="../diagrams/colors55.xml"/><Relationship Id="rId10" Type="http://schemas.openxmlformats.org/officeDocument/2006/relationships/diagramQuickStyle" Target="../diagrams/quickStyle56.xml"/><Relationship Id="rId4" Type="http://schemas.openxmlformats.org/officeDocument/2006/relationships/diagramQuickStyle" Target="../diagrams/quickStyle55.xml"/><Relationship Id="rId9" Type="http://schemas.openxmlformats.org/officeDocument/2006/relationships/diagramLayout" Target="../diagrams/layout56.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image" Target="../media/image3.png"/><Relationship Id="rId12"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diagramColors" Target="../diagrams/colors4.xml"/><Relationship Id="rId5" Type="http://schemas.openxmlformats.org/officeDocument/2006/relationships/diagramColors" Target="../diagrams/colors3.xml"/><Relationship Id="rId10" Type="http://schemas.openxmlformats.org/officeDocument/2006/relationships/diagramQuickStyle" Target="../diagrams/quickStyle4.xml"/><Relationship Id="rId4" Type="http://schemas.openxmlformats.org/officeDocument/2006/relationships/diagramQuickStyle" Target="../diagrams/quickStyle3.xml"/><Relationship Id="rId9" Type="http://schemas.openxmlformats.org/officeDocument/2006/relationships/diagramLayout" Target="../diagrams/layout4.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58.xml"/><Relationship Id="rId3" Type="http://schemas.openxmlformats.org/officeDocument/2006/relationships/diagramLayout" Target="../diagrams/layout57.xml"/><Relationship Id="rId7" Type="http://schemas.openxmlformats.org/officeDocument/2006/relationships/image" Target="../media/image3.png"/><Relationship Id="rId12" Type="http://schemas.microsoft.com/office/2007/relationships/diagramDrawing" Target="../diagrams/drawing58.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11" Type="http://schemas.openxmlformats.org/officeDocument/2006/relationships/diagramColors" Target="../diagrams/colors58.xml"/><Relationship Id="rId5" Type="http://schemas.openxmlformats.org/officeDocument/2006/relationships/diagramColors" Target="../diagrams/colors57.xml"/><Relationship Id="rId10" Type="http://schemas.openxmlformats.org/officeDocument/2006/relationships/diagramQuickStyle" Target="../diagrams/quickStyle58.xml"/><Relationship Id="rId4" Type="http://schemas.openxmlformats.org/officeDocument/2006/relationships/diagramQuickStyle" Target="../diagrams/quickStyle57.xml"/><Relationship Id="rId9" Type="http://schemas.openxmlformats.org/officeDocument/2006/relationships/diagramLayout" Target="../diagrams/layout58.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60.xml"/><Relationship Id="rId3" Type="http://schemas.openxmlformats.org/officeDocument/2006/relationships/diagramLayout" Target="../diagrams/layout59.xml"/><Relationship Id="rId7" Type="http://schemas.openxmlformats.org/officeDocument/2006/relationships/image" Target="../media/image3.png"/><Relationship Id="rId12" Type="http://schemas.microsoft.com/office/2007/relationships/diagramDrawing" Target="../diagrams/drawing60.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11" Type="http://schemas.openxmlformats.org/officeDocument/2006/relationships/diagramColors" Target="../diagrams/colors60.xml"/><Relationship Id="rId5" Type="http://schemas.openxmlformats.org/officeDocument/2006/relationships/diagramColors" Target="../diagrams/colors59.xml"/><Relationship Id="rId10" Type="http://schemas.openxmlformats.org/officeDocument/2006/relationships/diagramQuickStyle" Target="../diagrams/quickStyle60.xml"/><Relationship Id="rId4" Type="http://schemas.openxmlformats.org/officeDocument/2006/relationships/diagramQuickStyle" Target="../diagrams/quickStyle59.xml"/><Relationship Id="rId9" Type="http://schemas.openxmlformats.org/officeDocument/2006/relationships/diagramLayout" Target="../diagrams/layout60.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62.xml"/><Relationship Id="rId13" Type="http://schemas.openxmlformats.org/officeDocument/2006/relationships/hyperlink" Target="https://www.random.org/integers/" TargetMode="External"/><Relationship Id="rId3" Type="http://schemas.openxmlformats.org/officeDocument/2006/relationships/diagramLayout" Target="../diagrams/layout61.xml"/><Relationship Id="rId7" Type="http://schemas.openxmlformats.org/officeDocument/2006/relationships/image" Target="../media/image3.png"/><Relationship Id="rId12" Type="http://schemas.microsoft.com/office/2007/relationships/diagramDrawing" Target="../diagrams/drawing62.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11" Type="http://schemas.openxmlformats.org/officeDocument/2006/relationships/diagramColors" Target="../diagrams/colors62.xml"/><Relationship Id="rId5" Type="http://schemas.openxmlformats.org/officeDocument/2006/relationships/diagramColors" Target="../diagrams/colors61.xml"/><Relationship Id="rId10" Type="http://schemas.openxmlformats.org/officeDocument/2006/relationships/diagramQuickStyle" Target="../diagrams/quickStyle62.xml"/><Relationship Id="rId4" Type="http://schemas.openxmlformats.org/officeDocument/2006/relationships/diagramQuickStyle" Target="../diagrams/quickStyle61.xml"/><Relationship Id="rId9" Type="http://schemas.openxmlformats.org/officeDocument/2006/relationships/diagramLayout" Target="../diagrams/layout62.xml"/><Relationship Id="rId14" Type="http://schemas.openxmlformats.org/officeDocument/2006/relationships/hyperlink" Target="https://onlinetools.com/random/generaterandom-integer" TargetMode="Externa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64.xml"/><Relationship Id="rId3" Type="http://schemas.openxmlformats.org/officeDocument/2006/relationships/diagramLayout" Target="../diagrams/layout63.xml"/><Relationship Id="rId7" Type="http://schemas.openxmlformats.org/officeDocument/2006/relationships/image" Target="../media/image3.png"/><Relationship Id="rId12" Type="http://schemas.microsoft.com/office/2007/relationships/diagramDrawing" Target="../diagrams/drawing64.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11" Type="http://schemas.openxmlformats.org/officeDocument/2006/relationships/diagramColors" Target="../diagrams/colors64.xml"/><Relationship Id="rId5" Type="http://schemas.openxmlformats.org/officeDocument/2006/relationships/diagramColors" Target="../diagrams/colors63.xml"/><Relationship Id="rId10" Type="http://schemas.openxmlformats.org/officeDocument/2006/relationships/diagramQuickStyle" Target="../diagrams/quickStyle64.xml"/><Relationship Id="rId4" Type="http://schemas.openxmlformats.org/officeDocument/2006/relationships/diagramQuickStyle" Target="../diagrams/quickStyle63.xml"/><Relationship Id="rId9" Type="http://schemas.openxmlformats.org/officeDocument/2006/relationships/diagramLayout" Target="../diagrams/layout64.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66.xml"/><Relationship Id="rId3" Type="http://schemas.openxmlformats.org/officeDocument/2006/relationships/diagramLayout" Target="../diagrams/layout65.xml"/><Relationship Id="rId7" Type="http://schemas.openxmlformats.org/officeDocument/2006/relationships/image" Target="../media/image3.png"/><Relationship Id="rId12" Type="http://schemas.microsoft.com/office/2007/relationships/diagramDrawing" Target="../diagrams/drawing66.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11" Type="http://schemas.openxmlformats.org/officeDocument/2006/relationships/diagramColors" Target="../diagrams/colors66.xml"/><Relationship Id="rId5" Type="http://schemas.openxmlformats.org/officeDocument/2006/relationships/diagramColors" Target="../diagrams/colors65.xml"/><Relationship Id="rId10" Type="http://schemas.openxmlformats.org/officeDocument/2006/relationships/diagramQuickStyle" Target="../diagrams/quickStyle66.xml"/><Relationship Id="rId4" Type="http://schemas.openxmlformats.org/officeDocument/2006/relationships/diagramQuickStyle" Target="../diagrams/quickStyle65.xml"/><Relationship Id="rId9" Type="http://schemas.openxmlformats.org/officeDocument/2006/relationships/diagramLayout" Target="../diagrams/layout66.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68.xml"/><Relationship Id="rId13" Type="http://schemas.openxmlformats.org/officeDocument/2006/relationships/image" Target="../media/image21.png"/><Relationship Id="rId3" Type="http://schemas.openxmlformats.org/officeDocument/2006/relationships/diagramLayout" Target="../diagrams/layout67.xml"/><Relationship Id="rId7" Type="http://schemas.openxmlformats.org/officeDocument/2006/relationships/image" Target="../media/image3.png"/><Relationship Id="rId12" Type="http://schemas.microsoft.com/office/2007/relationships/diagramDrawing" Target="../diagrams/drawing68.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11" Type="http://schemas.openxmlformats.org/officeDocument/2006/relationships/diagramColors" Target="../diagrams/colors68.xml"/><Relationship Id="rId5" Type="http://schemas.openxmlformats.org/officeDocument/2006/relationships/diagramColors" Target="../diagrams/colors67.xml"/><Relationship Id="rId10" Type="http://schemas.openxmlformats.org/officeDocument/2006/relationships/diagramQuickStyle" Target="../diagrams/quickStyle68.xml"/><Relationship Id="rId4" Type="http://schemas.openxmlformats.org/officeDocument/2006/relationships/diagramQuickStyle" Target="../diagrams/quickStyle67.xml"/><Relationship Id="rId9" Type="http://schemas.openxmlformats.org/officeDocument/2006/relationships/diagramLayout" Target="../diagrams/layout68.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70.xml"/><Relationship Id="rId13" Type="http://schemas.openxmlformats.org/officeDocument/2006/relationships/image" Target="../media/image22.png"/><Relationship Id="rId3" Type="http://schemas.openxmlformats.org/officeDocument/2006/relationships/diagramLayout" Target="../diagrams/layout69.xml"/><Relationship Id="rId7" Type="http://schemas.openxmlformats.org/officeDocument/2006/relationships/image" Target="../media/image3.png"/><Relationship Id="rId12" Type="http://schemas.microsoft.com/office/2007/relationships/diagramDrawing" Target="../diagrams/drawing70.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11" Type="http://schemas.openxmlformats.org/officeDocument/2006/relationships/diagramColors" Target="../diagrams/colors70.xml"/><Relationship Id="rId5" Type="http://schemas.openxmlformats.org/officeDocument/2006/relationships/diagramColors" Target="../diagrams/colors69.xml"/><Relationship Id="rId10" Type="http://schemas.openxmlformats.org/officeDocument/2006/relationships/diagramQuickStyle" Target="../diagrams/quickStyle70.xml"/><Relationship Id="rId4" Type="http://schemas.openxmlformats.org/officeDocument/2006/relationships/diagramQuickStyle" Target="../diagrams/quickStyle69.xml"/><Relationship Id="rId9" Type="http://schemas.openxmlformats.org/officeDocument/2006/relationships/diagramLayout" Target="../diagrams/layout70.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72.xml"/><Relationship Id="rId13" Type="http://schemas.openxmlformats.org/officeDocument/2006/relationships/image" Target="../media/image23.png"/><Relationship Id="rId3" Type="http://schemas.openxmlformats.org/officeDocument/2006/relationships/diagramLayout" Target="../diagrams/layout71.xml"/><Relationship Id="rId7" Type="http://schemas.openxmlformats.org/officeDocument/2006/relationships/image" Target="../media/image3.png"/><Relationship Id="rId12" Type="http://schemas.microsoft.com/office/2007/relationships/diagramDrawing" Target="../diagrams/drawing72.xml"/><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11" Type="http://schemas.openxmlformats.org/officeDocument/2006/relationships/diagramColors" Target="../diagrams/colors72.xml"/><Relationship Id="rId5" Type="http://schemas.openxmlformats.org/officeDocument/2006/relationships/diagramColors" Target="../diagrams/colors71.xml"/><Relationship Id="rId10" Type="http://schemas.openxmlformats.org/officeDocument/2006/relationships/diagramQuickStyle" Target="../diagrams/quickStyle72.xml"/><Relationship Id="rId4" Type="http://schemas.openxmlformats.org/officeDocument/2006/relationships/diagramQuickStyle" Target="../diagrams/quickStyle71.xml"/><Relationship Id="rId9" Type="http://schemas.openxmlformats.org/officeDocument/2006/relationships/diagramLayout" Target="../diagrams/layout72.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74.xml"/><Relationship Id="rId13" Type="http://schemas.openxmlformats.org/officeDocument/2006/relationships/image" Target="../media/image24.png"/><Relationship Id="rId3" Type="http://schemas.openxmlformats.org/officeDocument/2006/relationships/diagramLayout" Target="../diagrams/layout73.xml"/><Relationship Id="rId7" Type="http://schemas.openxmlformats.org/officeDocument/2006/relationships/image" Target="../media/image3.png"/><Relationship Id="rId12" Type="http://schemas.microsoft.com/office/2007/relationships/diagramDrawing" Target="../diagrams/drawing74.xml"/><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11" Type="http://schemas.openxmlformats.org/officeDocument/2006/relationships/diagramColors" Target="../diagrams/colors74.xml"/><Relationship Id="rId5" Type="http://schemas.openxmlformats.org/officeDocument/2006/relationships/diagramColors" Target="../diagrams/colors73.xml"/><Relationship Id="rId10" Type="http://schemas.openxmlformats.org/officeDocument/2006/relationships/diagramQuickStyle" Target="../diagrams/quickStyle74.xml"/><Relationship Id="rId4" Type="http://schemas.openxmlformats.org/officeDocument/2006/relationships/diagramQuickStyle" Target="../diagrams/quickStyle73.xml"/><Relationship Id="rId9" Type="http://schemas.openxmlformats.org/officeDocument/2006/relationships/diagramLayout" Target="../diagrams/layout74.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76.xml"/><Relationship Id="rId3" Type="http://schemas.openxmlformats.org/officeDocument/2006/relationships/diagramLayout" Target="../diagrams/layout75.xml"/><Relationship Id="rId7" Type="http://schemas.openxmlformats.org/officeDocument/2006/relationships/image" Target="../media/image3.png"/><Relationship Id="rId12" Type="http://schemas.microsoft.com/office/2007/relationships/diagramDrawing" Target="../diagrams/drawing76.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11" Type="http://schemas.openxmlformats.org/officeDocument/2006/relationships/diagramColors" Target="../diagrams/colors76.xml"/><Relationship Id="rId5" Type="http://schemas.openxmlformats.org/officeDocument/2006/relationships/diagramColors" Target="../diagrams/colors75.xml"/><Relationship Id="rId10" Type="http://schemas.openxmlformats.org/officeDocument/2006/relationships/diagramQuickStyle" Target="../diagrams/quickStyle76.xml"/><Relationship Id="rId4" Type="http://schemas.openxmlformats.org/officeDocument/2006/relationships/diagramQuickStyle" Target="../diagrams/quickStyle75.xml"/><Relationship Id="rId9" Type="http://schemas.openxmlformats.org/officeDocument/2006/relationships/diagramLayout" Target="../diagrams/layout76.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6.png"/><Relationship Id="rId3" Type="http://schemas.openxmlformats.org/officeDocument/2006/relationships/diagramLayout" Target="../diagrams/layout5.xml"/><Relationship Id="rId7" Type="http://schemas.openxmlformats.org/officeDocument/2006/relationships/image" Target="../media/image3.pn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hyperlink" Target="https://www.serviziocontrattipubblici.com/Supportogiuridico/Home/QuestionDetail/2177" TargetMode="External"/><Relationship Id="rId3" Type="http://schemas.openxmlformats.org/officeDocument/2006/relationships/diagramLayout" Target="../diagrams/layout7.xml"/><Relationship Id="rId7" Type="http://schemas.openxmlformats.org/officeDocument/2006/relationships/image" Target="../media/image3.png"/><Relationship Id="rId12" Type="http://schemas.microsoft.com/office/2007/relationships/diagramDrawing" Target="../diagrams/drawing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diagramColors" Target="../diagrams/colors8.xml"/><Relationship Id="rId5" Type="http://schemas.openxmlformats.org/officeDocument/2006/relationships/diagramColors" Target="../diagrams/colors7.xml"/><Relationship Id="rId10" Type="http://schemas.openxmlformats.org/officeDocument/2006/relationships/diagramQuickStyle" Target="../diagrams/quickStyle8.xml"/><Relationship Id="rId4" Type="http://schemas.openxmlformats.org/officeDocument/2006/relationships/diagramQuickStyle" Target="../diagrams/quickStyle7.xml"/><Relationship Id="rId9"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hyperlink" Target="https://www.serviziocontrattipubblici.com/Supportogiuridico/Home/QuestionDetail/2144" TargetMode="External"/><Relationship Id="rId3" Type="http://schemas.openxmlformats.org/officeDocument/2006/relationships/diagramLayout" Target="../diagrams/layout9.xml"/><Relationship Id="rId7" Type="http://schemas.openxmlformats.org/officeDocument/2006/relationships/image" Target="../media/image3.png"/><Relationship Id="rId12" Type="http://schemas.microsoft.com/office/2007/relationships/diagramDrawing" Target="../diagrams/drawing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diagramColors" Target="../diagrams/colors10.xml"/><Relationship Id="rId5" Type="http://schemas.openxmlformats.org/officeDocument/2006/relationships/diagramColors" Target="../diagrams/colors9.xml"/><Relationship Id="rId10" Type="http://schemas.openxmlformats.org/officeDocument/2006/relationships/diagramQuickStyle" Target="../diagrams/quickStyle10.xml"/><Relationship Id="rId4" Type="http://schemas.openxmlformats.org/officeDocument/2006/relationships/diagramQuickStyle" Target="../diagrams/quickStyle9.xml"/><Relationship Id="rId9" Type="http://schemas.openxmlformats.org/officeDocument/2006/relationships/diagramLayout" Target="../diagrams/layout10.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hyperlink" Target="https://www.serviziocontrattipubblici.com/Supportogiuridico/Home/QuestionDetail/2145" TargetMode="External"/><Relationship Id="rId3" Type="http://schemas.openxmlformats.org/officeDocument/2006/relationships/diagramLayout" Target="../diagrams/layout11.xml"/><Relationship Id="rId7" Type="http://schemas.openxmlformats.org/officeDocument/2006/relationships/image" Target="../media/image3.png"/><Relationship Id="rId12" Type="http://schemas.microsoft.com/office/2007/relationships/diagramDrawing" Target="../diagrams/drawing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openxmlformats.org/officeDocument/2006/relationships/diagramColors" Target="../diagrams/colors12.xml"/><Relationship Id="rId5" Type="http://schemas.openxmlformats.org/officeDocument/2006/relationships/diagramColors" Target="../diagrams/colors11.xml"/><Relationship Id="rId10" Type="http://schemas.openxmlformats.org/officeDocument/2006/relationships/diagramQuickStyle" Target="../diagrams/quickStyle12.xml"/><Relationship Id="rId4" Type="http://schemas.openxmlformats.org/officeDocument/2006/relationships/diagramQuickStyle" Target="../diagrams/quickStyle11.xml"/><Relationship Id="rId9" Type="http://schemas.openxmlformats.org/officeDocument/2006/relationships/diagramLayout" Target="../diagrams/layout1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6.png"/><Relationship Id="rId3" Type="http://schemas.openxmlformats.org/officeDocument/2006/relationships/diagramLayout" Target="../diagrams/layout13.xml"/><Relationship Id="rId7" Type="http://schemas.openxmlformats.org/officeDocument/2006/relationships/image" Target="../media/image3.png"/><Relationship Id="rId12" Type="http://schemas.microsoft.com/office/2007/relationships/diagramDrawing" Target="../diagrams/drawing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openxmlformats.org/officeDocument/2006/relationships/diagramColors" Target="../diagrams/colors14.xml"/><Relationship Id="rId5" Type="http://schemas.openxmlformats.org/officeDocument/2006/relationships/diagramColors" Target="../diagrams/colors13.xml"/><Relationship Id="rId10" Type="http://schemas.openxmlformats.org/officeDocument/2006/relationships/diagramQuickStyle" Target="../diagrams/quickStyle14.xml"/><Relationship Id="rId4" Type="http://schemas.openxmlformats.org/officeDocument/2006/relationships/diagramQuickStyle" Target="../diagrams/quickStyle13.xml"/><Relationship Id="rId9" Type="http://schemas.openxmlformats.org/officeDocument/2006/relationships/diagramLayout" Target="../diagrams/layout1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hyperlink" Target="https://www.mit.gov.it/nfsmitgov/files/media/normativa/2023-11/circolare-298.20-11-2023_0.pdf" TargetMode="External"/><Relationship Id="rId3" Type="http://schemas.openxmlformats.org/officeDocument/2006/relationships/diagramLayout" Target="../diagrams/layout15.xml"/><Relationship Id="rId7" Type="http://schemas.openxmlformats.org/officeDocument/2006/relationships/image" Target="../media/image3.png"/><Relationship Id="rId12" Type="http://schemas.microsoft.com/office/2007/relationships/diagramDrawing" Target="../diagrams/drawing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openxmlformats.org/officeDocument/2006/relationships/diagramColors" Target="../diagrams/colors16.xml"/><Relationship Id="rId5" Type="http://schemas.openxmlformats.org/officeDocument/2006/relationships/diagramColors" Target="../diagrams/colors15.xml"/><Relationship Id="rId10" Type="http://schemas.openxmlformats.org/officeDocument/2006/relationships/diagramQuickStyle" Target="../diagrams/quickStyle16.xml"/><Relationship Id="rId4" Type="http://schemas.openxmlformats.org/officeDocument/2006/relationships/diagramQuickStyle" Target="../diagrams/quickStyle15.xml"/><Relationship Id="rId9" Type="http://schemas.openxmlformats.org/officeDocument/2006/relationships/diagramLayout" Target="../diagrams/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1095" y="3400370"/>
            <a:ext cx="10585622" cy="2616101"/>
          </a:xfrm>
          <a:prstGeom prst="rect">
            <a:avLst/>
          </a:prstGeom>
          <a:noFill/>
        </p:spPr>
        <p:txBody>
          <a:bodyPr wrap="square" rtlCol="0">
            <a:spAutoFit/>
          </a:bodyPr>
          <a:lstStyle/>
          <a:p>
            <a:pPr algn="ctr"/>
            <a:r>
              <a:rPr lang="it-IT" sz="3200" b="1" cap="small" dirty="0">
                <a:solidFill>
                  <a:schemeClr val="accent5"/>
                </a:solidFill>
                <a:latin typeface="ValleedAosteMonitor Rg" pitchFamily="2" charset="0"/>
                <a:ea typeface="ValleedAosteMonitor Rg" pitchFamily="2" charset="0"/>
              </a:rPr>
              <a:t>Focus sul codice appalti: le procedure negoziate e gli affidamenti diretti</a:t>
            </a:r>
          </a:p>
          <a:p>
            <a:pPr algn="ctr"/>
            <a:endParaRPr lang="it-IT" sz="3200" b="1" cap="small" dirty="0">
              <a:solidFill>
                <a:schemeClr val="accent5"/>
              </a:solidFill>
              <a:latin typeface="ValleedAosteMonitor Rg" pitchFamily="2" charset="0"/>
              <a:ea typeface="ValleedAosteMonitor Rg" pitchFamily="2" charset="0"/>
            </a:endParaRPr>
          </a:p>
          <a:p>
            <a:pPr algn="ctr"/>
            <a:r>
              <a:rPr lang="it-IT" sz="2400" dirty="0">
                <a:latin typeface="ValleedAosteMonitor Rg" pitchFamily="2" charset="0"/>
                <a:ea typeface="ValleedAosteMonitor Rg" pitchFamily="2" charset="0"/>
              </a:rPr>
              <a:t>Giovedì 30 maggio 2024</a:t>
            </a:r>
          </a:p>
          <a:p>
            <a:pPr algn="ctr"/>
            <a:r>
              <a:rPr lang="it-IT" sz="2000" dirty="0">
                <a:latin typeface="ValleedAosteMonitor Rg" pitchFamily="2" charset="0"/>
                <a:ea typeface="ValleedAosteMonitor Rg" pitchFamily="2" charset="0"/>
              </a:rPr>
              <a:t>Webinar</a:t>
            </a:r>
          </a:p>
          <a:p>
            <a:pPr algn="ctr"/>
            <a:r>
              <a:rPr lang="it-IT" sz="2400" b="1" cap="small" dirty="0">
                <a:solidFill>
                  <a:schemeClr val="accent5"/>
                </a:solidFill>
                <a:latin typeface="ValleedAosteMonitor Rg" pitchFamily="2" charset="0"/>
                <a:ea typeface="ValleedAosteMonitor Rg" pitchFamily="2" charset="0"/>
              </a:rPr>
              <a:t>avv. Fabrizio Colasurdo</a:t>
            </a:r>
          </a:p>
        </p:txBody>
      </p:sp>
      <p:pic>
        <p:nvPicPr>
          <p:cNvPr id="5" name="Immagine 4">
            <a:extLst>
              <a:ext uri="{FF2B5EF4-FFF2-40B4-BE49-F238E27FC236}">
                <a16:creationId xmlns:a16="http://schemas.microsoft.com/office/drawing/2014/main" id="{0E3CD4B2-5E1B-25A4-2E92-42C7DD8EDBB1}"/>
              </a:ext>
            </a:extLst>
          </p:cNvPr>
          <p:cNvPicPr>
            <a:picLocks noChangeAspect="1"/>
          </p:cNvPicPr>
          <p:nvPr/>
        </p:nvPicPr>
        <p:blipFill>
          <a:blip r:embed="rId3"/>
          <a:stretch>
            <a:fillRect/>
          </a:stretch>
        </p:blipFill>
        <p:spPr>
          <a:xfrm>
            <a:off x="2853425" y="789356"/>
            <a:ext cx="2486025" cy="904875"/>
          </a:xfrm>
          <a:prstGeom prst="rect">
            <a:avLst/>
          </a:prstGeom>
        </p:spPr>
      </p:pic>
      <p:pic>
        <p:nvPicPr>
          <p:cNvPr id="6" name="Immagine 5">
            <a:extLst>
              <a:ext uri="{FF2B5EF4-FFF2-40B4-BE49-F238E27FC236}">
                <a16:creationId xmlns:a16="http://schemas.microsoft.com/office/drawing/2014/main" id="{21D18841-9732-B899-8FD0-F7FF8A9882E1}"/>
              </a:ext>
            </a:extLst>
          </p:cNvPr>
          <p:cNvPicPr>
            <a:picLocks noChangeAspect="1"/>
          </p:cNvPicPr>
          <p:nvPr/>
        </p:nvPicPr>
        <p:blipFill>
          <a:blip r:embed="rId4"/>
          <a:stretch>
            <a:fillRect/>
          </a:stretch>
        </p:blipFill>
        <p:spPr>
          <a:xfrm>
            <a:off x="5982600" y="785812"/>
            <a:ext cx="3457575" cy="1019175"/>
          </a:xfrm>
          <a:prstGeom prst="rect">
            <a:avLst/>
          </a:prstGeom>
        </p:spPr>
      </p:pic>
    </p:spTree>
    <p:extLst>
      <p:ext uri="{BB962C8B-B14F-4D97-AF65-F5344CB8AC3E}">
        <p14:creationId xmlns:p14="http://schemas.microsoft.com/office/powerpoint/2010/main" val="805738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50</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extLst>
              <p:ext uri="{D42A27DB-BD31-4B8C-83A1-F6EECF244321}">
                <p14:modId xmlns:p14="http://schemas.microsoft.com/office/powerpoint/2010/main" val="1665964196"/>
              </p:ext>
            </p:extLst>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3123570972"/>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Immagine 7"/>
          <p:cNvPicPr>
            <a:picLocks noChangeAspect="1"/>
          </p:cNvPicPr>
          <p:nvPr/>
        </p:nvPicPr>
        <p:blipFill>
          <a:blip r:embed="rId13"/>
          <a:stretch>
            <a:fillRect/>
          </a:stretch>
        </p:blipFill>
        <p:spPr>
          <a:xfrm>
            <a:off x="2280175" y="1487606"/>
            <a:ext cx="7623416" cy="5067197"/>
          </a:xfrm>
          <a:prstGeom prst="rect">
            <a:avLst/>
          </a:prstGeom>
        </p:spPr>
      </p:pic>
      <p:sp>
        <p:nvSpPr>
          <p:cNvPr id="11" name="Ovale 10"/>
          <p:cNvSpPr/>
          <p:nvPr/>
        </p:nvSpPr>
        <p:spPr>
          <a:xfrm>
            <a:off x="4369870" y="1485547"/>
            <a:ext cx="1106906" cy="35613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1 14"/>
          <p:cNvCxnSpPr/>
          <p:nvPr/>
        </p:nvCxnSpPr>
        <p:spPr>
          <a:xfrm flipH="1">
            <a:off x="1747598" y="1597794"/>
            <a:ext cx="262227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238897" y="1323233"/>
            <a:ext cx="1601698"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100" dirty="0"/>
              <a:t>Rif. a centrali di committenza</a:t>
            </a:r>
          </a:p>
        </p:txBody>
      </p:sp>
      <p:sp>
        <p:nvSpPr>
          <p:cNvPr id="21" name="Ovale 20"/>
          <p:cNvSpPr/>
          <p:nvPr/>
        </p:nvSpPr>
        <p:spPr>
          <a:xfrm>
            <a:off x="6218725" y="5043332"/>
            <a:ext cx="1106906" cy="35613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1 21"/>
          <p:cNvCxnSpPr>
            <a:endCxn id="23" idx="3"/>
          </p:cNvCxnSpPr>
          <p:nvPr/>
        </p:nvCxnSpPr>
        <p:spPr>
          <a:xfrm flipH="1" flipV="1">
            <a:off x="1931418" y="5144999"/>
            <a:ext cx="4287308" cy="1058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329720" y="4852611"/>
            <a:ext cx="1601698"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600" dirty="0"/>
              <a:t>Procedure di scelta ordinarie</a:t>
            </a:r>
          </a:p>
        </p:txBody>
      </p:sp>
      <p:cxnSp>
        <p:nvCxnSpPr>
          <p:cNvPr id="26" name="Connettore 1 25"/>
          <p:cNvCxnSpPr/>
          <p:nvPr/>
        </p:nvCxnSpPr>
        <p:spPr>
          <a:xfrm flipV="1">
            <a:off x="673768" y="3897008"/>
            <a:ext cx="9942897" cy="19251"/>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Connettore 1 26"/>
          <p:cNvCxnSpPr/>
          <p:nvPr/>
        </p:nvCxnSpPr>
        <p:spPr>
          <a:xfrm flipV="1">
            <a:off x="673768" y="5580449"/>
            <a:ext cx="9942897" cy="19251"/>
          </a:xfrm>
          <a:prstGeom prst="line">
            <a:avLst/>
          </a:prstGeom>
        </p:spPr>
        <p:style>
          <a:lnRef idx="3">
            <a:schemeClr val="accent2"/>
          </a:lnRef>
          <a:fillRef idx="0">
            <a:schemeClr val="accent2"/>
          </a:fillRef>
          <a:effectRef idx="2">
            <a:schemeClr val="accent2"/>
          </a:effectRef>
          <a:fontRef idx="minor">
            <a:schemeClr val="tx1"/>
          </a:fontRef>
        </p:style>
      </p:cxnSp>
      <p:sp>
        <p:nvSpPr>
          <p:cNvPr id="28" name="CasellaDiTesto 27"/>
          <p:cNvSpPr txBox="1"/>
          <p:nvPr/>
        </p:nvSpPr>
        <p:spPr>
          <a:xfrm>
            <a:off x="10173903" y="4317410"/>
            <a:ext cx="131866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t>Lavori</a:t>
            </a:r>
          </a:p>
        </p:txBody>
      </p:sp>
      <p:sp>
        <p:nvSpPr>
          <p:cNvPr id="29" name="CasellaDiTesto 28"/>
          <p:cNvSpPr txBox="1"/>
          <p:nvPr/>
        </p:nvSpPr>
        <p:spPr>
          <a:xfrm>
            <a:off x="10251656" y="5839903"/>
            <a:ext cx="131866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err="1"/>
              <a:t>Serv</a:t>
            </a:r>
            <a:r>
              <a:rPr lang="it-IT" dirty="0"/>
              <a:t>. e </a:t>
            </a:r>
            <a:r>
              <a:rPr lang="it-IT" dirty="0" err="1"/>
              <a:t>forn</a:t>
            </a:r>
            <a:r>
              <a:rPr lang="it-IT" dirty="0"/>
              <a:t>.</a:t>
            </a:r>
          </a:p>
        </p:txBody>
      </p:sp>
      <p:sp>
        <p:nvSpPr>
          <p:cNvPr id="30" name="Ovale 29"/>
          <p:cNvSpPr/>
          <p:nvPr/>
        </p:nvSpPr>
        <p:spPr>
          <a:xfrm>
            <a:off x="8599769" y="2214765"/>
            <a:ext cx="1106906" cy="35613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1" name="Connettore 1 30"/>
          <p:cNvCxnSpPr/>
          <p:nvPr/>
        </p:nvCxnSpPr>
        <p:spPr>
          <a:xfrm flipH="1" flipV="1">
            <a:off x="1776473" y="2285356"/>
            <a:ext cx="6852171" cy="4010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8104" y="2048920"/>
            <a:ext cx="2196081"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900" dirty="0"/>
              <a:t>La preferenza per il richiamo a “esperienze idonee” piuttosto che a “esperienze analoghe” attiene alla scelta di ampliare il margine valutativo della stazione appaltante, che può apprezzare attività precedenti dell’operatore economico in ambiti anche non strettamente analoghi all’oggetto della gara ma tuttavia idonei a garantite la buona riuscita dell’affidamento</a:t>
            </a:r>
          </a:p>
        </p:txBody>
      </p:sp>
      <p:cxnSp>
        <p:nvCxnSpPr>
          <p:cNvPr id="12" name="Connettore 1 11"/>
          <p:cNvCxnSpPr/>
          <p:nvPr/>
        </p:nvCxnSpPr>
        <p:spPr>
          <a:xfrm flipV="1">
            <a:off x="8599769" y="5215467"/>
            <a:ext cx="1106906" cy="8466"/>
          </a:xfrm>
          <a:prstGeom prst="line">
            <a:avLst/>
          </a:prstGeom>
        </p:spPr>
        <p:style>
          <a:lnRef idx="3">
            <a:schemeClr val="dk1"/>
          </a:lnRef>
          <a:fillRef idx="0">
            <a:schemeClr val="dk1"/>
          </a:fillRef>
          <a:effectRef idx="2">
            <a:schemeClr val="dk1"/>
          </a:effectRef>
          <a:fontRef idx="minor">
            <a:schemeClr val="tx1"/>
          </a:fontRef>
        </p:style>
      </p:cxnSp>
      <p:cxnSp>
        <p:nvCxnSpPr>
          <p:cNvPr id="33" name="Connettore 1 32"/>
          <p:cNvCxnSpPr/>
          <p:nvPr/>
        </p:nvCxnSpPr>
        <p:spPr>
          <a:xfrm flipV="1">
            <a:off x="2370998" y="5437386"/>
            <a:ext cx="1106906" cy="8466"/>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597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50</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1844096032"/>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asellaDiTesto 12"/>
          <p:cNvSpPr txBox="1"/>
          <p:nvPr/>
        </p:nvSpPr>
        <p:spPr>
          <a:xfrm>
            <a:off x="132661" y="1323233"/>
            <a:ext cx="11282902" cy="480131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effectLst>
                  <a:outerShdw blurRad="38100" dist="38100" dir="2700000" algn="tl">
                    <a:srgbClr val="000000">
                      <a:alpha val="43137"/>
                    </a:srgbClr>
                  </a:outerShdw>
                </a:effectLst>
              </a:rPr>
              <a:t>Sono citate solo per gli appalti di lavori compresi tra euro 1mln e la soglia, PREVIA ADEGUATA MOTIVAZIONE</a:t>
            </a:r>
          </a:p>
          <a:p>
            <a:pPr algn="ctr"/>
            <a:endParaRPr lang="it-IT" b="1" dirty="0">
              <a:solidFill>
                <a:srgbClr val="FF0000"/>
              </a:solidFill>
              <a:effectLst>
                <a:outerShdw blurRad="38100" dist="38100" dir="2700000" algn="tl">
                  <a:srgbClr val="000000">
                    <a:alpha val="43137"/>
                  </a:srgbClr>
                </a:outerShdw>
              </a:effectLst>
            </a:endParaRPr>
          </a:p>
          <a:p>
            <a:pPr algn="ctr"/>
            <a:r>
              <a:rPr lang="it-IT" b="1" dirty="0">
                <a:solidFill>
                  <a:srgbClr val="FF0000"/>
                </a:solidFill>
                <a:effectLst>
                  <a:outerShdw blurRad="38100" dist="38100" dir="2700000" algn="tl">
                    <a:srgbClr val="000000">
                      <a:alpha val="43137"/>
                    </a:srgbClr>
                  </a:outerShdw>
                </a:effectLst>
              </a:rPr>
              <a:t>Consiglio di Stato:</a:t>
            </a:r>
          </a:p>
          <a:p>
            <a:pPr algn="ctr"/>
            <a:r>
              <a:rPr lang="it-IT" dirty="0"/>
              <a:t>Il comma 1, </a:t>
            </a:r>
            <a:r>
              <a:rPr lang="it-IT" dirty="0" err="1"/>
              <a:t>lett</a:t>
            </a:r>
            <a:r>
              <a:rPr lang="it-IT" dirty="0"/>
              <a:t>. d) prevede che, in ipotesi di lavori di importo pari o superiore a un milione di euro e fino alle soglie europee, la stazione appaltante, in luogo del ricorso alla procedura negoziata senza bando, possa utilizzare le procedure ordinarie, «previa adeguata motivazione». </a:t>
            </a:r>
          </a:p>
          <a:p>
            <a:pPr algn="ctr"/>
            <a:r>
              <a:rPr lang="it-IT" dirty="0"/>
              <a:t>La disciplina del </a:t>
            </a:r>
            <a:r>
              <a:rPr lang="it-IT" dirty="0" err="1"/>
              <a:t>sottosoglia</a:t>
            </a:r>
            <a:r>
              <a:rPr lang="it-IT" dirty="0"/>
              <a:t> di cui al decreto legge n. 76 del 2020 (art. 1, comma 2) </a:t>
            </a:r>
            <a:r>
              <a:rPr lang="it-IT" u="sng" dirty="0"/>
              <a:t>non contemplava il possibile ricorso alle procedure ordinarie</a:t>
            </a:r>
            <a:r>
              <a:rPr lang="it-IT" dirty="0"/>
              <a:t>, ciò al fine di imporre l’utilizzo delle procedure semplificate, da cui talvolta le stazioni appaltanti tendono a sfuggire, temendo i maggiori margini di discrezionalità da esse offerti. </a:t>
            </a:r>
          </a:p>
          <a:p>
            <a:pPr algn="ctr"/>
            <a:r>
              <a:rPr lang="it-IT" dirty="0"/>
              <a:t>Al contrario, l’art. 36, comma 2 del decreto legislativo n. 50 del 2016, prevedeva l’utilizzo delle procedure ordinarie come facoltà sempre percorribile dalla stazione appaltante («salva la possibilità di ricorrere alle procedure ordinarie»). Nel comma 1, </a:t>
            </a:r>
            <a:r>
              <a:rPr lang="it-IT" dirty="0" err="1"/>
              <a:t>lett</a:t>
            </a:r>
            <a:r>
              <a:rPr lang="it-IT" dirty="0"/>
              <a:t>. d), in esame si è percorsa una via mediana, costituita dalla possibilità per le stazioni appaltanti, per gli appalti di lavori </a:t>
            </a:r>
            <a:r>
              <a:rPr lang="it-IT" dirty="0" err="1"/>
              <a:t>sottosoglia</a:t>
            </a:r>
            <a:r>
              <a:rPr lang="it-IT" dirty="0"/>
              <a:t> di importo più significativo, di impiegare le procedure ordinarie, ma «previa adeguata motivazione». Si tratta cioè non di libera opzione, ma </a:t>
            </a:r>
            <a:r>
              <a:rPr lang="it-IT" u="sng" dirty="0"/>
              <a:t>della possibilità di accedere alle più complesse procedure ordinarie in esito a una specifica motivazione delle ragioni tecniche che, nel singolo caso, rendono preferibile – effettuato il dovuto bilanciamento degli interessi pubblici in gioco – l’utilizzo del più garantistico, ma più complesso, procedimento ordinario di gara</a:t>
            </a:r>
            <a:r>
              <a:rPr lang="it-IT" dirty="0"/>
              <a:t>. </a:t>
            </a:r>
            <a:endParaRPr lang="it-IT" dirty="0">
              <a:sym typeface="Wingdings" panose="05000000000000000000" pitchFamily="2" charset="2"/>
            </a:endParaRPr>
          </a:p>
        </p:txBody>
      </p:sp>
    </p:spTree>
    <p:extLst>
      <p:ext uri="{BB962C8B-B14F-4D97-AF65-F5344CB8AC3E}">
        <p14:creationId xmlns:p14="http://schemas.microsoft.com/office/powerpoint/2010/main" val="2024602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50</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36361767"/>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asellaDiTesto 12"/>
          <p:cNvSpPr txBox="1"/>
          <p:nvPr/>
        </p:nvSpPr>
        <p:spPr>
          <a:xfrm>
            <a:off x="132661" y="1323233"/>
            <a:ext cx="11282902"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ym typeface="Wingdings" panose="05000000000000000000" pitchFamily="2" charset="2"/>
              </a:rPr>
              <a:t>L’art. 76 del d.lgs. 36/2023, rubricato “Procedura negoziata senza pubblicazione di un bando”, </a:t>
            </a:r>
            <a:r>
              <a:rPr lang="it-IT" b="1" dirty="0">
                <a:solidFill>
                  <a:srgbClr val="FF0000"/>
                </a:solidFill>
                <a:sym typeface="Wingdings" panose="05000000000000000000" pitchFamily="2" charset="2"/>
              </a:rPr>
              <a:t>non contiene la previsione di un termine minimo per la presentazione delle offerte da parte dell’operatore economico</a:t>
            </a:r>
            <a:r>
              <a:rPr lang="it-IT" dirty="0">
                <a:sym typeface="Wingdings" panose="05000000000000000000" pitchFamily="2" charset="2"/>
              </a:rPr>
              <a:t>. </a:t>
            </a:r>
          </a:p>
          <a:p>
            <a:pPr algn="ctr"/>
            <a:r>
              <a:rPr lang="it-IT" dirty="0">
                <a:sym typeface="Wingdings" panose="05000000000000000000" pitchFamily="2" charset="2"/>
              </a:rPr>
              <a:t>Pertanto - visto l’art. 92, co. 4, d.lgs. 36/2023, per il quale “se nel corso della procedura di aggiudicazione la stazione appaltante richiede a un operatore economico un adempimento per il quale non è previsto un termine, </a:t>
            </a:r>
            <a:r>
              <a:rPr lang="it-IT" b="1" dirty="0">
                <a:solidFill>
                  <a:srgbClr val="FF0000"/>
                </a:solidFill>
                <a:sym typeface="Wingdings" panose="05000000000000000000" pitchFamily="2" charset="2"/>
              </a:rPr>
              <a:t>tale termine è di dieci giorni, salvo che sia diversamente disposto dalla stessa stazione appaltante</a:t>
            </a:r>
            <a:r>
              <a:rPr lang="it-IT" dirty="0">
                <a:sym typeface="Wingdings" panose="05000000000000000000" pitchFamily="2" charset="2"/>
              </a:rPr>
              <a:t>” – è nella discrezionalità della stazione appaltante </a:t>
            </a:r>
            <a:r>
              <a:rPr lang="it-IT" b="1" dirty="0">
                <a:solidFill>
                  <a:srgbClr val="FF0000"/>
                </a:solidFill>
                <a:sym typeface="Wingdings" panose="05000000000000000000" pitchFamily="2" charset="2"/>
              </a:rPr>
              <a:t>decidere il predetto termine, tenendo conto della complessità della procedura</a:t>
            </a:r>
            <a:r>
              <a:rPr lang="it-IT" dirty="0">
                <a:sym typeface="Wingdings" panose="05000000000000000000" pitchFamily="2" charset="2"/>
              </a:rPr>
              <a:t>.</a:t>
            </a:r>
          </a:p>
        </p:txBody>
      </p:sp>
      <p:sp>
        <p:nvSpPr>
          <p:cNvPr id="11" name="CasellaDiTesto 10"/>
          <p:cNvSpPr txBox="1"/>
          <p:nvPr/>
        </p:nvSpPr>
        <p:spPr>
          <a:xfrm>
            <a:off x="132661" y="3148417"/>
            <a:ext cx="11282902" cy="36933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chemeClr val="accent5"/>
                </a:solidFill>
                <a:sym typeface="Wingdings" panose="05000000000000000000" pitchFamily="2" charset="2"/>
              </a:rPr>
              <a:t>TERMINI DI CONCLUSIONE</a:t>
            </a:r>
          </a:p>
          <a:p>
            <a:pPr algn="ctr"/>
            <a:r>
              <a:rPr lang="it-IT" dirty="0">
                <a:solidFill>
                  <a:schemeClr val="tx1"/>
                </a:solidFill>
                <a:sym typeface="Wingdings" panose="05000000000000000000" pitchFamily="2" charset="2"/>
              </a:rPr>
              <a:t>Non ci sono per affidamento diretto (che è istantaneo)</a:t>
            </a:r>
          </a:p>
          <a:p>
            <a:pPr algn="ctr"/>
            <a:r>
              <a:rPr lang="it-IT" dirty="0">
                <a:solidFill>
                  <a:schemeClr val="tx1"/>
                </a:solidFill>
                <a:sym typeface="Wingdings" panose="05000000000000000000" pitchFamily="2" charset="2"/>
              </a:rPr>
              <a:t>Per negoziata sono di 4 mesi per OEPV e di tre mesi per prezzo più basso.</a:t>
            </a:r>
          </a:p>
          <a:p>
            <a:pPr marL="285750" indent="-285750" algn="just">
              <a:buFontTx/>
              <a:buChar char="-"/>
            </a:pPr>
            <a:r>
              <a:rPr lang="it-IT" dirty="0"/>
              <a:t>il termine decorre dalla data di pubblicazione del bando o dall’invio degli inviti a offrire. </a:t>
            </a:r>
          </a:p>
          <a:p>
            <a:pPr marL="285750" indent="-285750" algn="just">
              <a:buFontTx/>
              <a:buChar char="-"/>
            </a:pPr>
            <a:r>
              <a:rPr lang="it-IT" dirty="0"/>
              <a:t>l’atto conclusivo della procedura di gara è l’aggiudicazione. </a:t>
            </a:r>
          </a:p>
          <a:p>
            <a:pPr marL="285750" indent="-285750" algn="just">
              <a:buFontTx/>
              <a:buChar char="-"/>
            </a:pPr>
            <a:r>
              <a:rPr lang="it-IT" dirty="0"/>
              <a:t>il superamento dei termini di conclusione della procedura costituisce silenzio inadempimento (art. 17 comma 3), con conseguente possibilità per il privato di promuovere un’azione ai sensi degli artt. 31 e 117 </a:t>
            </a:r>
            <a:r>
              <a:rPr lang="it-IT" dirty="0" err="1"/>
              <a:t>c.p.a</a:t>
            </a:r>
            <a:r>
              <a:rPr lang="it-IT" dirty="0"/>
              <a:t>. chiedendo al giudice l’accertamento dell’obbligo dell’amministrazione di provvedere. </a:t>
            </a:r>
          </a:p>
          <a:p>
            <a:pPr marL="285750" indent="-285750" algn="just">
              <a:buFontTx/>
              <a:buChar char="-"/>
            </a:pPr>
            <a:r>
              <a:rPr lang="it-IT" dirty="0"/>
              <a:t>Quanto alla verifica del rispetto del dovere di buona fede, regola di esercizio del potere pubblicistico ai sensi degli artt. 2, 5 e 209 stante la sussistenza, nell’ambito del procedimento di gara, anche prima dell’aggiudicazione, di un affidamento dell’operatore economico sul legittimo esercizio del potere e sulla conformità del comportamento amministrativo al principio di buona fede (art. 5), l’inosservanza dei termini di conclusione delle procedure possa dar luogo alla responsabilità precontrattuale della pubblica amministrazione. </a:t>
            </a:r>
            <a:endParaRPr lang="it-IT" dirty="0">
              <a:solidFill>
                <a:schemeClr val="tx1"/>
              </a:solidFill>
              <a:sym typeface="Wingdings" panose="05000000000000000000" pitchFamily="2" charset="2"/>
            </a:endParaRPr>
          </a:p>
        </p:txBody>
      </p:sp>
    </p:spTree>
    <p:extLst>
      <p:ext uri="{BB962C8B-B14F-4D97-AF65-F5344CB8AC3E}">
        <p14:creationId xmlns:p14="http://schemas.microsoft.com/office/powerpoint/2010/main" val="1155092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50</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extLst>
              <p:ext uri="{D42A27DB-BD31-4B8C-83A1-F6EECF244321}">
                <p14:modId xmlns:p14="http://schemas.microsoft.com/office/powerpoint/2010/main" val="1665964196"/>
              </p:ext>
            </p:extLst>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571604412"/>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asellaDiTesto 12"/>
          <p:cNvSpPr txBox="1"/>
          <p:nvPr/>
        </p:nvSpPr>
        <p:spPr>
          <a:xfrm>
            <a:off x="243881" y="1292765"/>
            <a:ext cx="11473313" cy="113877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effectLst>
                  <a:outerShdw blurRad="38100" dist="38100" dir="2700000" algn="tl">
                    <a:srgbClr val="000000">
                      <a:alpha val="43137"/>
                    </a:srgbClr>
                  </a:outerShdw>
                </a:effectLst>
              </a:rPr>
              <a:t>Elenchi, Albi e indagini di mercato sono previsti:</a:t>
            </a:r>
          </a:p>
          <a:p>
            <a:pPr marL="342900" indent="-342900" algn="just">
              <a:buAutoNum type="arabicParenR"/>
            </a:pPr>
            <a:r>
              <a:rPr lang="it-IT" sz="1600" dirty="0">
                <a:solidFill>
                  <a:schemeClr val="tx1"/>
                </a:solidFill>
              </a:rPr>
              <a:t>Elenchi o albi istituiti dalla S.A. per affidamenti diretti (</a:t>
            </a:r>
            <a:r>
              <a:rPr lang="it-IT" sz="1600" dirty="0" err="1">
                <a:solidFill>
                  <a:schemeClr val="tx1"/>
                </a:solidFill>
              </a:rPr>
              <a:t>lett</a:t>
            </a:r>
            <a:r>
              <a:rPr lang="it-IT" sz="1600" dirty="0">
                <a:solidFill>
                  <a:schemeClr val="tx1"/>
                </a:solidFill>
              </a:rPr>
              <a:t>. a) e b))</a:t>
            </a:r>
          </a:p>
          <a:p>
            <a:pPr marL="342900" indent="-342900" algn="just">
              <a:buAutoNum type="arabicParenR"/>
            </a:pPr>
            <a:r>
              <a:rPr lang="it-IT" sz="1600" dirty="0">
                <a:solidFill>
                  <a:schemeClr val="tx1"/>
                </a:solidFill>
              </a:rPr>
              <a:t>Indagini di mercato o elenchi di operatori economici previsti per procedure negoziate «minor» (</a:t>
            </a:r>
            <a:r>
              <a:rPr lang="it-IT" sz="1600" dirty="0" err="1">
                <a:solidFill>
                  <a:schemeClr val="tx1"/>
                </a:solidFill>
              </a:rPr>
              <a:t>lett</a:t>
            </a:r>
            <a:r>
              <a:rPr lang="it-IT" sz="1600" dirty="0">
                <a:solidFill>
                  <a:schemeClr val="tx1"/>
                </a:solidFill>
              </a:rPr>
              <a:t>. c) ed e).</a:t>
            </a:r>
          </a:p>
          <a:p>
            <a:pPr algn="just"/>
            <a:r>
              <a:rPr lang="it-IT" sz="1600" dirty="0">
                <a:solidFill>
                  <a:schemeClr val="tx1"/>
                </a:solidFill>
              </a:rPr>
              <a:t>Non è previsto nulla per le procedure negoziate </a:t>
            </a:r>
            <a:r>
              <a:rPr lang="it-IT" sz="1600" dirty="0" err="1">
                <a:solidFill>
                  <a:schemeClr val="tx1"/>
                </a:solidFill>
              </a:rPr>
              <a:t>maior</a:t>
            </a:r>
            <a:r>
              <a:rPr lang="it-IT" sz="1600" dirty="0">
                <a:solidFill>
                  <a:schemeClr val="tx1"/>
                </a:solidFill>
              </a:rPr>
              <a:t> (sopra il  1mln €) della lettera f)</a:t>
            </a:r>
          </a:p>
        </p:txBody>
      </p:sp>
      <p:pic>
        <p:nvPicPr>
          <p:cNvPr id="8" name="Immagine 7"/>
          <p:cNvPicPr>
            <a:picLocks noChangeAspect="1"/>
          </p:cNvPicPr>
          <p:nvPr/>
        </p:nvPicPr>
        <p:blipFill>
          <a:blip r:embed="rId13"/>
          <a:stretch>
            <a:fillRect/>
          </a:stretch>
        </p:blipFill>
        <p:spPr>
          <a:xfrm>
            <a:off x="279133" y="2429158"/>
            <a:ext cx="6173698" cy="1493046"/>
          </a:xfrm>
          <a:prstGeom prst="rect">
            <a:avLst/>
          </a:prstGeom>
        </p:spPr>
      </p:pic>
      <p:cxnSp>
        <p:nvCxnSpPr>
          <p:cNvPr id="12" name="Connettore 1 11"/>
          <p:cNvCxnSpPr/>
          <p:nvPr/>
        </p:nvCxnSpPr>
        <p:spPr>
          <a:xfrm flipH="1">
            <a:off x="4781550" y="3404624"/>
            <a:ext cx="3234266" cy="1259432"/>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15" name="CasellaDiTesto 14"/>
          <p:cNvSpPr txBox="1"/>
          <p:nvPr/>
        </p:nvSpPr>
        <p:spPr>
          <a:xfrm>
            <a:off x="204114" y="3870818"/>
            <a:ext cx="11623350" cy="295465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1600" b="1" dirty="0">
                <a:solidFill>
                  <a:srgbClr val="FF0000"/>
                </a:solidFill>
              </a:rPr>
              <a:t>Parere 2294 del 22 giugno 2024</a:t>
            </a:r>
          </a:p>
          <a:p>
            <a:pPr marL="228600" indent="-228600" algn="just">
              <a:buAutoNum type="arabicParenR"/>
            </a:pPr>
            <a:r>
              <a:rPr lang="it-IT" sz="1200" dirty="0"/>
              <a:t>considerato il numero decisamente elevato degli operatori abitualmente partecipanti alle procedure (anche oltre 300) tale da determinare una situazione di paralisi amministrativa qualora si dovesse procedere ad una preliminare valutazione degli invitati (quasi una prequalifica), è legittimo introdurre nell’avviso pubblico la clausola del sorteggio qualora il numero di manifestazioni di interesse pervenute sia superiore al numero minimo previsto per legge ovvero ad un suo multiplo (esempio il doppio)? </a:t>
            </a:r>
            <a:r>
              <a:rPr lang="it-IT" sz="1200" dirty="0">
                <a:solidFill>
                  <a:schemeClr val="accent5"/>
                </a:solidFill>
              </a:rPr>
              <a:t>L’art. 50, co. 2, ultimo capoverso del d.lgs. 36/2023 sancisce espressamente che “per la selezione degli operatori da invitare alle procedure negoziate, le stazioni appaltanti non possono utilizzare il sorteggio o altro metodo di estrazione casuale dei nominativi, se non in presenza di situazioni particolari e specificamente motivate, nei casi in cui non risulti praticabile nessun altro metodo di selezione degli operatori”. Ancora, l’art. 4, co. 1, dell’allegato II.1 al Codice rileva che “Il sorteggio o altri metodi di estrazione casuale dei nominativi sono consentiti solo in casi eccezionali in cui il ricorso ai criteri di cui al primo periodo è impossibile o comporta per la stazione appaltante oneri assolutamente incompatibili con il celere svolgimento della procedura”. Ed invero, nella Relazione Illustrativa al Codice, p. 75, si legge che “si è ritenuto di prevedere espressamente nel codice il divieto del sorteggio, costituente uno dei criteri della legge delega”. Pertanto, la risposta al primo quesito è negativa. Tuttavia, la s.a. potrà valutare e, quindi, motivare adeguatamente e in termini puntuali nella determina, la eventuale </a:t>
            </a:r>
            <a:r>
              <a:rPr lang="it-IT" sz="1200" dirty="0" err="1">
                <a:solidFill>
                  <a:schemeClr val="accent5"/>
                </a:solidFill>
              </a:rPr>
              <a:t>extrema</a:t>
            </a:r>
            <a:r>
              <a:rPr lang="it-IT" sz="1200" dirty="0">
                <a:solidFill>
                  <a:schemeClr val="accent5"/>
                </a:solidFill>
              </a:rPr>
              <a:t> ratio di ricorrere al sorteggio in presenza di un preciso dato oggettivo, che giustifichi il ricorso a tale rimedio semplificatorio e che denoti l’impossibilità di utilizzare altri metodi.</a:t>
            </a:r>
          </a:p>
          <a:p>
            <a:pPr marL="228600" indent="-228600" algn="just">
              <a:buAutoNum type="arabicParenR"/>
            </a:pPr>
            <a:r>
              <a:rPr lang="it-IT" sz="1200" dirty="0"/>
              <a:t>Qualora sia possibile prevedere il sorteggio, la verifica dei requisiti in capo all’aggiudicatario va effettuata anche alla data di scadenza per la presentazione delle manifestazioni indicata nell’avviso pubblico? </a:t>
            </a:r>
            <a:r>
              <a:rPr lang="it-IT" sz="1200" dirty="0">
                <a:solidFill>
                  <a:schemeClr val="accent5"/>
                </a:solidFill>
              </a:rPr>
              <a:t>i requisiti di qualificazione, salvo diversa indicazione contenuta nell’avviso di indagine di mercato per la manifestazione di interesse, devono essere posseduti dall’aggiudicatario entro la data di presentazione della domanda di partecipazione alla procedura negoziata, e non entro la data di manifestazione di interesse</a:t>
            </a:r>
          </a:p>
        </p:txBody>
      </p:sp>
      <p:sp>
        <p:nvSpPr>
          <p:cNvPr id="11" name="CasellaDiTesto 10"/>
          <p:cNvSpPr txBox="1"/>
          <p:nvPr/>
        </p:nvSpPr>
        <p:spPr>
          <a:xfrm>
            <a:off x="7789924" y="2320718"/>
            <a:ext cx="4004109"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rPr>
              <a:t>PUNTI FOCALI:</a:t>
            </a:r>
          </a:p>
          <a:p>
            <a:pPr marL="342900" indent="-342900">
              <a:buAutoNum type="arabicParenR"/>
            </a:pPr>
            <a:r>
              <a:rPr lang="it-IT" sz="1400" dirty="0"/>
              <a:t>Divieto di uso del sorteggio, salve specifiche situazioni e previa motivazione</a:t>
            </a:r>
          </a:p>
          <a:p>
            <a:pPr marL="342900" indent="-342900">
              <a:buAutoNum type="arabicParenR"/>
            </a:pPr>
            <a:r>
              <a:rPr lang="it-IT" sz="1400" dirty="0"/>
              <a:t>Non sono menzionati gli Albi di cui alle </a:t>
            </a:r>
            <a:r>
              <a:rPr lang="it-IT" sz="1400" dirty="0" err="1"/>
              <a:t>lett</a:t>
            </a:r>
            <a:r>
              <a:rPr lang="it-IT" sz="1400" dirty="0"/>
              <a:t>. a) e b)</a:t>
            </a:r>
          </a:p>
          <a:p>
            <a:pPr marL="342900" indent="-342900">
              <a:buAutoNum type="arabicParenR"/>
            </a:pPr>
            <a:r>
              <a:rPr lang="it-IT" sz="1400" dirty="0"/>
              <a:t>Allegato II.1 destinato a breve vita.</a:t>
            </a:r>
          </a:p>
        </p:txBody>
      </p:sp>
    </p:spTree>
    <p:extLst>
      <p:ext uri="{BB962C8B-B14F-4D97-AF65-F5344CB8AC3E}">
        <p14:creationId xmlns:p14="http://schemas.microsoft.com/office/powerpoint/2010/main" val="349192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50</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1113602562"/>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asellaDiTesto 12"/>
          <p:cNvSpPr txBox="1"/>
          <p:nvPr/>
        </p:nvSpPr>
        <p:spPr>
          <a:xfrm>
            <a:off x="235777" y="1406419"/>
            <a:ext cx="11473313" cy="36933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effectLst>
                  <a:outerShdw blurRad="38100" dist="38100" dir="2700000" algn="tl">
                    <a:srgbClr val="000000">
                      <a:alpha val="43137"/>
                    </a:srgbClr>
                  </a:outerShdw>
                </a:effectLst>
              </a:rPr>
              <a:t>PARERE MIT </a:t>
            </a:r>
            <a:r>
              <a:rPr lang="it-IT" b="1" dirty="0">
                <a:solidFill>
                  <a:srgbClr val="FF0000"/>
                </a:solidFill>
                <a:effectLst>
                  <a:outerShdw blurRad="38100" dist="38100" dir="2700000" algn="tl">
                    <a:srgbClr val="000000">
                      <a:alpha val="43137"/>
                    </a:srgbClr>
                  </a:outerShdw>
                </a:effectLst>
                <a:hlinkClick r:id="rId13"/>
              </a:rPr>
              <a:t>2049</a:t>
            </a:r>
            <a:r>
              <a:rPr lang="it-IT" b="1" dirty="0">
                <a:solidFill>
                  <a:srgbClr val="FF0000"/>
                </a:solidFill>
                <a:effectLst>
                  <a:outerShdw blurRad="38100" dist="38100" dir="2700000" algn="tl">
                    <a:srgbClr val="000000">
                      <a:alpha val="43137"/>
                    </a:srgbClr>
                  </a:outerShdw>
                </a:effectLst>
              </a:rPr>
              <a:t> e </a:t>
            </a:r>
            <a:r>
              <a:rPr lang="it-IT" b="1" dirty="0">
                <a:solidFill>
                  <a:srgbClr val="FF0000"/>
                </a:solidFill>
                <a:effectLst>
                  <a:outerShdw blurRad="38100" dist="38100" dir="2700000" algn="tl">
                    <a:srgbClr val="000000">
                      <a:alpha val="43137"/>
                    </a:srgbClr>
                  </a:outerShdw>
                </a:effectLst>
                <a:hlinkClick r:id="rId14"/>
              </a:rPr>
              <a:t>2441</a:t>
            </a:r>
            <a:r>
              <a:rPr lang="it-IT" b="1" dirty="0">
                <a:solidFill>
                  <a:srgbClr val="FF0000"/>
                </a:solidFill>
                <a:effectLst>
                  <a:outerShdw blurRad="38100" dist="38100" dir="2700000" algn="tl">
                    <a:srgbClr val="000000">
                      <a:alpha val="43137"/>
                    </a:srgbClr>
                  </a:outerShdw>
                </a:effectLst>
              </a:rPr>
              <a:t> del 17 Aprile 2024</a:t>
            </a:r>
          </a:p>
          <a:p>
            <a:pPr algn="just"/>
            <a:r>
              <a:rPr lang="it-IT" dirty="0"/>
              <a:t>La procedura per l'affidamento dei contratti di concessione è indicata all'articolo 182 e ss. del D.lgs. 36/2023. Per il solo caso di affidamento di contratti di concessione il cui valore sia inferiore alla soglia di cui all’articolo 14, comma 1, lettera a), viste le esigenze di flessibilità e semplificazione già enunciate nella Relazione al Codice (cfr. p. 224), in base al tenore dell'art. 187 del d.lgs. 36/2023, "l’ente concedente può procedere mediante procedura negoziata, senza pubblicazione di un bando di gara, previa consultazione, ove esistenti, di almeno 10 operatori economici, nel rispetto di un criterio di rotazione degli inviti, individuati sulla base di indagini di mercato o tramite elenchi di operatori economici"; ferma restando la facoltà, anche per tali procedure, di agire ai sensi dell'art. 182 e ss. del d.lgs. 36/2023. Pertanto, in risposta al quesito, la stazione appaltante potrà affidare la concessione sotto-soglia mediante procedura negoziata senza pubblicazione di un bando ex art. 187 del d.lgs. 36/2023, o, in alternativa, potrà agire ai sensi dell'art. 182 e ss. del Codice. </a:t>
            </a:r>
            <a:r>
              <a:rPr lang="it-IT" b="1" dirty="0"/>
              <a:t>E' quindi escluso il ricorso all'affidamento diretto.</a:t>
            </a:r>
          </a:p>
          <a:p>
            <a:pPr algn="just"/>
            <a:endParaRPr lang="it-IT" dirty="0"/>
          </a:p>
          <a:p>
            <a:pPr algn="just"/>
            <a:endParaRPr lang="it-IT" dirty="0"/>
          </a:p>
        </p:txBody>
      </p:sp>
    </p:spTree>
    <p:extLst>
      <p:ext uri="{BB962C8B-B14F-4D97-AF65-F5344CB8AC3E}">
        <p14:creationId xmlns:p14="http://schemas.microsoft.com/office/powerpoint/2010/main" val="3041041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50</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1636343237"/>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asellaDiTesto 12"/>
          <p:cNvSpPr txBox="1"/>
          <p:nvPr/>
        </p:nvSpPr>
        <p:spPr>
          <a:xfrm>
            <a:off x="235777" y="1406419"/>
            <a:ext cx="11473313" cy="458587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effectLst>
                  <a:outerShdw blurRad="38100" dist="38100" dir="2700000" algn="tl">
                    <a:srgbClr val="000000">
                      <a:alpha val="43137"/>
                    </a:srgbClr>
                  </a:outerShdw>
                </a:effectLst>
              </a:rPr>
              <a:t>PARERE MIT </a:t>
            </a:r>
            <a:r>
              <a:rPr lang="it-IT" b="1" dirty="0">
                <a:solidFill>
                  <a:srgbClr val="FF0000"/>
                </a:solidFill>
                <a:effectLst>
                  <a:outerShdw blurRad="38100" dist="38100" dir="2700000" algn="tl">
                    <a:srgbClr val="000000">
                      <a:alpha val="43137"/>
                    </a:srgbClr>
                  </a:outerShdw>
                </a:effectLst>
                <a:hlinkClick r:id="rId13"/>
              </a:rPr>
              <a:t>2338</a:t>
            </a:r>
            <a:r>
              <a:rPr lang="it-IT" b="1" dirty="0">
                <a:solidFill>
                  <a:srgbClr val="FF0000"/>
                </a:solidFill>
                <a:effectLst>
                  <a:outerShdw blurRad="38100" dist="38100" dir="2700000" algn="tl">
                    <a:srgbClr val="000000">
                      <a:alpha val="43137"/>
                    </a:srgbClr>
                  </a:outerShdw>
                </a:effectLst>
              </a:rPr>
              <a:t> del 26 Febbraio 2024</a:t>
            </a:r>
          </a:p>
          <a:p>
            <a:pPr algn="just"/>
            <a:r>
              <a:rPr lang="it-IT" sz="1600" dirty="0"/>
              <a:t>In base all’art. 48, co. 4, d.lgs. 36/2023 “ai contratti di importo inferiore alle soglie di rilevanza europea si applicano, se non derogate dalla presente Parte, le disposizioni del codice”. Da tale disposizione consegue la regola secondo cui ai contratti sottosoglia europea si applicano, in primis, le regole semplificatorie previste dagli artt. 48-55 d.lgs. 36/2023 e, per le sole parti ivi non regolate, la disciplina ordinaria (prevista per gli appalti sopra-soglia) del Codice dei contratti pubblici. Venendo all’esame del primo quesito, l’articolo 11 del d.lgs. 36/2023 introduce il c.d. principio di applicazione dei contratti collettivi nazionali di settore, i quali devono essere indicati dalla stazione appaltante o dall’ente concedente nel bando di gara o negli inviti (cfr. art. 11, co. 2, d.lgs. 36/2023), seppur con facoltà per l’operatore economico di indicare, nella propria offerta, un differente </a:t>
            </a:r>
            <a:r>
              <a:rPr lang="it-IT" sz="1600" dirty="0" err="1"/>
              <a:t>ccnl</a:t>
            </a:r>
            <a:r>
              <a:rPr lang="it-IT" sz="1600" dirty="0"/>
              <a:t> che garantisca l’equivalenza delle tutele ai lavoratori dipendenti (art. 11, co. 3, d.lgs. 36/2023). Invero, come è dato leggersi nella Relazione Illustrativa, p. 27, si “prevede come previsione generale l’obbligo di applicare il contratto collettivo nazionale di lavoro in vigore per il settore e per la zona nella quale si eseguono le prestazioni oggetto del contratto”. Tanto premesso, il </a:t>
            </a:r>
            <a:r>
              <a:rPr lang="it-IT" sz="1600" b="1" u="sng" dirty="0"/>
              <a:t>principio in esame non può non trovare applicazione anche negli affidamenti diretti, seppur con la precisazione secondo cui – visto il co. 2 del citato art. 11 d.lgs. 36/2023 – la mancanza di un bando o di invito di gara sembra produrre una apparente disapplicazione del comma citato per l’affidamento diretto</a:t>
            </a:r>
            <a:r>
              <a:rPr lang="it-IT" sz="1600" dirty="0"/>
              <a:t>. Tuttavia, visto il principio del risultato di cui all’art. 1 del d.lgs. 36/2023, la stazione appaltante </a:t>
            </a:r>
            <a:r>
              <a:rPr lang="it-IT" sz="1600" b="1" u="sng" dirty="0"/>
              <a:t>potrà indicare il </a:t>
            </a:r>
            <a:r>
              <a:rPr lang="it-IT" sz="1600" b="1" u="sng" dirty="0" err="1"/>
              <a:t>ccnl</a:t>
            </a:r>
            <a:r>
              <a:rPr lang="it-IT" sz="1600" b="1" u="sng" dirty="0"/>
              <a:t>, ex art. 11 del d.lgs. 36/2023, per vie informali, p.e. nel momento in cui procede alla richiesta di preventivo all’operatore economico</a:t>
            </a:r>
            <a:r>
              <a:rPr lang="it-IT" sz="1600" dirty="0"/>
              <a:t>. In ordine al secondo quesito, si precisa che l’art. 41, comma 14, d.lgs. 36/2023 trova applicazione anche negli affidamenti diretti in quanto la norma esprime un principio generale - quale la tutela dei lavoratori - che deve essere comunque rispettato, indipendentemente dalle modalità di affidamento.</a:t>
            </a:r>
          </a:p>
          <a:p>
            <a:pPr algn="just"/>
            <a:endParaRPr lang="it-IT" dirty="0"/>
          </a:p>
        </p:txBody>
      </p:sp>
    </p:spTree>
    <p:extLst>
      <p:ext uri="{BB962C8B-B14F-4D97-AF65-F5344CB8AC3E}">
        <p14:creationId xmlns:p14="http://schemas.microsoft.com/office/powerpoint/2010/main" val="287912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50</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2478600813"/>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asellaDiTesto 12"/>
          <p:cNvSpPr txBox="1"/>
          <p:nvPr/>
        </p:nvSpPr>
        <p:spPr>
          <a:xfrm>
            <a:off x="235777" y="1406419"/>
            <a:ext cx="11473313"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effectLst>
                  <a:outerShdw blurRad="38100" dist="38100" dir="2700000" algn="tl">
                    <a:srgbClr val="000000">
                      <a:alpha val="43137"/>
                    </a:srgbClr>
                  </a:outerShdw>
                </a:effectLst>
              </a:rPr>
              <a:t>PARERE MIT </a:t>
            </a:r>
            <a:r>
              <a:rPr lang="it-IT" b="1" dirty="0">
                <a:solidFill>
                  <a:srgbClr val="FF0000"/>
                </a:solidFill>
                <a:effectLst>
                  <a:outerShdw blurRad="38100" dist="38100" dir="2700000" algn="tl">
                    <a:srgbClr val="000000">
                      <a:alpha val="43137"/>
                    </a:srgbClr>
                  </a:outerShdw>
                </a:effectLst>
                <a:hlinkClick r:id="rId13"/>
              </a:rPr>
              <a:t>2391</a:t>
            </a:r>
            <a:r>
              <a:rPr lang="it-IT" b="1" dirty="0">
                <a:solidFill>
                  <a:srgbClr val="FF0000"/>
                </a:solidFill>
                <a:effectLst>
                  <a:outerShdw blurRad="38100" dist="38100" dir="2700000" algn="tl">
                    <a:srgbClr val="000000">
                      <a:alpha val="43137"/>
                    </a:srgbClr>
                  </a:outerShdw>
                </a:effectLst>
              </a:rPr>
              <a:t> del 26 Febbraio 2024</a:t>
            </a:r>
          </a:p>
          <a:p>
            <a:pPr algn="just"/>
            <a:r>
              <a:rPr lang="it-IT" dirty="0"/>
              <a:t>Nell’ambito degli affidamenti diretti non si dovrà procedere alla verifica di congruità ex art. 110, in quanto tale disposizione presuppone un previo confronti comparativo fra più offerte, che, negli affidamenti diretti è assente in re </a:t>
            </a:r>
            <a:r>
              <a:rPr lang="it-IT" dirty="0" err="1"/>
              <a:t>ipsa</a:t>
            </a:r>
            <a:r>
              <a:rPr lang="it-IT" dirty="0"/>
              <a:t>. Ad </a:t>
            </a:r>
            <a:r>
              <a:rPr lang="it-IT" dirty="0" err="1"/>
              <a:t>abundantiam</a:t>
            </a:r>
            <a:r>
              <a:rPr lang="it-IT" dirty="0"/>
              <a:t>, si precisa, comunque, che l’art. 54, co. 1, d.lgs. 36/2023 prevede per gli affidamenti sotto-soglia nel caso di aggiudicazione con il criterio del prezzo più basso, per lavori e servizi, in deroga all’art. 110 del d.lgs. 36/2023, che la stazione appaltante possa indicare nei documenti di gara l’esclusione automatica delle offerte che risultano anormalmente basse (sempre che il numero delle offerte ammesse sia pari o superiore a cinque</a:t>
            </a:r>
            <a:r>
              <a:rPr lang="it-IT" b="1" u="sng" dirty="0"/>
              <a:t>). Si precisa, da ultimo, che in caso di indicazione di un costo della manodopera diverso da quello indicato dalla Amministrazione, la s.a. debba procedere a controllare il costo dichiarato.</a:t>
            </a:r>
            <a:r>
              <a:rPr lang="it-IT" dirty="0"/>
              <a:t> Ciò nell’ottica di una maggiore semplificazione e celerità delle procedure di affidamento diretto.</a:t>
            </a:r>
          </a:p>
        </p:txBody>
      </p:sp>
    </p:spTree>
    <p:extLst>
      <p:ext uri="{BB962C8B-B14F-4D97-AF65-F5344CB8AC3E}">
        <p14:creationId xmlns:p14="http://schemas.microsoft.com/office/powerpoint/2010/main" val="1231464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50</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440030459"/>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asellaDiTesto 12"/>
          <p:cNvSpPr txBox="1"/>
          <p:nvPr/>
        </p:nvSpPr>
        <p:spPr>
          <a:xfrm>
            <a:off x="235777" y="1406419"/>
            <a:ext cx="11473313" cy="36933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effectLst>
                  <a:outerShdw blurRad="38100" dist="38100" dir="2700000" algn="tl">
                    <a:srgbClr val="000000">
                      <a:alpha val="43137"/>
                    </a:srgbClr>
                  </a:outerShdw>
                </a:effectLst>
              </a:rPr>
              <a:t>PARERE MIT </a:t>
            </a:r>
            <a:r>
              <a:rPr lang="it-IT" b="1" dirty="0">
                <a:solidFill>
                  <a:srgbClr val="FF0000"/>
                </a:solidFill>
                <a:effectLst>
                  <a:outerShdw blurRad="38100" dist="38100" dir="2700000" algn="tl">
                    <a:srgbClr val="000000">
                      <a:alpha val="43137"/>
                    </a:srgbClr>
                  </a:outerShdw>
                </a:effectLst>
                <a:hlinkClick r:id="rId13"/>
              </a:rPr>
              <a:t>2525</a:t>
            </a:r>
            <a:r>
              <a:rPr lang="it-IT" b="1" dirty="0">
                <a:solidFill>
                  <a:srgbClr val="FF0000"/>
                </a:solidFill>
                <a:effectLst>
                  <a:outerShdw blurRad="38100" dist="38100" dir="2700000" algn="tl">
                    <a:srgbClr val="000000">
                      <a:alpha val="43137"/>
                    </a:srgbClr>
                  </a:outerShdw>
                </a:effectLst>
              </a:rPr>
              <a:t> del 14 Aprile 2024</a:t>
            </a:r>
          </a:p>
          <a:p>
            <a:pPr algn="just"/>
            <a:r>
              <a:rPr lang="it-IT" dirty="0"/>
              <a:t>	</a:t>
            </a:r>
          </a:p>
          <a:p>
            <a:pPr algn="just"/>
            <a:r>
              <a:rPr lang="it-IT" dirty="0"/>
              <a:t>A decorrere dal 1° gennaio 2024, anche per le procedure sotto-soglia vi è l’obbligo di procedere tramite piattaforma ai sensi degli artt. 25 e 26 del d.lgs. 36/2023. Si veda il Comunicato del Presidente Anac del 10 gennaio 2024, “Indicazioni di carattere transitorio sull’applicazione delle disposizioni del codice dei contratti pubblici in materia di digitalizzazione degli affidamenti di importo inferiore a 5.000 euro” (raggiungibile al seguente link: https://www.anticorruzione.it/-/comunicato-del-presidente-del-10-gennaio-2024 ) - il quale specifica che “al fine di favorire le Amministrazioni nell’adeguarsi ai nuovi sistemi che prevedono l’utilizzo delle piattaforme elettroniche e garantire così un migliore passaggio verso l’amministrazione digitale, sentito il Ministero delle Infrastrutture e dei Trasporti, ritiene in ogni caso necessario chiarire che allo scopo di consentire lo svolgimento delle ordinarie attività di approvvigionamento in coerenza con gli obiettivi della digitalizzazione, l’utilizzo dell’interfaccia web messa a disposizione dalla piattaforma contratti pubblici - PCP dell’Autorità, raggiungibile al link https://www.anticorruzione.it/-/piattaforma-</a:t>
            </a:r>
            <a:r>
              <a:rPr lang="it-IT" dirty="0" err="1"/>
              <a:t>contrattipubblici</a:t>
            </a:r>
            <a:r>
              <a:rPr lang="it-IT" dirty="0"/>
              <a:t>, sarà disponibile anche per gli affidamenti diretti di importo inferiore a 5.000 euro fino al 30 settembre 2024</a:t>
            </a:r>
          </a:p>
        </p:txBody>
      </p:sp>
    </p:spTree>
    <p:extLst>
      <p:ext uri="{BB962C8B-B14F-4D97-AF65-F5344CB8AC3E}">
        <p14:creationId xmlns:p14="http://schemas.microsoft.com/office/powerpoint/2010/main" val="242243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t>
            </a:r>
            <a:r>
              <a:rPr lang="it-IT" sz="2800" dirty="0" err="1">
                <a:solidFill>
                  <a:schemeClr val="accent5"/>
                </a:solidFill>
                <a:latin typeface="ValleedAosteMonitor Rg" pitchFamily="2" charset="0"/>
                <a:ea typeface="ValleedAosteMonitor Rg" pitchFamily="2" charset="0"/>
              </a:rPr>
              <a:t>All</a:t>
            </a:r>
            <a:r>
              <a:rPr lang="it-IT" sz="2800" dirty="0">
                <a:solidFill>
                  <a:schemeClr val="accent5"/>
                </a:solidFill>
                <a:latin typeface="ValleedAosteMonitor Rg" pitchFamily="2" charset="0"/>
                <a:ea typeface="ValleedAosteMonitor Rg" pitchFamily="2" charset="0"/>
              </a:rPr>
              <a:t>. II.1</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extLst>
              <p:ext uri="{D42A27DB-BD31-4B8C-83A1-F6EECF244321}">
                <p14:modId xmlns:p14="http://schemas.microsoft.com/office/powerpoint/2010/main" val="1665964196"/>
              </p:ext>
            </p:extLst>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1279366993"/>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Immagine 6"/>
          <p:cNvPicPr>
            <a:picLocks noChangeAspect="1"/>
          </p:cNvPicPr>
          <p:nvPr/>
        </p:nvPicPr>
        <p:blipFill>
          <a:blip r:embed="rId13"/>
          <a:stretch>
            <a:fillRect/>
          </a:stretch>
        </p:blipFill>
        <p:spPr>
          <a:xfrm>
            <a:off x="1218795" y="1357350"/>
            <a:ext cx="9507277" cy="3600953"/>
          </a:xfrm>
          <a:prstGeom prst="rect">
            <a:avLst/>
          </a:prstGeom>
        </p:spPr>
      </p:pic>
      <p:sp>
        <p:nvSpPr>
          <p:cNvPr id="8" name="CasellaDiTesto 7"/>
          <p:cNvSpPr txBox="1"/>
          <p:nvPr/>
        </p:nvSpPr>
        <p:spPr>
          <a:xfrm>
            <a:off x="473333" y="5043452"/>
            <a:ext cx="10998200"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arenR"/>
            </a:pPr>
            <a:r>
              <a:rPr lang="it-IT" dirty="0"/>
              <a:t>Non si applica agli affidamenti diretti, ma solo alle procedure negoziate </a:t>
            </a:r>
            <a:r>
              <a:rPr lang="it-IT" dirty="0">
                <a:sym typeface="Wingdings" panose="05000000000000000000" pitchFamily="2" charset="2"/>
              </a:rPr>
              <a:t> non c’è disciplina su ALBI e ELENCHI per affidamenti diretti</a:t>
            </a:r>
          </a:p>
          <a:p>
            <a:pPr marL="342900" indent="-342900">
              <a:buAutoNum type="arabicParenR"/>
            </a:pPr>
            <a:r>
              <a:rPr lang="it-IT" dirty="0">
                <a:sym typeface="Wingdings" panose="05000000000000000000" pitchFamily="2" charset="2"/>
              </a:rPr>
              <a:t>È necessaria la intermediazione della fonte regolamentare, dove potranno essere disciplinate anche le modalità da seguirsi per gli affidamenti diretti, che non incontreranno limiti superiori derivanti dall’allegato. Viceversa, </a:t>
            </a:r>
            <a:r>
              <a:rPr lang="it-IT" dirty="0"/>
              <a:t>Nel rispetto del principio di gerarchia delle fonti, la disciplina regolamentare per le indagini di mercato relative alle negoziate deve essere coerente con quanto in materia previsto dalle norme di rango primario e dall’Allegato.</a:t>
            </a:r>
          </a:p>
        </p:txBody>
      </p:sp>
    </p:spTree>
    <p:extLst>
      <p:ext uri="{BB962C8B-B14F-4D97-AF65-F5344CB8AC3E}">
        <p14:creationId xmlns:p14="http://schemas.microsoft.com/office/powerpoint/2010/main" val="849779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t>
            </a:r>
            <a:r>
              <a:rPr lang="it-IT" sz="2800" dirty="0" err="1">
                <a:solidFill>
                  <a:schemeClr val="accent5"/>
                </a:solidFill>
                <a:latin typeface="ValleedAosteMonitor Rg" pitchFamily="2" charset="0"/>
                <a:ea typeface="ValleedAosteMonitor Rg" pitchFamily="2" charset="0"/>
              </a:rPr>
              <a:t>All</a:t>
            </a:r>
            <a:r>
              <a:rPr lang="it-IT" sz="2800" dirty="0">
                <a:solidFill>
                  <a:schemeClr val="accent5"/>
                </a:solidFill>
                <a:latin typeface="ValleedAosteMonitor Rg" pitchFamily="2" charset="0"/>
                <a:ea typeface="ValleedAosteMonitor Rg" pitchFamily="2" charset="0"/>
              </a:rPr>
              <a:t>. II.1</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extLst>
              <p:ext uri="{D42A27DB-BD31-4B8C-83A1-F6EECF244321}">
                <p14:modId xmlns:p14="http://schemas.microsoft.com/office/powerpoint/2010/main" val="1665964196"/>
              </p:ext>
            </p:extLst>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4056415476"/>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Immagine 10"/>
          <p:cNvPicPr>
            <a:picLocks noChangeAspect="1"/>
          </p:cNvPicPr>
          <p:nvPr/>
        </p:nvPicPr>
        <p:blipFill>
          <a:blip r:embed="rId13"/>
          <a:stretch>
            <a:fillRect/>
          </a:stretch>
        </p:blipFill>
        <p:spPr>
          <a:xfrm>
            <a:off x="2495698" y="1714314"/>
            <a:ext cx="6953472" cy="2446206"/>
          </a:xfrm>
          <a:prstGeom prst="rect">
            <a:avLst/>
          </a:prstGeom>
        </p:spPr>
      </p:pic>
      <p:sp>
        <p:nvSpPr>
          <p:cNvPr id="12" name="CasellaDiTesto 11"/>
          <p:cNvSpPr txBox="1"/>
          <p:nvPr/>
        </p:nvSpPr>
        <p:spPr>
          <a:xfrm>
            <a:off x="795867" y="4368800"/>
            <a:ext cx="10727266"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a:t>Quella esposta al comma 2 è la disciplina della determina a contrarre per l’affidamento, non quella per l’indagine di mercato/la redazione di elenco (la norma è tra quelle comuni alle due tipologie). Quindi si direbbe che la determina a contrarre deve essere antecedente (sempre) alla indagine di mercato o alla procedura per la redazione dell’elenco. </a:t>
            </a:r>
          </a:p>
          <a:p>
            <a:r>
              <a:rPr lang="it-IT" dirty="0"/>
              <a:t>Deve essere predeterminato e indicato esplicitamente se si intende inserire uno sbarramento per numero (che non può essere, salvo eccezioni motivate, il sorteggio), dato che questo elemento determina l’obbligo o il divieto di applicazione del principio di rotazione</a:t>
            </a:r>
          </a:p>
        </p:txBody>
      </p:sp>
      <p:sp>
        <p:nvSpPr>
          <p:cNvPr id="13" name="CasellaDiTesto 12"/>
          <p:cNvSpPr txBox="1"/>
          <p:nvPr/>
        </p:nvSpPr>
        <p:spPr>
          <a:xfrm>
            <a:off x="2495697" y="1330779"/>
            <a:ext cx="695347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err="1">
                <a:solidFill>
                  <a:srgbClr val="FF0000"/>
                </a:solidFill>
              </a:rPr>
              <a:t>CdS</a:t>
            </a:r>
            <a:r>
              <a:rPr lang="it-IT" b="1" dirty="0">
                <a:solidFill>
                  <a:srgbClr val="FF0000"/>
                </a:solidFill>
              </a:rPr>
              <a:t>, relazione</a:t>
            </a:r>
          </a:p>
        </p:txBody>
      </p:sp>
    </p:spTree>
    <p:extLst>
      <p:ext uri="{BB962C8B-B14F-4D97-AF65-F5344CB8AC3E}">
        <p14:creationId xmlns:p14="http://schemas.microsoft.com/office/powerpoint/2010/main" val="863348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48</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extLst>
              <p:ext uri="{D42A27DB-BD31-4B8C-83A1-F6EECF244321}">
                <p14:modId xmlns:p14="http://schemas.microsoft.com/office/powerpoint/2010/main" val="1665964196"/>
              </p:ext>
            </p:extLst>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175302478"/>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5" name="Immagine 14"/>
          <p:cNvPicPr>
            <a:picLocks noChangeAspect="1"/>
          </p:cNvPicPr>
          <p:nvPr/>
        </p:nvPicPr>
        <p:blipFill>
          <a:blip r:embed="rId13"/>
          <a:stretch>
            <a:fillRect/>
          </a:stretch>
        </p:blipFill>
        <p:spPr>
          <a:xfrm>
            <a:off x="2117558" y="1292765"/>
            <a:ext cx="7979343" cy="3112756"/>
          </a:xfrm>
          <a:prstGeom prst="rect">
            <a:avLst/>
          </a:prstGeom>
        </p:spPr>
      </p:pic>
      <p:sp>
        <p:nvSpPr>
          <p:cNvPr id="16" name="CasellaDiTesto 15"/>
          <p:cNvSpPr txBox="1"/>
          <p:nvPr/>
        </p:nvSpPr>
        <p:spPr>
          <a:xfrm>
            <a:off x="494138" y="4481246"/>
            <a:ext cx="10972800" cy="175432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b="1" dirty="0">
                <a:solidFill>
                  <a:srgbClr val="FF0000"/>
                </a:solidFill>
              </a:rPr>
              <a:t>PUNTI FOCALI:</a:t>
            </a:r>
          </a:p>
          <a:p>
            <a:pPr marL="342900" indent="-342900">
              <a:buAutoNum type="arabicParenR"/>
            </a:pPr>
            <a:r>
              <a:rPr lang="it-IT" dirty="0"/>
              <a:t>I contratti per cui è accertato (cioè, DEVE ESSERE PREVENTIVAMENTE VALUTATO) un interesse transfrontaliero CERTO, sono soggetti alle norme ordinarie;</a:t>
            </a:r>
          </a:p>
          <a:p>
            <a:pPr marL="342900" indent="-342900">
              <a:buAutoNum type="arabicParenR"/>
            </a:pPr>
            <a:r>
              <a:rPr lang="it-IT" dirty="0"/>
              <a:t>Restano fermi gli obblighi derivanti dalle  norme che impongono l’uso di strumenti di acquisto e negoziazione per ragioni di contenimento della spesa (in primis il comma 450 legge fin. 2007) </a:t>
            </a:r>
            <a:r>
              <a:rPr lang="it-IT" dirty="0">
                <a:sym typeface="Wingdings" panose="05000000000000000000" pitchFamily="2" charset="2"/>
              </a:rPr>
              <a:t> cfr. art. 49</a:t>
            </a:r>
          </a:p>
          <a:p>
            <a:pPr marL="342900" indent="-342900">
              <a:buAutoNum type="arabicParenR"/>
            </a:pPr>
            <a:r>
              <a:rPr lang="it-IT" dirty="0">
                <a:sym typeface="Wingdings" panose="05000000000000000000" pitchFamily="2" charset="2"/>
              </a:rPr>
              <a:t>Ai contratti s-s si applicano tutte le norme del codice, se non derogata dalla Parte I del Libro II (artt. 48-55)</a:t>
            </a:r>
            <a:endParaRPr lang="it-IT" dirty="0"/>
          </a:p>
        </p:txBody>
      </p:sp>
    </p:spTree>
    <p:extLst>
      <p:ext uri="{BB962C8B-B14F-4D97-AF65-F5344CB8AC3E}">
        <p14:creationId xmlns:p14="http://schemas.microsoft.com/office/powerpoint/2010/main" val="3131400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t>
            </a:r>
            <a:r>
              <a:rPr lang="it-IT" sz="2800" dirty="0" err="1">
                <a:solidFill>
                  <a:schemeClr val="accent5"/>
                </a:solidFill>
                <a:latin typeface="ValleedAosteMonitor Rg" pitchFamily="2" charset="0"/>
                <a:ea typeface="ValleedAosteMonitor Rg" pitchFamily="2" charset="0"/>
              </a:rPr>
              <a:t>All</a:t>
            </a:r>
            <a:r>
              <a:rPr lang="it-IT" sz="2800" dirty="0">
                <a:solidFill>
                  <a:schemeClr val="accent5"/>
                </a:solidFill>
                <a:latin typeface="ValleedAosteMonitor Rg" pitchFamily="2" charset="0"/>
                <a:ea typeface="ValleedAosteMonitor Rg" pitchFamily="2" charset="0"/>
              </a:rPr>
              <a:t>. II.1</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extLst>
              <p:ext uri="{D42A27DB-BD31-4B8C-83A1-F6EECF244321}">
                <p14:modId xmlns:p14="http://schemas.microsoft.com/office/powerpoint/2010/main" val="1665964196"/>
              </p:ext>
            </p:extLst>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1929563053"/>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CasellaDiTesto 11"/>
          <p:cNvSpPr txBox="1"/>
          <p:nvPr/>
        </p:nvSpPr>
        <p:spPr>
          <a:xfrm>
            <a:off x="652156" y="4776377"/>
            <a:ext cx="10727266"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arenR"/>
            </a:pPr>
            <a:r>
              <a:rPr lang="it-IT" dirty="0"/>
              <a:t>l’indagine di mercato avviene secondo le modalità più convenienti, in relazione a importo e complessità </a:t>
            </a:r>
          </a:p>
          <a:p>
            <a:pPr marL="342900" indent="-342900">
              <a:buAutoNum type="arabicParenR"/>
            </a:pPr>
            <a:r>
              <a:rPr lang="it-IT" dirty="0"/>
              <a:t>Deve essere data adeguata pubblicità all’avvio dell’indagine, secondo le modalità ritenute più opportune</a:t>
            </a:r>
          </a:p>
          <a:p>
            <a:pPr marL="342900" indent="-342900">
              <a:buAutoNum type="arabicParenR"/>
            </a:pPr>
            <a:r>
              <a:rPr lang="it-IT" b="1" dirty="0">
                <a:solidFill>
                  <a:srgbClr val="FF0000"/>
                </a:solidFill>
                <a:effectLst>
                  <a:outerShdw blurRad="38100" dist="38100" dir="2700000" algn="tl">
                    <a:srgbClr val="000000">
                      <a:alpha val="43137"/>
                    </a:srgbClr>
                  </a:outerShdw>
                </a:effectLst>
              </a:rPr>
              <a:t>In ogni caso, deve essere operata una pubblicazione dell’AVVISO DI AVVIO DELL’INDAGINE </a:t>
            </a:r>
            <a:r>
              <a:rPr lang="it-IT" dirty="0"/>
              <a:t>sul sito istituzionale e sulla Banca dati ANAC</a:t>
            </a:r>
          </a:p>
          <a:p>
            <a:pPr marL="342900" indent="-342900">
              <a:buAutoNum type="arabicParenR"/>
            </a:pPr>
            <a:r>
              <a:rPr lang="it-IT" b="1" dirty="0">
                <a:solidFill>
                  <a:srgbClr val="FF0000"/>
                </a:solidFill>
                <a:effectLst>
                  <a:outerShdw blurRad="38100" dist="38100" dir="2700000" algn="tl">
                    <a:srgbClr val="000000">
                      <a:alpha val="43137"/>
                    </a:srgbClr>
                  </a:outerShdw>
                </a:effectLst>
              </a:rPr>
              <a:t>L’avviso deve restare pubblicato per ALMENO 15 GG (PERIODO MINIMO)</a:t>
            </a:r>
            <a:r>
              <a:rPr lang="it-IT" dirty="0"/>
              <a:t>, riducibile ad almeno 5 gg per ragioni di urgenza</a:t>
            </a:r>
          </a:p>
        </p:txBody>
      </p:sp>
      <p:pic>
        <p:nvPicPr>
          <p:cNvPr id="7" name="Immagine 6"/>
          <p:cNvPicPr>
            <a:picLocks noChangeAspect="1"/>
          </p:cNvPicPr>
          <p:nvPr/>
        </p:nvPicPr>
        <p:blipFill>
          <a:blip r:embed="rId13"/>
          <a:stretch>
            <a:fillRect/>
          </a:stretch>
        </p:blipFill>
        <p:spPr>
          <a:xfrm>
            <a:off x="1314545" y="1313851"/>
            <a:ext cx="9402487" cy="3419952"/>
          </a:xfrm>
          <a:prstGeom prst="rect">
            <a:avLst/>
          </a:prstGeom>
        </p:spPr>
      </p:pic>
    </p:spTree>
    <p:extLst>
      <p:ext uri="{BB962C8B-B14F-4D97-AF65-F5344CB8AC3E}">
        <p14:creationId xmlns:p14="http://schemas.microsoft.com/office/powerpoint/2010/main" val="1747035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t>
            </a:r>
            <a:r>
              <a:rPr lang="it-IT" sz="2800" dirty="0" err="1">
                <a:solidFill>
                  <a:schemeClr val="accent5"/>
                </a:solidFill>
                <a:latin typeface="ValleedAosteMonitor Rg" pitchFamily="2" charset="0"/>
                <a:ea typeface="ValleedAosteMonitor Rg" pitchFamily="2" charset="0"/>
              </a:rPr>
              <a:t>All</a:t>
            </a:r>
            <a:r>
              <a:rPr lang="it-IT" sz="2800" dirty="0">
                <a:solidFill>
                  <a:schemeClr val="accent5"/>
                </a:solidFill>
                <a:latin typeface="ValleedAosteMonitor Rg" pitchFamily="2" charset="0"/>
                <a:ea typeface="ValleedAosteMonitor Rg" pitchFamily="2" charset="0"/>
              </a:rPr>
              <a:t>. II.1</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extLst>
              <p:ext uri="{D42A27DB-BD31-4B8C-83A1-F6EECF244321}">
                <p14:modId xmlns:p14="http://schemas.microsoft.com/office/powerpoint/2010/main" val="1665964196"/>
              </p:ext>
            </p:extLst>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2257626412"/>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CasellaDiTesto 11"/>
          <p:cNvSpPr txBox="1"/>
          <p:nvPr/>
        </p:nvSpPr>
        <p:spPr>
          <a:xfrm>
            <a:off x="482824" y="1325292"/>
            <a:ext cx="11269622" cy="53245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effectLst>
                  <a:outerShdw blurRad="38100" dist="38100" dir="2700000" algn="tl">
                    <a:srgbClr val="000000">
                      <a:alpha val="43137"/>
                    </a:srgbClr>
                  </a:outerShdw>
                </a:effectLst>
              </a:rPr>
              <a:t>CONTENUTI DELL’AVVISO DI AVVIO DELL’INDAGINE DI MERCATO</a:t>
            </a:r>
          </a:p>
          <a:p>
            <a:pPr marL="342900" indent="-342900">
              <a:buAutoNum type="arabicParenR"/>
            </a:pPr>
            <a:endParaRPr lang="it-IT" dirty="0"/>
          </a:p>
          <a:p>
            <a:pPr marL="342900" indent="-342900">
              <a:buAutoNum type="arabicParenR"/>
            </a:pPr>
            <a:r>
              <a:rPr lang="it-IT" dirty="0"/>
              <a:t>Il valore dell’affidamento;</a:t>
            </a:r>
          </a:p>
          <a:p>
            <a:pPr marL="342900" indent="-342900">
              <a:buAutoNum type="arabicParenR"/>
            </a:pPr>
            <a:r>
              <a:rPr lang="it-IT" dirty="0"/>
              <a:t>gli elementi essenziali del contratto;</a:t>
            </a:r>
          </a:p>
          <a:p>
            <a:pPr marL="342900" indent="-342900">
              <a:buAutoNum type="arabicParenR"/>
            </a:pPr>
            <a:r>
              <a:rPr lang="it-IT" dirty="0"/>
              <a:t>i requisiti di idoneità professionale, i requisiti minimi di capacità economica e finanziaria e le capacità tecniche e professionali richieste ai fini della partecipazione;</a:t>
            </a:r>
          </a:p>
          <a:p>
            <a:pPr marL="342900" indent="-342900">
              <a:buAutoNum type="arabicParenR"/>
            </a:pPr>
            <a:r>
              <a:rPr lang="it-IT" dirty="0"/>
              <a:t>il numero minimo ed eventualmente massimo di operatori che saranno invitati alla procedura;</a:t>
            </a:r>
          </a:p>
          <a:p>
            <a:pPr marL="342900" indent="-342900">
              <a:buAutoNum type="arabicParenR"/>
            </a:pPr>
            <a:r>
              <a:rPr lang="it-IT" dirty="0"/>
              <a:t>i criteri di selezione degli operatori economici;</a:t>
            </a:r>
          </a:p>
          <a:p>
            <a:pPr marL="342900" indent="-342900">
              <a:buAutoNum type="arabicParenR"/>
            </a:pPr>
            <a:r>
              <a:rPr lang="it-IT" dirty="0"/>
              <a:t>le modalità per comunicare con la stazione appaltante;</a:t>
            </a:r>
          </a:p>
          <a:p>
            <a:pPr marL="342900" indent="-342900">
              <a:buAutoNum type="arabicParenR"/>
            </a:pPr>
            <a:r>
              <a:rPr lang="it-IT" dirty="0"/>
              <a:t>Se è previsto un numero massimo di operatori da invitare, e del caso i criteri utilizzati per la scelta degli operatori. Tali criteri devono essere oggettivi, coerenti con l’oggetto e la finalità dell’affidamento e con i principi di concorrenza, non discriminazione, proporzionalità e trasparenza. Il sorteggio o altri metodi di estrazione casuale dei nominativi sono consentiti solo in casi eccezionali in cui il ricorso ai criteri di cui al secondo periodo è impossibile o comporta per la stazione appaltante oneri assolutamente incompatibili con il celere svolgimento della procedura.</a:t>
            </a:r>
          </a:p>
          <a:p>
            <a:endParaRPr lang="it-IT" dirty="0"/>
          </a:p>
          <a:p>
            <a:r>
              <a:rPr lang="it-IT" sz="1400" dirty="0"/>
              <a:t>Oltre ai contenuti minimi già indicati nella determina a contrarre: «indicazione dell’interesse pubblico che si intende soddisfare, le caratteristiche delle opere, dei beni o dei servizi oggetto dell’appalto, l’importo massimo stimato dell’affidamento e la relativa copertura contabile, la procedura che si intende seguire con una sintetica indicazione delle ragioni della scelta, i criteri per l’individuazione degli operatori da invitare alla procedura  negoziata a seguito dell’indagine di mercato o della consultazione degli elenchi, i criteri per la selezione degli operatori economici e delle offerte nonché le principali condizioni contrattuali»</a:t>
            </a:r>
          </a:p>
        </p:txBody>
      </p:sp>
    </p:spTree>
    <p:extLst>
      <p:ext uri="{BB962C8B-B14F-4D97-AF65-F5344CB8AC3E}">
        <p14:creationId xmlns:p14="http://schemas.microsoft.com/office/powerpoint/2010/main" val="2046105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t>
            </a:r>
            <a:r>
              <a:rPr lang="it-IT" sz="2800" dirty="0" err="1">
                <a:solidFill>
                  <a:schemeClr val="accent5"/>
                </a:solidFill>
                <a:latin typeface="ValleedAosteMonitor Rg" pitchFamily="2" charset="0"/>
                <a:ea typeface="ValleedAosteMonitor Rg" pitchFamily="2" charset="0"/>
              </a:rPr>
              <a:t>All</a:t>
            </a:r>
            <a:r>
              <a:rPr lang="it-IT" sz="2800" dirty="0">
                <a:solidFill>
                  <a:schemeClr val="accent5"/>
                </a:solidFill>
                <a:latin typeface="ValleedAosteMonitor Rg" pitchFamily="2" charset="0"/>
                <a:ea typeface="ValleedAosteMonitor Rg" pitchFamily="2" charset="0"/>
              </a:rPr>
              <a:t>. II.1</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extLst>
              <p:ext uri="{D42A27DB-BD31-4B8C-83A1-F6EECF244321}">
                <p14:modId xmlns:p14="http://schemas.microsoft.com/office/powerpoint/2010/main" val="1665964196"/>
              </p:ext>
            </p:extLst>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4029183398"/>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Immagine 6"/>
          <p:cNvPicPr>
            <a:picLocks noChangeAspect="1"/>
          </p:cNvPicPr>
          <p:nvPr/>
        </p:nvPicPr>
        <p:blipFill>
          <a:blip r:embed="rId13"/>
          <a:stretch>
            <a:fillRect/>
          </a:stretch>
        </p:blipFill>
        <p:spPr>
          <a:xfrm>
            <a:off x="1385876" y="1386286"/>
            <a:ext cx="9412013" cy="1867161"/>
          </a:xfrm>
          <a:prstGeom prst="rect">
            <a:avLst/>
          </a:prstGeom>
        </p:spPr>
      </p:pic>
      <p:sp>
        <p:nvSpPr>
          <p:cNvPr id="8" name="CasellaDiTesto 7"/>
          <p:cNvSpPr txBox="1"/>
          <p:nvPr/>
        </p:nvSpPr>
        <p:spPr>
          <a:xfrm>
            <a:off x="397134" y="3314441"/>
            <a:ext cx="11150600"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arenR"/>
            </a:pPr>
            <a:r>
              <a:rPr lang="it-IT" dirty="0"/>
              <a:t>L’elenco può essere costituito solo previa adozione di atto regolamentare adottato ai sensi art. 1, c. 3 (viceversa l’indagine di mercato può anche prescindere);</a:t>
            </a:r>
          </a:p>
          <a:p>
            <a:pPr marL="342900" indent="-342900">
              <a:buAutoNum type="arabicParenR"/>
            </a:pPr>
            <a:r>
              <a:rPr lang="it-IT" dirty="0"/>
              <a:t>Deve essere pubblicato un AVVISO pubblico di costituzione</a:t>
            </a:r>
          </a:p>
          <a:p>
            <a:pPr marL="342900" indent="-342900">
              <a:buAutoNum type="arabicParenR"/>
            </a:pPr>
            <a:r>
              <a:rPr lang="it-IT" dirty="0"/>
              <a:t>L’avviso deve essere pubblicato su sito istituzionale S.A. e su Banca dati nazionale: non è indicata durata minima della pubblicazione perché</a:t>
            </a:r>
            <a:r>
              <a:rPr lang="it-IT" b="1" u="sng" dirty="0"/>
              <a:t> «l’iscrizione (…) è consentita senza limitazioni temporali» </a:t>
            </a:r>
            <a:r>
              <a:rPr lang="it-IT" dirty="0"/>
              <a:t>(c. 2)</a:t>
            </a:r>
          </a:p>
          <a:p>
            <a:pPr marL="342900" indent="-342900">
              <a:buAutoNum type="arabicParenR"/>
            </a:pPr>
            <a:r>
              <a:rPr lang="it-IT" dirty="0"/>
              <a:t>S.A. valuta domande pervenute entro 30 giorni (salvo maggiore termine </a:t>
            </a:r>
            <a:r>
              <a:rPr lang="it-IT" dirty="0" err="1"/>
              <a:t>cmq</a:t>
            </a:r>
            <a:r>
              <a:rPr lang="it-IT" dirty="0"/>
              <a:t> inferiore a 90 gg in caso di molteplicità di domande pervenute). Il mancato diniego equivale ad iscrizione</a:t>
            </a:r>
          </a:p>
          <a:p>
            <a:pPr marL="342900" indent="-342900">
              <a:buAutoNum type="arabicParenR"/>
            </a:pPr>
            <a:r>
              <a:rPr lang="it-IT" dirty="0"/>
              <a:t>I requisiti minimi dell’avviso sono quelli indicati: requisiti di carattere generale che gli operatori economici devono possedere, la modalità di selezione degli operatori economici da invitare, le categorie e fasce di importo in cui l’amministrazione intende suddividere l’elenco e gli eventuali requisiti minimi richiesti per l’iscrizione, parametrati in ragione di ciascuna categoria o fascia di importo;</a:t>
            </a:r>
          </a:p>
          <a:p>
            <a:pPr marL="342900" indent="-342900">
              <a:buAutoNum type="arabicParenR"/>
            </a:pPr>
            <a:r>
              <a:rPr lang="it-IT" dirty="0"/>
              <a:t>Deve essere richiesta dichiarazione sostitutiva su possesso requisiti</a:t>
            </a:r>
          </a:p>
        </p:txBody>
      </p:sp>
    </p:spTree>
    <p:extLst>
      <p:ext uri="{BB962C8B-B14F-4D97-AF65-F5344CB8AC3E}">
        <p14:creationId xmlns:p14="http://schemas.microsoft.com/office/powerpoint/2010/main" val="103942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t>
            </a:r>
            <a:r>
              <a:rPr lang="it-IT" sz="2800" dirty="0" err="1">
                <a:solidFill>
                  <a:schemeClr val="accent5"/>
                </a:solidFill>
                <a:latin typeface="ValleedAosteMonitor Rg" pitchFamily="2" charset="0"/>
                <a:ea typeface="ValleedAosteMonitor Rg" pitchFamily="2" charset="0"/>
              </a:rPr>
              <a:t>All</a:t>
            </a:r>
            <a:r>
              <a:rPr lang="it-IT" sz="2800" dirty="0">
                <a:solidFill>
                  <a:schemeClr val="accent5"/>
                </a:solidFill>
                <a:latin typeface="ValleedAosteMonitor Rg" pitchFamily="2" charset="0"/>
                <a:ea typeface="ValleedAosteMonitor Rg" pitchFamily="2" charset="0"/>
              </a:rPr>
              <a:t>. II.1</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extLst>
              <p:ext uri="{D42A27DB-BD31-4B8C-83A1-F6EECF244321}">
                <p14:modId xmlns:p14="http://schemas.microsoft.com/office/powerpoint/2010/main" val="1665964196"/>
              </p:ext>
            </p:extLst>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195662627"/>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asellaDiTesto 7"/>
          <p:cNvSpPr txBox="1"/>
          <p:nvPr/>
        </p:nvSpPr>
        <p:spPr>
          <a:xfrm>
            <a:off x="397134" y="2599446"/>
            <a:ext cx="11150600"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arenR"/>
            </a:pPr>
            <a:r>
              <a:rPr lang="it-IT" dirty="0"/>
              <a:t>Devono essere stabilite modalità di revisione periodica (nel regolamento e/o nell’avviso);</a:t>
            </a:r>
          </a:p>
          <a:p>
            <a:pPr marL="342900" indent="-342900">
              <a:buAutoNum type="arabicParenR"/>
            </a:pPr>
            <a:r>
              <a:rPr lang="it-IT" dirty="0"/>
              <a:t>L’elenco deve essere mantenuto (esclusione </a:t>
            </a:r>
            <a:r>
              <a:rPr lang="it-IT" dirty="0" err="1"/>
              <a:t>o.e</a:t>
            </a:r>
            <a:r>
              <a:rPr lang="it-IT" dirty="0"/>
              <a:t>. senza requisiti o che abbiano chiesto cancellazione totale o parziale o cambio di sezione);</a:t>
            </a:r>
          </a:p>
          <a:p>
            <a:pPr marL="342900" indent="-342900">
              <a:buAutoNum type="arabicParenR"/>
            </a:pPr>
            <a:r>
              <a:rPr lang="it-IT" dirty="0"/>
              <a:t>Manutenzione può avvenire con corrispondenza via </a:t>
            </a:r>
            <a:r>
              <a:rPr lang="it-IT" dirty="0" err="1"/>
              <a:t>pec</a:t>
            </a:r>
            <a:endParaRPr lang="it-IT" dirty="0"/>
          </a:p>
          <a:p>
            <a:pPr marL="342900" indent="-342900">
              <a:buAutoNum type="arabicParenR"/>
            </a:pPr>
            <a:r>
              <a:rPr lang="it-IT" dirty="0"/>
              <a:t>Gli elenchi sono pubblicati su sito web S.A.</a:t>
            </a:r>
          </a:p>
        </p:txBody>
      </p:sp>
      <p:pic>
        <p:nvPicPr>
          <p:cNvPr id="11" name="Immagine 10"/>
          <p:cNvPicPr>
            <a:picLocks noChangeAspect="1"/>
          </p:cNvPicPr>
          <p:nvPr/>
        </p:nvPicPr>
        <p:blipFill>
          <a:blip r:embed="rId13"/>
          <a:stretch>
            <a:fillRect/>
          </a:stretch>
        </p:blipFill>
        <p:spPr>
          <a:xfrm>
            <a:off x="1152926" y="1627932"/>
            <a:ext cx="9412013" cy="943107"/>
          </a:xfrm>
          <a:prstGeom prst="rect">
            <a:avLst/>
          </a:prstGeom>
        </p:spPr>
      </p:pic>
      <p:pic>
        <p:nvPicPr>
          <p:cNvPr id="12" name="Immagine 11"/>
          <p:cNvPicPr>
            <a:picLocks noChangeAspect="1"/>
          </p:cNvPicPr>
          <p:nvPr/>
        </p:nvPicPr>
        <p:blipFill>
          <a:blip r:embed="rId14"/>
          <a:stretch>
            <a:fillRect/>
          </a:stretch>
        </p:blipFill>
        <p:spPr>
          <a:xfrm>
            <a:off x="1324072" y="4478460"/>
            <a:ext cx="9383434" cy="1028844"/>
          </a:xfrm>
          <a:prstGeom prst="rect">
            <a:avLst/>
          </a:prstGeom>
        </p:spPr>
      </p:pic>
      <p:sp>
        <p:nvSpPr>
          <p:cNvPr id="13" name="CasellaDiTesto 12"/>
          <p:cNvSpPr txBox="1"/>
          <p:nvPr/>
        </p:nvSpPr>
        <p:spPr>
          <a:xfrm>
            <a:off x="601846" y="5507304"/>
            <a:ext cx="111506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arenR"/>
            </a:pPr>
            <a:r>
              <a:rPr lang="it-IT" dirty="0"/>
              <a:t>I criteri con cui si </a:t>
            </a:r>
            <a:r>
              <a:rPr lang="it-IT"/>
              <a:t>attinge all’Elenco </a:t>
            </a:r>
            <a:r>
              <a:rPr lang="it-IT" dirty="0"/>
              <a:t>vanno di volta in volta indicati nella </a:t>
            </a:r>
            <a:r>
              <a:rPr lang="it-IT" dirty="0" err="1"/>
              <a:t>det</a:t>
            </a:r>
            <a:r>
              <a:rPr lang="it-IT" dirty="0"/>
              <a:t>. a contrarre</a:t>
            </a:r>
          </a:p>
        </p:txBody>
      </p:sp>
    </p:spTree>
    <p:extLst>
      <p:ext uri="{BB962C8B-B14F-4D97-AF65-F5344CB8AC3E}">
        <p14:creationId xmlns:p14="http://schemas.microsoft.com/office/powerpoint/2010/main" val="3451025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50</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extLst>
              <p:ext uri="{D42A27DB-BD31-4B8C-83A1-F6EECF244321}">
                <p14:modId xmlns:p14="http://schemas.microsoft.com/office/powerpoint/2010/main" val="1665964196"/>
              </p:ext>
            </p:extLst>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2157362702"/>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asellaDiTesto 12"/>
          <p:cNvSpPr txBox="1"/>
          <p:nvPr/>
        </p:nvSpPr>
        <p:spPr>
          <a:xfrm>
            <a:off x="279133" y="1403046"/>
            <a:ext cx="11473313"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effectLst>
                  <a:outerShdw blurRad="38100" dist="38100" dir="2700000" algn="tl">
                    <a:srgbClr val="000000">
                      <a:alpha val="43137"/>
                    </a:srgbClr>
                  </a:outerShdw>
                </a:effectLst>
              </a:rPr>
              <a:t>«Per gli affidamenti di cui alle lettere c), d) ed e)»</a:t>
            </a:r>
          </a:p>
          <a:p>
            <a:pPr algn="just"/>
            <a:r>
              <a:rPr lang="it-IT" dirty="0">
                <a:solidFill>
                  <a:schemeClr val="tx1"/>
                </a:solidFill>
              </a:rPr>
              <a:t>Ne discende che gli affidamenti diretti non hanno criterio di aggiudicazione «per natura»</a:t>
            </a:r>
          </a:p>
          <a:p>
            <a:pPr algn="just"/>
            <a:endParaRPr lang="it-IT" dirty="0">
              <a:solidFill>
                <a:schemeClr val="tx1"/>
              </a:solidFill>
            </a:endParaRPr>
          </a:p>
          <a:p>
            <a:pPr algn="ctr"/>
            <a:r>
              <a:rPr lang="it-IT" b="1" dirty="0">
                <a:solidFill>
                  <a:srgbClr val="FF0000"/>
                </a:solidFill>
                <a:effectLst>
                  <a:outerShdw blurRad="38100" dist="38100" dir="2700000" algn="tl">
                    <a:srgbClr val="000000">
                      <a:alpha val="43137"/>
                    </a:srgbClr>
                  </a:outerShdw>
                </a:effectLst>
              </a:rPr>
              <a:t>Le S.A. possono usare alternativamente</a:t>
            </a:r>
          </a:p>
          <a:p>
            <a:pPr marL="342900" indent="-342900" algn="just">
              <a:buAutoNum type="arabicParenR"/>
            </a:pPr>
            <a:r>
              <a:rPr lang="it-IT" dirty="0">
                <a:solidFill>
                  <a:schemeClr val="tx1"/>
                </a:solidFill>
              </a:rPr>
              <a:t>OEPV</a:t>
            </a:r>
          </a:p>
          <a:p>
            <a:pPr marL="342900" indent="-342900" algn="just">
              <a:buAutoNum type="arabicParenR"/>
            </a:pPr>
            <a:r>
              <a:rPr lang="it-IT" dirty="0">
                <a:solidFill>
                  <a:schemeClr val="tx1"/>
                </a:solidFill>
              </a:rPr>
              <a:t>Prezzo più basso</a:t>
            </a:r>
          </a:p>
          <a:p>
            <a:pPr algn="ctr"/>
            <a:r>
              <a:rPr lang="it-IT" dirty="0">
                <a:solidFill>
                  <a:schemeClr val="tx1"/>
                </a:solidFill>
              </a:rPr>
              <a:t>SALVO</a:t>
            </a:r>
          </a:p>
          <a:p>
            <a:pPr algn="just"/>
            <a:r>
              <a:rPr lang="it-IT" dirty="0">
                <a:solidFill>
                  <a:schemeClr val="tx1"/>
                </a:solidFill>
              </a:rPr>
              <a:t>Per i contratti ad alta intensità di manodopera, per cui è obbligatorio ricorrere ad OEPV «onde evitare i costi sociali che potrebbero derivare da una concorrenza basata solamente sul prezzo».</a:t>
            </a:r>
          </a:p>
          <a:p>
            <a:pPr algn="just"/>
            <a:r>
              <a:rPr lang="it-IT" dirty="0">
                <a:solidFill>
                  <a:schemeClr val="tx1"/>
                </a:solidFill>
              </a:rPr>
              <a:t>Sono ad alta intensità  di manodopera i contratti per i quali «</a:t>
            </a:r>
            <a:r>
              <a:rPr lang="it-IT" u="sng" dirty="0">
                <a:solidFill>
                  <a:schemeClr val="tx1"/>
                </a:solidFill>
              </a:rPr>
              <a:t>per i quali «il costo della manodopera è pari o superiore al 50 per cento dell’importo complessivo dei corrispettivi</a:t>
            </a:r>
            <a:r>
              <a:rPr lang="it-IT" dirty="0">
                <a:solidFill>
                  <a:schemeClr val="tx1"/>
                </a:solidFill>
              </a:rPr>
              <a:t>», secondo la definizione dell’art. 2 </a:t>
            </a:r>
            <a:r>
              <a:rPr lang="it-IT" dirty="0" err="1">
                <a:solidFill>
                  <a:schemeClr val="tx1"/>
                </a:solidFill>
              </a:rPr>
              <a:t>lett</a:t>
            </a:r>
            <a:r>
              <a:rPr lang="it-IT" dirty="0">
                <a:solidFill>
                  <a:schemeClr val="tx1"/>
                </a:solidFill>
              </a:rPr>
              <a:t>. e) Allegato I.1 del nuovo codice.</a:t>
            </a:r>
          </a:p>
          <a:p>
            <a:pPr algn="just"/>
            <a:endParaRPr lang="it-IT" dirty="0">
              <a:solidFill>
                <a:schemeClr val="tx1"/>
              </a:solidFill>
            </a:endParaRPr>
          </a:p>
          <a:p>
            <a:pPr algn="just"/>
            <a:endParaRPr lang="it-IT" dirty="0">
              <a:solidFill>
                <a:schemeClr val="tx1"/>
              </a:solidFill>
            </a:endParaRPr>
          </a:p>
          <a:p>
            <a:pPr algn="just"/>
            <a:r>
              <a:rPr lang="it-IT" dirty="0"/>
              <a:t>Nell’ipotesi, invece, contemplata dalla suddetta </a:t>
            </a:r>
            <a:r>
              <a:rPr lang="it-IT" dirty="0" err="1"/>
              <a:t>lett</a:t>
            </a:r>
            <a:r>
              <a:rPr lang="it-IT" dirty="0"/>
              <a:t>. d), di utilizzo facoltativo da parte della stazione appaltante delle procedure ordinarie, valgono evidentemente le regole del </a:t>
            </a:r>
            <a:r>
              <a:rPr lang="it-IT" dirty="0" err="1"/>
              <a:t>soprasoglia</a:t>
            </a:r>
            <a:r>
              <a:rPr lang="it-IT" dirty="0"/>
              <a:t> anche con riferimento ai criteri di aggiudicazione.</a:t>
            </a:r>
            <a:endParaRPr lang="it-IT" dirty="0">
              <a:solidFill>
                <a:schemeClr val="tx1"/>
              </a:solidFill>
            </a:endParaRPr>
          </a:p>
        </p:txBody>
      </p:sp>
    </p:spTree>
    <p:extLst>
      <p:ext uri="{BB962C8B-B14F-4D97-AF65-F5344CB8AC3E}">
        <p14:creationId xmlns:p14="http://schemas.microsoft.com/office/powerpoint/2010/main" val="3995751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50</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extLst>
              <p:ext uri="{D42A27DB-BD31-4B8C-83A1-F6EECF244321}">
                <p14:modId xmlns:p14="http://schemas.microsoft.com/office/powerpoint/2010/main" val="1665964196"/>
              </p:ext>
            </p:extLst>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1166335458"/>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Immagine 6"/>
          <p:cNvPicPr>
            <a:picLocks noChangeAspect="1"/>
          </p:cNvPicPr>
          <p:nvPr/>
        </p:nvPicPr>
        <p:blipFill>
          <a:blip r:embed="rId13"/>
          <a:stretch>
            <a:fillRect/>
          </a:stretch>
        </p:blipFill>
        <p:spPr>
          <a:xfrm>
            <a:off x="719701" y="2598357"/>
            <a:ext cx="10698052" cy="1264171"/>
          </a:xfrm>
          <a:prstGeom prst="rect">
            <a:avLst/>
          </a:prstGeom>
        </p:spPr>
        <p:style>
          <a:lnRef idx="2">
            <a:schemeClr val="accent2"/>
          </a:lnRef>
          <a:fillRef idx="1">
            <a:schemeClr val="lt1"/>
          </a:fillRef>
          <a:effectRef idx="0">
            <a:schemeClr val="accent2"/>
          </a:effectRef>
          <a:fontRef idx="minor">
            <a:schemeClr val="dk1"/>
          </a:fontRef>
        </p:style>
      </p:pic>
      <p:pic>
        <p:nvPicPr>
          <p:cNvPr id="8" name="Immagine 7"/>
          <p:cNvPicPr>
            <a:picLocks noChangeAspect="1"/>
          </p:cNvPicPr>
          <p:nvPr/>
        </p:nvPicPr>
        <p:blipFill>
          <a:blip r:embed="rId14"/>
          <a:stretch>
            <a:fillRect/>
          </a:stretch>
        </p:blipFill>
        <p:spPr>
          <a:xfrm>
            <a:off x="677001" y="4642329"/>
            <a:ext cx="10783453" cy="1398431"/>
          </a:xfrm>
          <a:prstGeom prst="rect">
            <a:avLst/>
          </a:prstGeom>
        </p:spPr>
      </p:pic>
      <p:sp>
        <p:nvSpPr>
          <p:cNvPr id="11" name="CasellaDiTesto 10"/>
          <p:cNvSpPr txBox="1"/>
          <p:nvPr/>
        </p:nvSpPr>
        <p:spPr>
          <a:xfrm>
            <a:off x="741145" y="1501541"/>
            <a:ext cx="1065516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a:t>Nel caso di OEPV, la S.A. nomina una Commissione giudicatrice a cui può partecipare il RUP anche in qualità di Presidente (art. 51)</a:t>
            </a:r>
          </a:p>
        </p:txBody>
      </p:sp>
    </p:spTree>
    <p:extLst>
      <p:ext uri="{BB962C8B-B14F-4D97-AF65-F5344CB8AC3E}">
        <p14:creationId xmlns:p14="http://schemas.microsoft.com/office/powerpoint/2010/main" val="1229959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50</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extLst>
              <p:ext uri="{D42A27DB-BD31-4B8C-83A1-F6EECF244321}">
                <p14:modId xmlns:p14="http://schemas.microsoft.com/office/powerpoint/2010/main" val="1665964196"/>
              </p:ext>
            </p:extLst>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1370332463"/>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Immagine 10"/>
          <p:cNvPicPr>
            <a:picLocks noChangeAspect="1"/>
          </p:cNvPicPr>
          <p:nvPr/>
        </p:nvPicPr>
        <p:blipFill>
          <a:blip r:embed="rId13"/>
          <a:stretch>
            <a:fillRect/>
          </a:stretch>
        </p:blipFill>
        <p:spPr>
          <a:xfrm>
            <a:off x="584991" y="1500918"/>
            <a:ext cx="11015995" cy="2137432"/>
          </a:xfrm>
          <a:prstGeom prst="rect">
            <a:avLst/>
          </a:prstGeom>
        </p:spPr>
      </p:pic>
      <p:pic>
        <p:nvPicPr>
          <p:cNvPr id="12" name="Immagine 11"/>
          <p:cNvPicPr>
            <a:picLocks noChangeAspect="1"/>
          </p:cNvPicPr>
          <p:nvPr/>
        </p:nvPicPr>
        <p:blipFill>
          <a:blip r:embed="rId14"/>
          <a:stretch>
            <a:fillRect/>
          </a:stretch>
        </p:blipFill>
        <p:spPr>
          <a:xfrm>
            <a:off x="2867220" y="4043741"/>
            <a:ext cx="6449325" cy="2648320"/>
          </a:xfrm>
          <a:prstGeom prst="rect">
            <a:avLst/>
          </a:prstGeom>
        </p:spPr>
      </p:pic>
      <p:sp>
        <p:nvSpPr>
          <p:cNvPr id="7" name="CasellaDiTesto 6"/>
          <p:cNvSpPr txBox="1"/>
          <p:nvPr/>
        </p:nvSpPr>
        <p:spPr>
          <a:xfrm>
            <a:off x="5799666" y="2133600"/>
            <a:ext cx="552873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a:t>Banca Dati nazionale e sito </a:t>
            </a:r>
            <a:r>
              <a:rPr lang="it-IT" dirty="0" err="1"/>
              <a:t>istit</a:t>
            </a:r>
            <a:r>
              <a:rPr lang="it-IT" dirty="0"/>
              <a:t>. S.A. (senza oneri)</a:t>
            </a:r>
          </a:p>
        </p:txBody>
      </p:sp>
    </p:spTree>
    <p:extLst>
      <p:ext uri="{BB962C8B-B14F-4D97-AF65-F5344CB8AC3E}">
        <p14:creationId xmlns:p14="http://schemas.microsoft.com/office/powerpoint/2010/main" val="4230925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51</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extLst>
              <p:ext uri="{D42A27DB-BD31-4B8C-83A1-F6EECF244321}">
                <p14:modId xmlns:p14="http://schemas.microsoft.com/office/powerpoint/2010/main" val="1665964196"/>
              </p:ext>
            </p:extLst>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611542222"/>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Immagine 6"/>
          <p:cNvPicPr>
            <a:picLocks noChangeAspect="1"/>
          </p:cNvPicPr>
          <p:nvPr/>
        </p:nvPicPr>
        <p:blipFill>
          <a:blip r:embed="rId13"/>
          <a:stretch>
            <a:fillRect/>
          </a:stretch>
        </p:blipFill>
        <p:spPr>
          <a:xfrm>
            <a:off x="2253397" y="1325292"/>
            <a:ext cx="7438073" cy="5500181"/>
          </a:xfrm>
          <a:prstGeom prst="rect">
            <a:avLst/>
          </a:prstGeom>
        </p:spPr>
      </p:pic>
    </p:spTree>
    <p:extLst>
      <p:ext uri="{BB962C8B-B14F-4D97-AF65-F5344CB8AC3E}">
        <p14:creationId xmlns:p14="http://schemas.microsoft.com/office/powerpoint/2010/main" val="2825702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52</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Immagine 7"/>
          <p:cNvPicPr>
            <a:picLocks noChangeAspect="1"/>
          </p:cNvPicPr>
          <p:nvPr/>
        </p:nvPicPr>
        <p:blipFill>
          <a:blip r:embed="rId13"/>
          <a:stretch>
            <a:fillRect/>
          </a:stretch>
        </p:blipFill>
        <p:spPr>
          <a:xfrm>
            <a:off x="1797797" y="1323233"/>
            <a:ext cx="8349273" cy="2413366"/>
          </a:xfrm>
          <a:prstGeom prst="rect">
            <a:avLst/>
          </a:prstGeom>
        </p:spPr>
      </p:pic>
      <p:sp>
        <p:nvSpPr>
          <p:cNvPr id="11" name="CasellaDiTesto 10"/>
          <p:cNvSpPr txBox="1"/>
          <p:nvPr/>
        </p:nvSpPr>
        <p:spPr>
          <a:xfrm>
            <a:off x="659288" y="3936740"/>
            <a:ext cx="10626290"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rPr>
              <a:t>PUNTI FOCALI:</a:t>
            </a:r>
          </a:p>
          <a:p>
            <a:pPr marL="342900" indent="-342900" algn="ctr">
              <a:buAutoNum type="arabicParenR"/>
            </a:pPr>
            <a:r>
              <a:rPr lang="it-IT" dirty="0">
                <a:solidFill>
                  <a:schemeClr val="tx1"/>
                </a:solidFill>
              </a:rPr>
              <a:t>Vengono meno L.G. ANAC su controlli </a:t>
            </a:r>
            <a:r>
              <a:rPr lang="it-IT" dirty="0" err="1">
                <a:solidFill>
                  <a:schemeClr val="tx1"/>
                </a:solidFill>
              </a:rPr>
              <a:t>sottosoglia</a:t>
            </a:r>
            <a:endParaRPr lang="it-IT" dirty="0">
              <a:solidFill>
                <a:schemeClr val="tx1"/>
              </a:solidFill>
            </a:endParaRPr>
          </a:p>
          <a:p>
            <a:pPr marL="342900" indent="-342900" algn="ctr">
              <a:buAutoNum type="arabicParenR"/>
            </a:pPr>
            <a:r>
              <a:rPr lang="it-IT" dirty="0">
                <a:solidFill>
                  <a:schemeClr val="tx1"/>
                </a:solidFill>
              </a:rPr>
              <a:t>Eccezioni </a:t>
            </a:r>
            <a:r>
              <a:rPr lang="it-IT" b="1" dirty="0">
                <a:solidFill>
                  <a:srgbClr val="FF0000"/>
                </a:solidFill>
                <a:effectLst>
                  <a:outerShdw blurRad="38100" dist="38100" dir="2700000" algn="tl">
                    <a:srgbClr val="000000">
                      <a:alpha val="43137"/>
                    </a:srgbClr>
                  </a:outerShdw>
                </a:effectLst>
              </a:rPr>
              <a:t>valgono solo per contratti di importo inferiore a 40.000 affidati con affidamento diretto</a:t>
            </a:r>
          </a:p>
          <a:p>
            <a:pPr marL="342900" indent="-342900" algn="ctr">
              <a:buAutoNum type="arabicParenR"/>
            </a:pPr>
            <a:r>
              <a:rPr lang="it-IT" dirty="0">
                <a:solidFill>
                  <a:schemeClr val="tx1"/>
                </a:solidFill>
              </a:rPr>
              <a:t>È necessario un atto regolamentare che predetermini le modalità di selezione degli </a:t>
            </a:r>
            <a:r>
              <a:rPr lang="it-IT" dirty="0" err="1">
                <a:solidFill>
                  <a:schemeClr val="tx1"/>
                </a:solidFill>
              </a:rPr>
              <a:t>o.e</a:t>
            </a:r>
            <a:r>
              <a:rPr lang="it-IT" dirty="0">
                <a:solidFill>
                  <a:schemeClr val="tx1"/>
                </a:solidFill>
              </a:rPr>
              <a:t>. da verificare e disciplini il sorteggio</a:t>
            </a:r>
          </a:p>
          <a:p>
            <a:pPr marL="342900" indent="-342900" algn="ctr">
              <a:buAutoNum type="arabicParenR"/>
            </a:pPr>
            <a:r>
              <a:rPr lang="it-IT" dirty="0">
                <a:solidFill>
                  <a:schemeClr val="tx1"/>
                </a:solidFill>
              </a:rPr>
              <a:t>Il riferimento alle autodichiarazioni significa che non sono necessarie per altre gare?</a:t>
            </a:r>
          </a:p>
          <a:p>
            <a:pPr marL="342900" indent="-342900" algn="ctr">
              <a:buAutoNum type="arabicParenR"/>
            </a:pPr>
            <a:r>
              <a:rPr lang="it-IT" dirty="0">
                <a:solidFill>
                  <a:schemeClr val="tx1"/>
                </a:solidFill>
              </a:rPr>
              <a:t>È introdotto un potere sanzionatorio della singola P.A., che come tale necessiterà di un regolamento (anche perché in parte sovrapposto ai poteri </a:t>
            </a:r>
            <a:r>
              <a:rPr lang="it-IT" dirty="0" err="1">
                <a:solidFill>
                  <a:schemeClr val="tx1"/>
                </a:solidFill>
              </a:rPr>
              <a:t>Anac</a:t>
            </a:r>
            <a:r>
              <a:rPr lang="it-IT" dirty="0">
                <a:solidFill>
                  <a:schemeClr val="tx1"/>
                </a:solidFill>
              </a:rPr>
              <a:t> attivabili dopo segnalazione)</a:t>
            </a:r>
          </a:p>
          <a:p>
            <a:pPr marL="342900" indent="-342900" algn="ctr">
              <a:buAutoNum type="arabicParenR"/>
            </a:pPr>
            <a:r>
              <a:rPr lang="it-IT" dirty="0">
                <a:solidFill>
                  <a:schemeClr val="tx1"/>
                </a:solidFill>
              </a:rPr>
              <a:t>La escussione della garanzia e la risoluzione hanno un significato relativo, per i </a:t>
            </a:r>
            <a:r>
              <a:rPr lang="it-IT" dirty="0" err="1">
                <a:solidFill>
                  <a:schemeClr val="tx1"/>
                </a:solidFill>
              </a:rPr>
              <a:t>microaffidamenti</a:t>
            </a:r>
            <a:r>
              <a:rPr lang="it-IT" dirty="0">
                <a:solidFill>
                  <a:schemeClr val="tx1"/>
                </a:solidFill>
              </a:rPr>
              <a:t>, perché il controllo potrebbe avvenire dopo la conclusione del contratto e perché la garanzia potrebbe non esserci</a:t>
            </a:r>
          </a:p>
        </p:txBody>
      </p:sp>
    </p:spTree>
    <p:extLst>
      <p:ext uri="{BB962C8B-B14F-4D97-AF65-F5344CB8AC3E}">
        <p14:creationId xmlns:p14="http://schemas.microsoft.com/office/powerpoint/2010/main" val="2633656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52</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asellaDiTesto 10"/>
          <p:cNvSpPr txBox="1"/>
          <p:nvPr/>
        </p:nvSpPr>
        <p:spPr>
          <a:xfrm>
            <a:off x="778738" y="1657790"/>
            <a:ext cx="10626290"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hlinkClick r:id="rId13"/>
              </a:rPr>
              <a:t>PARERE MIT 2134 del 13 dicembre 2023</a:t>
            </a:r>
            <a:endParaRPr lang="it-IT" b="1" dirty="0">
              <a:solidFill>
                <a:srgbClr val="FF0000"/>
              </a:solidFill>
            </a:endParaRPr>
          </a:p>
          <a:p>
            <a:pPr algn="ctr"/>
            <a:endParaRPr lang="it-IT" b="1" dirty="0">
              <a:solidFill>
                <a:srgbClr val="FF0000"/>
              </a:solidFill>
            </a:endParaRPr>
          </a:p>
          <a:p>
            <a:pPr algn="just"/>
            <a:r>
              <a:rPr lang="it-IT" dirty="0">
                <a:solidFill>
                  <a:schemeClr val="tx1"/>
                </a:solidFill>
              </a:rPr>
              <a:t>L’articolo 52, pur nascendo dall’esigenza di ovviare alle difficoltà correlate ad una verifica sistematica del possesso dei requisiti di partecipazione nelle ipotesi di </a:t>
            </a:r>
            <a:r>
              <a:rPr lang="it-IT" dirty="0" err="1">
                <a:solidFill>
                  <a:schemeClr val="tx1"/>
                </a:solidFill>
              </a:rPr>
              <a:t>microaffidamenti</a:t>
            </a:r>
            <a:r>
              <a:rPr lang="it-IT" dirty="0">
                <a:solidFill>
                  <a:schemeClr val="tx1"/>
                </a:solidFill>
              </a:rPr>
              <a:t>, come evidenziato nella Relazione di accompagnamento al nuovo Codice dei Contratti pubblici, non può esonerare le SA dall’effettuazione autonoma di controlli a campione sugli operatori economici partecipanti alle procedure sotto soglia, ivi inclusi gli affidamenti diretti, espletati sul MEPA, ciò in quanto, per espressa disposizione del comma 1 dello stesso articolo, le modalità per l’espletamento del sorteggio a campione, devono essere predeterminate dalle SA ogni anno e ciò perché nel corso del tempo potrebbero essersi verificate nuove situazioni in grado di incidere sui requisiti di partecipazione e qualificazione richiesti.</a:t>
            </a:r>
          </a:p>
          <a:p>
            <a:pPr algn="ctr"/>
            <a:endParaRPr lang="it-IT" b="1" dirty="0">
              <a:solidFill>
                <a:srgbClr val="FF0000"/>
              </a:solidFill>
            </a:endParaRPr>
          </a:p>
        </p:txBody>
      </p:sp>
    </p:spTree>
    <p:extLst>
      <p:ext uri="{BB962C8B-B14F-4D97-AF65-F5344CB8AC3E}">
        <p14:creationId xmlns:p14="http://schemas.microsoft.com/office/powerpoint/2010/main" val="59086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48</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extLst>
              <p:ext uri="{D42A27DB-BD31-4B8C-83A1-F6EECF244321}">
                <p14:modId xmlns:p14="http://schemas.microsoft.com/office/powerpoint/2010/main" val="1665964196"/>
              </p:ext>
            </p:extLst>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2938175093"/>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Immagine 6"/>
          <p:cNvPicPr>
            <a:picLocks noChangeAspect="1"/>
          </p:cNvPicPr>
          <p:nvPr/>
        </p:nvPicPr>
        <p:blipFill>
          <a:blip r:embed="rId13"/>
          <a:stretch>
            <a:fillRect/>
          </a:stretch>
        </p:blipFill>
        <p:spPr>
          <a:xfrm>
            <a:off x="374422" y="1871763"/>
            <a:ext cx="6611273" cy="4820323"/>
          </a:xfrm>
          <a:prstGeom prst="rect">
            <a:avLst/>
          </a:prstGeom>
        </p:spPr>
      </p:pic>
      <p:sp>
        <p:nvSpPr>
          <p:cNvPr id="8" name="CasellaDiTesto 7"/>
          <p:cNvSpPr txBox="1"/>
          <p:nvPr/>
        </p:nvSpPr>
        <p:spPr>
          <a:xfrm>
            <a:off x="374422" y="1520792"/>
            <a:ext cx="661127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dirty="0"/>
              <a:t>Relazione illustrativa</a:t>
            </a:r>
          </a:p>
        </p:txBody>
      </p:sp>
      <p:sp>
        <p:nvSpPr>
          <p:cNvPr id="11" name="CasellaDiTesto 10"/>
          <p:cNvSpPr txBox="1"/>
          <p:nvPr/>
        </p:nvSpPr>
        <p:spPr>
          <a:xfrm>
            <a:off x="7207718" y="1520792"/>
            <a:ext cx="4697128" cy="50013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1100" b="1" i="1" dirty="0" err="1">
                <a:solidFill>
                  <a:srgbClr val="FF0000"/>
                </a:solidFill>
              </a:rPr>
              <a:t>Cons</a:t>
            </a:r>
            <a:r>
              <a:rPr lang="it-IT" sz="1100" b="1" i="1" dirty="0">
                <a:solidFill>
                  <a:srgbClr val="FF0000"/>
                </a:solidFill>
              </a:rPr>
              <a:t>. Stato, parere consultivo su L.G. ANAC n. 4</a:t>
            </a:r>
          </a:p>
          <a:p>
            <a:endParaRPr lang="it-IT" sz="1100" i="1" dirty="0"/>
          </a:p>
          <a:p>
            <a:pPr algn="just"/>
            <a:r>
              <a:rPr lang="it-IT" sz="1100" i="1" dirty="0"/>
              <a:t>Le stazioni appaltanti </a:t>
            </a:r>
            <a:r>
              <a:rPr lang="it-IT" sz="1100" b="1" i="1" dirty="0"/>
              <a:t>verificano se per un appalto o una concessione di dimensioni inferiori alle soglie di cui all’articolo 35 del Codice dei contratti pubblici vi sia un interesse transfrontaliero certo in conformità ai criteri elaborati dalla Corte di Giustizia.</a:t>
            </a:r>
            <a:r>
              <a:rPr lang="it-IT" sz="1100" i="1" dirty="0"/>
              <a:t> Tale condizione non può essere ricavata, in via ipotetica, da taluni elementi che, considerati in astratto, potrebbero costituire indizi in tal senso, ma </a:t>
            </a:r>
            <a:r>
              <a:rPr lang="it-IT" sz="1100" b="1" i="1" dirty="0"/>
              <a:t>deve risultare in modo chiaro da una valutazione concreta delle circostanze dell’appalto in questione quali, a titolo esemplificativo, l’importo dell’appalto, in combinazione con il luogo di esecuzione dei lavori o, ancora, le caratteristiche tecniche dell’appalto e le caratteristiche specifiche dei prodotti in causa, tenendo anche conto, eventualmente, dell’esistenza di denunce (reali e non fittizie) presentate da operatori ubicati in altri Stati membri</a:t>
            </a:r>
            <a:r>
              <a:rPr lang="it-IT" sz="1100" i="1" dirty="0"/>
              <a:t> (si veda la Comunicazione della Commissione Europea 2006/C 179/02, relativa al diritto comunitario applicabile alle aggiudicazioni di appalti non o solo parzialmente disciplinate dalle direttive «appalti pubblici»). </a:t>
            </a:r>
            <a:r>
              <a:rPr lang="it-IT" sz="1100" b="1" i="1" dirty="0"/>
              <a:t>Possono essere considerati, al riguardo, anche precedenti affidamenti con oggetto analogo realizzati da parte della stazione appaltante o altre stazioni appaltanti di riferimento. È necessario tenere conto del fatto che, in alcuni casi, le frontiere attraversano centri urbani situati sul territorio di Stati membri diversi e che, in tali circostanze, anche appalti di valore esiguo possono presentare un interesse transfrontaliero certo</a:t>
            </a:r>
            <a:r>
              <a:rPr lang="it-IT" sz="1100" i="1" dirty="0"/>
              <a:t>. Per l’affidamento di appalti e concessioni di interesse transfrontaliero certo le stazioni appaltanti adottano le procedure di aggiudicazione adeguate e utilizzano mezzi di pubblicità atti a garantire in maniera effettiva ed efficace l’apertura del mercato alle imprese estere nonché il rispetto delle norme fondamentali e dei principi generali del Trattato e in particolare il principi di parità di trattamento e il principio di non discriminazione in base alla nazionalità oltreché l’obbligo di trasparenza che ne deriva</a:t>
            </a:r>
            <a:r>
              <a:rPr lang="it-IT" sz="1100" dirty="0"/>
              <a:t>»</a:t>
            </a:r>
          </a:p>
        </p:txBody>
      </p:sp>
    </p:spTree>
    <p:extLst>
      <p:ext uri="{BB962C8B-B14F-4D97-AF65-F5344CB8AC3E}">
        <p14:creationId xmlns:p14="http://schemas.microsoft.com/office/powerpoint/2010/main" val="2154351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52</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asellaDiTesto 10"/>
          <p:cNvSpPr txBox="1"/>
          <p:nvPr/>
        </p:nvSpPr>
        <p:spPr>
          <a:xfrm>
            <a:off x="778738" y="1657790"/>
            <a:ext cx="10626290" cy="50680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rPr>
              <a:t>UN ESEMPIO PRATICO </a:t>
            </a:r>
            <a:br>
              <a:rPr lang="it-IT" b="1" dirty="0">
                <a:solidFill>
                  <a:srgbClr val="FF0000"/>
                </a:solidFill>
              </a:rPr>
            </a:br>
            <a:r>
              <a:rPr lang="it-IT" b="1" dirty="0">
                <a:solidFill>
                  <a:srgbClr val="FF0000"/>
                </a:solidFill>
              </a:rPr>
              <a:t>REGOLAMENTO DEI CONTROLLI A CAMPIONE  </a:t>
            </a:r>
          </a:p>
          <a:p>
            <a:pPr algn="ctr"/>
            <a:endParaRPr lang="it-IT" b="1" dirty="0">
              <a:solidFill>
                <a:srgbClr val="FF0000"/>
              </a:solidFill>
            </a:endParaRPr>
          </a:p>
          <a:p>
            <a:pPr algn="just">
              <a:lnSpc>
                <a:spcPct val="107000"/>
              </a:lnSpc>
              <a:spcAft>
                <a:spcPts val="600"/>
              </a:spcAft>
            </a:pP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ART. 1 - OGGETTO DEI CONTROLLI</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mj-lt"/>
              <a:buAutoNum type="arabicPeriod"/>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L’Ente procede alla aggiudicazione del contratto previa trasmissione, da parte dell’operatore economico aggiudicatario, di un’apposita dichiarazione sostitutiva di atto di notorietà rilasciata ai sensi e per gli effetti del D.P.R. 28 dicembre 2000, n. 445, anche secondo il modello del documento di gara unico europeo (DGUE), dalla quale risulti il possesso;</a:t>
            </a:r>
          </a:p>
          <a:p>
            <a:pPr marL="742950" lvl="1" indent="-285750" algn="just">
              <a:lnSpc>
                <a:spcPct val="107000"/>
              </a:lnSpc>
              <a:spcAft>
                <a:spcPts val="600"/>
              </a:spcAft>
              <a:buFont typeface="+mj-lt"/>
              <a:buAutoNum type="alphaLcPeriod"/>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dei requisiti di ordine generale di cui agli artt. 94 (cause di esclusione automatica), 95 (cause di esclusione non automatica) e 98 (illecito professionale grave) del D.lgs. 36/2023, </a:t>
            </a:r>
          </a:p>
          <a:p>
            <a:pPr marL="742950" lvl="1" indent="-285750" algn="just">
              <a:lnSpc>
                <a:spcPct val="107000"/>
              </a:lnSpc>
              <a:spcAft>
                <a:spcPts val="600"/>
              </a:spcAft>
              <a:buFont typeface="+mj-lt"/>
              <a:buAutoNum type="alphaLcPeriod"/>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degli altri requisiti eventualmente previsti separate fonti normative, </a:t>
            </a:r>
          </a:p>
          <a:p>
            <a:pPr marL="742950" lvl="1" indent="-285750" algn="just">
              <a:lnSpc>
                <a:spcPct val="107000"/>
              </a:lnSpc>
              <a:spcAft>
                <a:spcPts val="600"/>
              </a:spcAft>
              <a:buFont typeface="+mj-lt"/>
              <a:buAutoNum type="alphaLcPeriod"/>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dei requisiti di ordine speciale - ove previsti - di cui all’art. 100 del D.lgs. n° 36/2023,</a:t>
            </a:r>
          </a:p>
          <a:p>
            <a:pPr marL="742950" lvl="1" indent="-285750" algn="just">
              <a:lnSpc>
                <a:spcPct val="107000"/>
              </a:lnSpc>
              <a:spcAft>
                <a:spcPts val="600"/>
              </a:spcAft>
              <a:buFont typeface="+mj-lt"/>
              <a:buAutoNum type="alphaLcPeriod"/>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di documentate esperienze pregresse idonee ai sensi dell’art. 50, comma 1, lett. a) e b) del Codice.</a:t>
            </a:r>
          </a:p>
          <a:p>
            <a:pPr marL="342900" lvl="0" indent="-342900" algn="just">
              <a:lnSpc>
                <a:spcPct val="107000"/>
              </a:lnSpc>
              <a:spcAft>
                <a:spcPts val="600"/>
              </a:spcAft>
              <a:buFont typeface="+mj-lt"/>
              <a:buAutoNum type="arabicPeriod"/>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L’Ente può effettuare controlli a campione, secondo le modalità previste nel presente regolamento, sulle dichiarazioni sostitutive rese dagli operatori economici nelle procedure di affidamento diretto di cui all’art. 50, comma 1, lettere a) e b) di importo inferiore ai 40.000,00 euro in base al precedente comma.</a:t>
            </a:r>
          </a:p>
          <a:p>
            <a:pPr marL="342900" lvl="0" indent="-342900" algn="just">
              <a:lnSpc>
                <a:spcPct val="107000"/>
              </a:lnSpc>
              <a:spcAft>
                <a:spcPts val="600"/>
              </a:spcAft>
              <a:buFont typeface="+mj-lt"/>
              <a:buAutoNum type="arabicPeriod"/>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Resta salva la possibilità per l’Ente di effettuare i controlli secondo le ordinarie modalità di legge, anche laddove richiesto da particolari condizionalità connesse con la effettuazione degli affidamenti nell’ambito di progetti europei o finanziati con fondi europei o statali.</a:t>
            </a:r>
          </a:p>
          <a:p>
            <a:pPr marL="342900" lvl="0" indent="-342900" algn="just">
              <a:lnSpc>
                <a:spcPct val="107000"/>
              </a:lnSpc>
              <a:spcAft>
                <a:spcPts val="600"/>
              </a:spcAft>
              <a:buFont typeface="+mj-lt"/>
              <a:buAutoNum type="arabicPeriod"/>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Resta ferma la possibilità di effettuare i controlli in modalità integrale tutte le volte che sorgano ragionevoli dubbi sulla veridicità di quanto dichiarato, ovvero nei casi in cui emergano elementi di incoerenza o contraddittorietà palese delle informazioni rese, di inattendibilità evidente delle stesse, di incompletezza, nonché di errori e omissioni nella compilazione, tali da fare supporre la volontà di dichiarare solo dati parziali e di dichiarazioni comunque rese in modo tale da non consentire alla un’adeguata e completa valutazione.</a:t>
            </a:r>
          </a:p>
          <a:p>
            <a:pPr algn="ctr"/>
            <a:endParaRPr lang="it-IT" b="1" dirty="0">
              <a:solidFill>
                <a:srgbClr val="FF0000"/>
              </a:solidFill>
            </a:endParaRPr>
          </a:p>
          <a:p>
            <a:pPr algn="ctr"/>
            <a:endParaRPr lang="it-IT" b="1" dirty="0">
              <a:solidFill>
                <a:srgbClr val="FF0000"/>
              </a:solidFill>
            </a:endParaRPr>
          </a:p>
        </p:txBody>
      </p:sp>
    </p:spTree>
    <p:extLst>
      <p:ext uri="{BB962C8B-B14F-4D97-AF65-F5344CB8AC3E}">
        <p14:creationId xmlns:p14="http://schemas.microsoft.com/office/powerpoint/2010/main" val="1715351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52</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asellaDiTesto 10"/>
          <p:cNvSpPr txBox="1"/>
          <p:nvPr/>
        </p:nvSpPr>
        <p:spPr>
          <a:xfrm>
            <a:off x="473262" y="1454590"/>
            <a:ext cx="11085053" cy="496930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rPr>
              <a:t>UN ESEMPIO PRATICO </a:t>
            </a:r>
            <a:br>
              <a:rPr lang="it-IT" b="1" dirty="0">
                <a:solidFill>
                  <a:srgbClr val="FF0000"/>
                </a:solidFill>
              </a:rPr>
            </a:br>
            <a:r>
              <a:rPr lang="it-IT" b="1" dirty="0">
                <a:solidFill>
                  <a:srgbClr val="FF0000"/>
                </a:solidFill>
              </a:rPr>
              <a:t>REGOLAMENTO DEI CONTROLLI A CAMPIONE  </a:t>
            </a:r>
          </a:p>
          <a:p>
            <a:pPr algn="just"/>
            <a:endParaRPr lang="it-IT" b="1" dirty="0">
              <a:solidFill>
                <a:srgbClr val="FF0000"/>
              </a:solidFill>
            </a:endParaRPr>
          </a:p>
          <a:p>
            <a:pPr algn="just">
              <a:lnSpc>
                <a:spcPct val="107000"/>
              </a:lnSpc>
              <a:spcAft>
                <a:spcPts val="600"/>
              </a:spcAft>
            </a:pP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ART. 2 - CRITERI E MODALITÀ PER L’EFFETTUAZIONE DEI CONTROLLI A CAMPIONE </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I controlli </a:t>
            </a:r>
            <a:r>
              <a:rPr lang="it-IT" sz="1100" b="1" u="sng" kern="100" dirty="0">
                <a:effectLst/>
                <a:latin typeface="Calibri" panose="020F0502020204030204" pitchFamily="34" charset="0"/>
                <a:ea typeface="Calibri" panose="020F0502020204030204" pitchFamily="34" charset="0"/>
                <a:cs typeface="Times New Roman" panose="02020603050405020304" pitchFamily="18" charset="0"/>
              </a:rPr>
              <a:t>su tutti i requisiti dichiarati ai sensi degli artt. 94 e ss. del Codice </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sono effettuati a campione su un numero predeterminato di dichiarazioni sostitutive di atto di notorietà, in rapporto percentuale sul numero complessivo degli affidamenti disposti in ciascun quadrimestre dell’anno, secondo modalità e parametri imparziali e oggettivi. Sulla base delle fasce di valore dell’affidamento (al netto dell’IVA) che seguono, la percentuale minima del campione da sottoporre a verifica, da selezionarsi mediante sistema randomizzato a sorteggio, è individuata come segue: </a:t>
            </a:r>
          </a:p>
          <a:p>
            <a:pPr marL="342900" lvl="0" indent="-342900" algn="just">
              <a:lnSpc>
                <a:spcPct val="107000"/>
              </a:lnSpc>
              <a:spcAft>
                <a:spcPts val="800"/>
              </a:spcAft>
              <a:buFont typeface="+mj-lt"/>
              <a:buAutoNum type="alphaLcParen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per gli appalti di forniture, servizi e lavori di valore fino all’importo di euro 5.000,00: campione minimo da verificare pari al 10% delle dichiarazioni sostitutive di atto di notorietà presentate nell’ambito degli affidamenti diretti operati dall’Ente, con arrotondamento all’unità superiore;</a:t>
            </a:r>
          </a:p>
          <a:p>
            <a:pPr marL="342900" lvl="0" indent="-342900" algn="just">
              <a:lnSpc>
                <a:spcPct val="107000"/>
              </a:lnSpc>
              <a:spcAft>
                <a:spcPts val="600"/>
              </a:spcAft>
              <a:buFont typeface="+mj-lt"/>
              <a:buAutoNum type="alphaLcParen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per gli appalti di forniture, servizi e lavori di importo superiore a 5.000,00 euro ed inferiore ad euro 40.000,00: campione minimo da verificare pari al 25% delle dichiarazioni sostitutive di atto di notorietà presentate nell’ambito degli affidamenti diretti operati dall’Ente, con arrotondamento all’unità superiore. </a:t>
            </a:r>
          </a:p>
          <a:p>
            <a:pPr marL="342900" lvl="0" indent="-342900" algn="just">
              <a:lnSpc>
                <a:spcPct val="107000"/>
              </a:lnSpc>
              <a:spcAft>
                <a:spcPts val="600"/>
              </a:spcAft>
              <a:buFont typeface="+mj-lt"/>
              <a:buAutoNum type="alphaLcParenR"/>
            </a:pPr>
            <a:endParaRPr lang="it-IT" sz="11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mj-lt"/>
              <a:buAutoNum type="alphaLcParenR"/>
            </a:pP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startAt="2"/>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I controlli a campione devono avvenire tre volte l’anno, con la seguente tempistica: </a:t>
            </a:r>
          </a:p>
          <a:p>
            <a:pPr marL="342900" lvl="0" indent="-342900" algn="just">
              <a:lnSpc>
                <a:spcPct val="107000"/>
              </a:lnSpc>
              <a:spcAft>
                <a:spcPts val="800"/>
              </a:spcAft>
              <a:buFont typeface="+mj-lt"/>
              <a:buAutoNum type="alphaLcParen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entro il 31.05 per le dichiarazioni presentate nel primo quadrimestre (dal 01.01 al 30.04); </a:t>
            </a:r>
          </a:p>
          <a:p>
            <a:pPr marL="342900" lvl="0" indent="-342900" algn="just">
              <a:lnSpc>
                <a:spcPct val="107000"/>
              </a:lnSpc>
              <a:spcAft>
                <a:spcPts val="800"/>
              </a:spcAft>
              <a:buFont typeface="+mj-lt"/>
              <a:buAutoNum type="alphaLcParen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entro il 30.09 per le dichiarazioni presentate nel secondo quadrimestre (dal 01.05 al 31.08);</a:t>
            </a:r>
          </a:p>
          <a:p>
            <a:pPr marL="342900" lvl="0" indent="-342900" algn="just">
              <a:lnSpc>
                <a:spcPct val="107000"/>
              </a:lnSpc>
              <a:spcAft>
                <a:spcPts val="600"/>
              </a:spcAft>
              <a:buFont typeface="+mj-lt"/>
              <a:buAutoNum type="alphaLcParen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entro il 31.01 dell’anno successivo per le dichiarazioni presentate nel terzo quadrimestre dell’anno solare precedente (dal 01.09 al 31.12). </a:t>
            </a:r>
          </a:p>
          <a:p>
            <a:pPr marL="342900" lvl="0" indent="-342900" algn="just">
              <a:lnSpc>
                <a:spcPct val="107000"/>
              </a:lnSpc>
              <a:spcAft>
                <a:spcPts val="600"/>
              </a:spcAft>
              <a:buFont typeface="+mj-lt"/>
              <a:buAutoNum type="alphaLcParenR"/>
            </a:pP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mj-lt"/>
              <a:buAutoNum type="alphaLcParenR"/>
            </a:pPr>
            <a:endParaRPr lang="it-IT" sz="1100" b="1" dirty="0">
              <a:solidFill>
                <a:srgbClr val="FF0000"/>
              </a:solidFill>
            </a:endParaRPr>
          </a:p>
        </p:txBody>
      </p:sp>
      <p:graphicFrame>
        <p:nvGraphicFramePr>
          <p:cNvPr id="12" name="Tabella 11">
            <a:extLst>
              <a:ext uri="{FF2B5EF4-FFF2-40B4-BE49-F238E27FC236}">
                <a16:creationId xmlns:a16="http://schemas.microsoft.com/office/drawing/2014/main" id="{AC854942-6F22-DC1D-90BE-98DE0A071CBE}"/>
              </a:ext>
            </a:extLst>
          </p:cNvPr>
          <p:cNvGraphicFramePr>
            <a:graphicFrameLocks noGrp="1"/>
          </p:cNvGraphicFramePr>
          <p:nvPr>
            <p:extLst>
              <p:ext uri="{D42A27DB-BD31-4B8C-83A1-F6EECF244321}">
                <p14:modId xmlns:p14="http://schemas.microsoft.com/office/powerpoint/2010/main" val="1415620284"/>
              </p:ext>
            </p:extLst>
          </p:nvPr>
        </p:nvGraphicFramePr>
        <p:xfrm>
          <a:off x="3940798" y="4290023"/>
          <a:ext cx="4408805" cy="538164"/>
        </p:xfrm>
        <a:graphic>
          <a:graphicData uri="http://schemas.openxmlformats.org/drawingml/2006/table">
            <a:tbl>
              <a:tblPr firstRow="1" firstCol="1" bandRow="1">
                <a:tableStyleId>{5C22544A-7EE6-4342-B048-85BDC9FD1C3A}</a:tableStyleId>
              </a:tblPr>
              <a:tblGrid>
                <a:gridCol w="3238500">
                  <a:extLst>
                    <a:ext uri="{9D8B030D-6E8A-4147-A177-3AD203B41FA5}">
                      <a16:colId xmlns:a16="http://schemas.microsoft.com/office/drawing/2014/main" val="4219008066"/>
                    </a:ext>
                  </a:extLst>
                </a:gridCol>
                <a:gridCol w="1170305">
                  <a:extLst>
                    <a:ext uri="{9D8B030D-6E8A-4147-A177-3AD203B41FA5}">
                      <a16:colId xmlns:a16="http://schemas.microsoft.com/office/drawing/2014/main" val="453384214"/>
                    </a:ext>
                  </a:extLst>
                </a:gridCol>
              </a:tblGrid>
              <a:tr h="0">
                <a:tc>
                  <a:txBody>
                    <a:bodyPr/>
                    <a:lstStyle/>
                    <a:p>
                      <a:pPr algn="ctr">
                        <a:lnSpc>
                          <a:spcPct val="107000"/>
                        </a:lnSpc>
                        <a:spcBef>
                          <a:spcPts val="300"/>
                        </a:spcBef>
                        <a:spcAft>
                          <a:spcPts val="300"/>
                        </a:spcAft>
                      </a:pPr>
                      <a:r>
                        <a:rPr lang="it-IT" sz="1100" kern="100">
                          <a:effectLst/>
                        </a:rPr>
                        <a:t>Valore dell’affidamento al netto dell’IVA (V)</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it-IT" sz="1100" kern="100">
                          <a:effectLst/>
                        </a:rPr>
                        <a:t>Percentuale</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5266160"/>
                  </a:ext>
                </a:extLst>
              </a:tr>
              <a:tr h="0">
                <a:tc>
                  <a:txBody>
                    <a:bodyPr/>
                    <a:lstStyle/>
                    <a:p>
                      <a:pPr algn="ctr">
                        <a:lnSpc>
                          <a:spcPct val="107000"/>
                        </a:lnSpc>
                        <a:spcBef>
                          <a:spcPts val="300"/>
                        </a:spcBef>
                        <a:spcAft>
                          <a:spcPts val="300"/>
                        </a:spcAft>
                      </a:pPr>
                      <a:r>
                        <a:rPr lang="it-IT" sz="1100" kern="100">
                          <a:effectLst/>
                        </a:rPr>
                        <a:t>V ≤ 5.000,00 euro</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it-IT" sz="1100" kern="100">
                          <a:effectLst/>
                        </a:rPr>
                        <a:t>10%</a:t>
                      </a:r>
                      <a:endParaRPr lang="it-IT"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5571713"/>
                  </a:ext>
                </a:extLst>
              </a:tr>
              <a:tr h="0">
                <a:tc>
                  <a:txBody>
                    <a:bodyPr/>
                    <a:lstStyle/>
                    <a:p>
                      <a:pPr algn="ctr">
                        <a:lnSpc>
                          <a:spcPct val="107000"/>
                        </a:lnSpc>
                        <a:spcBef>
                          <a:spcPts val="300"/>
                        </a:spcBef>
                        <a:spcAft>
                          <a:spcPts val="300"/>
                        </a:spcAft>
                      </a:pPr>
                      <a:r>
                        <a:rPr lang="it-IT" sz="1100" kern="100" dirty="0">
                          <a:effectLst/>
                        </a:rPr>
                        <a:t>5.000,01 ≤ V &lt; 40.000,00 euro</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300"/>
                        </a:spcBef>
                        <a:spcAft>
                          <a:spcPts val="300"/>
                        </a:spcAft>
                      </a:pPr>
                      <a:r>
                        <a:rPr lang="it-IT" sz="1100" kern="100" dirty="0">
                          <a:effectLst/>
                        </a:rPr>
                        <a:t>25%</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0048682"/>
                  </a:ext>
                </a:extLst>
              </a:tr>
            </a:tbl>
          </a:graphicData>
        </a:graphic>
      </p:graphicFrame>
    </p:spTree>
    <p:extLst>
      <p:ext uri="{BB962C8B-B14F-4D97-AF65-F5344CB8AC3E}">
        <p14:creationId xmlns:p14="http://schemas.microsoft.com/office/powerpoint/2010/main" val="1257669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52</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asellaDiTesto 10"/>
          <p:cNvSpPr txBox="1"/>
          <p:nvPr/>
        </p:nvSpPr>
        <p:spPr>
          <a:xfrm>
            <a:off x="667392" y="1441890"/>
            <a:ext cx="11085053" cy="52097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rPr>
              <a:t>UN ESEMPIO PRATICO </a:t>
            </a:r>
            <a:br>
              <a:rPr lang="it-IT" b="1" dirty="0">
                <a:solidFill>
                  <a:srgbClr val="FF0000"/>
                </a:solidFill>
              </a:rPr>
            </a:br>
            <a:r>
              <a:rPr lang="it-IT" b="1" dirty="0">
                <a:solidFill>
                  <a:srgbClr val="FF0000"/>
                </a:solidFill>
              </a:rPr>
              <a:t>REGOLAMENTO CONTROLLI A CAMPIONE  </a:t>
            </a:r>
          </a:p>
          <a:p>
            <a:pPr marL="342900" lvl="0" indent="-342900" algn="just">
              <a:lnSpc>
                <a:spcPct val="107000"/>
              </a:lnSpc>
              <a:spcAft>
                <a:spcPts val="800"/>
              </a:spcAft>
              <a:buFont typeface="+mj-lt"/>
              <a:buAutoNum type="arabicPeriod" startAt="3"/>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L’Ente predispone un elenco numerato degli affidamenti diretti complessivi effettuati nel quadrimestre considerato, disposto in ordine cronologico in base alla data di protocollazione delle relative decisioni di contrarre (rese anche in forma semplificate nella modalità del buono d’ordine). </a:t>
            </a:r>
          </a:p>
          <a:p>
            <a:pPr marL="342900" lvl="0" indent="-342900" algn="just">
              <a:lnSpc>
                <a:spcPct val="107000"/>
              </a:lnSpc>
              <a:spcAft>
                <a:spcPts val="800"/>
              </a:spcAft>
              <a:buFont typeface="+mj-lt"/>
              <a:buAutoNum type="arabicPeriod" startAt="3"/>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Dall’elenco così predisposto devono essere eliminati tutti gli affidamenti che sono stati sottoposti alla verifica ordinaria dei requisiti ai sensi del comma 3 dell’art. 1.</a:t>
            </a:r>
          </a:p>
          <a:p>
            <a:pPr marL="342900" lvl="0" indent="-342900" algn="just">
              <a:lnSpc>
                <a:spcPct val="107000"/>
              </a:lnSpc>
              <a:spcAft>
                <a:spcPts val="800"/>
              </a:spcAft>
              <a:buFont typeface="+mj-lt"/>
              <a:buAutoNum type="arabicPeriod" startAt="3"/>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Per il quadrimestre considerato, gli affidamenti rimanenti devono essere suddivisi nelle due fasce di valore indicate al comma 1, ottenendosi così il numero complessivo degli affidamenti di ogni sottoinsieme e quindi la base di calcolo del campione da controllare applicando le percentuali di cui sopra. </a:t>
            </a:r>
          </a:p>
          <a:p>
            <a:pPr marL="342900" lvl="0" indent="-342900" algn="just">
              <a:lnSpc>
                <a:spcPct val="107000"/>
              </a:lnSpc>
              <a:spcAft>
                <a:spcPts val="800"/>
              </a:spcAft>
              <a:buFont typeface="+mj-lt"/>
              <a:buAutoNum type="arabicPeriod" startAt="3"/>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Per ciascuno dei sottoinsiemi ottenuti, l’individuazione del campione di affidamenti da sottoporre a controllo avverrà con sorteggio casuale effettuato dalla Responsabile per la prevenzione della corruzione e della trasparenza (RPCT) dell’Ente mediante utilizzo di un generatore di numeri casuali, quale ad esempio “</a:t>
            </a:r>
            <a:r>
              <a:rPr lang="it-IT" sz="1100" i="1" kern="100" dirty="0">
                <a:effectLst/>
                <a:latin typeface="Calibri" panose="020F0502020204030204" pitchFamily="34" charset="0"/>
                <a:ea typeface="Calibri" panose="020F0502020204030204" pitchFamily="34" charset="0"/>
                <a:cs typeface="Times New Roman" panose="02020603050405020304" pitchFamily="18" charset="0"/>
              </a:rPr>
              <a:t>Random </a:t>
            </a:r>
            <a:r>
              <a:rPr lang="it-IT" sz="1100" i="1" kern="100" dirty="0" err="1">
                <a:effectLst/>
                <a:latin typeface="Calibri" panose="020F0502020204030204" pitchFamily="34" charset="0"/>
                <a:ea typeface="Calibri" panose="020F0502020204030204" pitchFamily="34" charset="0"/>
                <a:cs typeface="Times New Roman" panose="02020603050405020304" pitchFamily="18" charset="0"/>
              </a:rPr>
              <a:t>Integer</a:t>
            </a:r>
            <a:r>
              <a:rPr lang="it-IT" sz="1100" i="1" kern="100" dirty="0">
                <a:effectLst/>
                <a:latin typeface="Calibri" panose="020F0502020204030204" pitchFamily="34" charset="0"/>
                <a:ea typeface="Calibri" panose="020F0502020204030204" pitchFamily="34" charset="0"/>
                <a:cs typeface="Times New Roman" panose="02020603050405020304" pitchFamily="18" charset="0"/>
              </a:rPr>
              <a:t> Generator</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i="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https://www.random.org/</a:t>
            </a:r>
            <a:r>
              <a:rPr lang="it-IT" sz="1100" i="1"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integers</a:t>
            </a:r>
            <a:r>
              <a:rPr lang="it-IT" sz="1100" i="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a:t>
            </a:r>
            <a:r>
              <a:rPr lang="it-IT" sz="1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it-IT" sz="1100" i="1"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oppure “</a:t>
            </a:r>
            <a:r>
              <a:rPr lang="it-IT" sz="1100" i="1" kern="100" dirty="0">
                <a:effectLst/>
                <a:latin typeface="Calibri" panose="020F0502020204030204" pitchFamily="34" charset="0"/>
                <a:ea typeface="Calibri" panose="020F0502020204030204" pitchFamily="34" charset="0"/>
                <a:cs typeface="Times New Roman" panose="02020603050405020304" pitchFamily="18" charset="0"/>
              </a:rPr>
              <a:t>Generate a Random </a:t>
            </a:r>
            <a:r>
              <a:rPr lang="it-IT" sz="1100" i="1" kern="100" dirty="0" err="1">
                <a:effectLst/>
                <a:latin typeface="Calibri" panose="020F0502020204030204" pitchFamily="34" charset="0"/>
                <a:ea typeface="Calibri" panose="020F0502020204030204" pitchFamily="34" charset="0"/>
                <a:cs typeface="Times New Roman" panose="02020603050405020304" pitchFamily="18" charset="0"/>
              </a:rPr>
              <a:t>Integer</a:t>
            </a:r>
            <a:r>
              <a:rPr lang="it-IT" sz="1100" i="1" kern="100" dirty="0">
                <a:effectLst/>
                <a:latin typeface="Calibri" panose="020F0502020204030204" pitchFamily="34" charset="0"/>
                <a:ea typeface="Calibri" panose="020F0502020204030204" pitchFamily="34" charset="0"/>
                <a:cs typeface="Times New Roman" panose="02020603050405020304" pitchFamily="18" charset="0"/>
              </a:rPr>
              <a:t> - Online Tools</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i="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https://onlinetools.com/random/</a:t>
            </a:r>
            <a:r>
              <a:rPr lang="it-IT" sz="1100" i="1"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generaterandom-integer</a:t>
            </a:r>
            <a:r>
              <a:rPr lang="it-IT" sz="11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800"/>
              </a:spcAft>
              <a:buFont typeface="+mj-lt"/>
              <a:buAutoNum type="arabicPeriod" startAt="3"/>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Il complesso delle operazioni di controllo, compreso il sorteggio dei campioni, nonché il risultato delle verifiche effettuate sono documentati con apposito verbale, in cui viene dato atto dell’utilizzo di uno specifico generatore di numeri casuali.</a:t>
            </a:r>
          </a:p>
          <a:p>
            <a:pPr marL="342900" lvl="0" indent="-342900" algn="just">
              <a:lnSpc>
                <a:spcPct val="107000"/>
              </a:lnSpc>
              <a:spcAft>
                <a:spcPts val="800"/>
              </a:spcAft>
              <a:buFont typeface="+mj-lt"/>
              <a:buAutoNum type="arabicPeriod" startAt="3"/>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Indipendentemente dall’importo dell’affido, prima di procedere all’aggiudicazione, dovrà sempre procedersi:</a:t>
            </a:r>
          </a:p>
          <a:p>
            <a:pPr marL="742950" lvl="1" indent="-285750" algn="just">
              <a:lnSpc>
                <a:spcPct val="107000"/>
              </a:lnSpc>
              <a:spcAft>
                <a:spcPts val="800"/>
              </a:spcAft>
              <a:buFont typeface="+mj-lt"/>
              <a:buAutoNum type="alphaLcParen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alla verifica del documento unico di regolarità contributiva (DURC); </a:t>
            </a:r>
          </a:p>
          <a:p>
            <a:pPr marL="742950" lvl="1" indent="-285750" algn="just">
              <a:lnSpc>
                <a:spcPct val="107000"/>
              </a:lnSpc>
              <a:spcAft>
                <a:spcPts val="600"/>
              </a:spcAft>
              <a:buFont typeface="+mj-lt"/>
              <a:buAutoNum type="alphaLcParenR"/>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alla verifica del casellario ANAC. </a:t>
            </a:r>
          </a:p>
          <a:p>
            <a:pPr algn="just">
              <a:lnSpc>
                <a:spcPct val="107000"/>
              </a:lnSpc>
              <a:spcAft>
                <a:spcPts val="600"/>
              </a:spcAft>
            </a:pP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ART. 3 - ESITO DEI CONTROLLI </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mj-lt"/>
              <a:buAutoNum type="arabicPeriod"/>
              <a:tabLst>
                <a:tab pos="180340" algn="l"/>
              </a:tabLst>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Laddove dai controlli effettuati si riscontrasse l’assenza dei requisiti </a:t>
            </a:r>
            <a:r>
              <a:rPr lang="it-IT" sz="1100" kern="100" dirty="0" err="1">
                <a:effectLst/>
                <a:latin typeface="Calibri" panose="020F0502020204030204" pitchFamily="34" charset="0"/>
                <a:ea typeface="Calibri" panose="020F0502020204030204" pitchFamily="34" charset="0"/>
                <a:cs typeface="Times New Roman" panose="02020603050405020304" pitchFamily="18" charset="0"/>
              </a:rPr>
              <a:t>autodichiarati</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si procederà alla risoluzione del contratto, ove ancora in corso, alla comunicazione all’ANAC, alla segnalazione della eventuale falsa dichiarazione alla Procura della Repubblica, ove occorrente, ed alla sospensione dell’operatore economico dalla partecipazione alle procedure di affidamento indette dall’Ente, ai sensi dell’art. 4.</a:t>
            </a:r>
          </a:p>
          <a:p>
            <a:pPr marL="342900" lvl="0" indent="-342900" algn="just">
              <a:lnSpc>
                <a:spcPct val="107000"/>
              </a:lnSpc>
              <a:spcAft>
                <a:spcPts val="600"/>
              </a:spcAft>
              <a:buFont typeface="+mj-lt"/>
              <a:buAutoNum type="arabicPeriod"/>
              <a:tabLst>
                <a:tab pos="180340" algn="l"/>
              </a:tabLst>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Nel caso di contratti ancora in corso si procederà, altresì, all’escussione dell’eventuale garanzia definitiva. </a:t>
            </a:r>
          </a:p>
          <a:p>
            <a:pPr algn="just"/>
            <a:endParaRPr lang="it-IT" b="1" dirty="0">
              <a:solidFill>
                <a:srgbClr val="FF0000"/>
              </a:solidFill>
            </a:endParaRPr>
          </a:p>
        </p:txBody>
      </p:sp>
    </p:spTree>
    <p:extLst>
      <p:ext uri="{BB962C8B-B14F-4D97-AF65-F5344CB8AC3E}">
        <p14:creationId xmlns:p14="http://schemas.microsoft.com/office/powerpoint/2010/main" val="4206904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52</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asellaDiTesto 10"/>
          <p:cNvSpPr txBox="1"/>
          <p:nvPr/>
        </p:nvSpPr>
        <p:spPr>
          <a:xfrm>
            <a:off x="667392" y="1441890"/>
            <a:ext cx="11085053" cy="4667945"/>
          </a:xfrm>
          <a:prstGeom prst="rect">
            <a:avLst/>
          </a:prstGeom>
        </p:spPr>
        <p:style>
          <a:lnRef idx="2">
            <a:schemeClr val="accent2"/>
          </a:lnRef>
          <a:fillRef idx="1">
            <a:schemeClr val="lt1"/>
          </a:fillRef>
          <a:effectRef idx="0">
            <a:schemeClr val="accent2"/>
          </a:effectRef>
          <a:fontRef idx="minor">
            <a:schemeClr val="dk1"/>
          </a:fontRef>
        </p:style>
        <p:txBody>
          <a:bodyPr wrap="square" numCol="1" rtlCol="0">
            <a:spAutoFit/>
          </a:bodyPr>
          <a:lstStyle/>
          <a:p>
            <a:pPr algn="ctr"/>
            <a:r>
              <a:rPr lang="it-IT" b="1" dirty="0">
                <a:solidFill>
                  <a:srgbClr val="FF0000"/>
                </a:solidFill>
              </a:rPr>
              <a:t>UN ESEMPIO PRATICO </a:t>
            </a:r>
            <a:br>
              <a:rPr lang="it-IT" b="1" dirty="0">
                <a:solidFill>
                  <a:srgbClr val="FF0000"/>
                </a:solidFill>
              </a:rPr>
            </a:br>
            <a:r>
              <a:rPr lang="it-IT" b="1" dirty="0">
                <a:solidFill>
                  <a:srgbClr val="FF0000"/>
                </a:solidFill>
              </a:rPr>
              <a:t>REGOLAMENTO DEI CONTROLLI A CAMPIONE  </a:t>
            </a:r>
          </a:p>
          <a:p>
            <a:pPr algn="just">
              <a:lnSpc>
                <a:spcPct val="107000"/>
              </a:lnSpc>
              <a:spcAft>
                <a:spcPts val="600"/>
              </a:spcAft>
            </a:pP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ART. 4 – SOSPENSIONE DALLA PARTECIPAZIONE ALLE PROCEDURE DI AFFIDAMENTO INDETTE DALL’ENTE</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mj-lt"/>
              <a:buAutoNum type="arabicPeriod"/>
              <a:tabLst>
                <a:tab pos="180340" algn="l"/>
              </a:tabLst>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La sospensione dalla partecipazione alle procedure di affidamento indette dall’Ente è disposta dal Responsabile per la prevenzione della corruzione e della trasparenza (RPCT) all’esito di apposito procedimento amministrativo, da avviarsi con contestazione dell’addebito da inoltrarsi a mezzo </a:t>
            </a:r>
            <a:r>
              <a:rPr lang="it-IT" sz="1100" kern="100" dirty="0" err="1">
                <a:effectLst/>
                <a:latin typeface="Calibri" panose="020F0502020204030204" pitchFamily="34" charset="0"/>
                <a:ea typeface="Calibri" panose="020F0502020204030204" pitchFamily="34" charset="0"/>
                <a:cs typeface="Times New Roman" panose="02020603050405020304" pitchFamily="18" charset="0"/>
              </a:rPr>
              <a:t>pec</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nei trenta giorni successivi al completamento dei controlli. </a:t>
            </a:r>
          </a:p>
          <a:p>
            <a:pPr marL="342900" lvl="0" indent="-342900" algn="just">
              <a:lnSpc>
                <a:spcPct val="107000"/>
              </a:lnSpc>
              <a:spcAft>
                <a:spcPts val="600"/>
              </a:spcAft>
              <a:buFont typeface="+mj-lt"/>
              <a:buAutoNum type="arabicPeriod"/>
              <a:tabLst>
                <a:tab pos="180340" algn="l"/>
              </a:tabLst>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Con la contestazione dell’addebito, il RPCT assegna all’operatore economico un termine minimo di giorni 10 per eventuali controdeduzioni. Acquisite e valutate negativamente le controdeduzioni, il RPCT adotta provvedimento di sospensione per un periodo compreso tra 1 e 12 mesi, decorrenti dalla data di comunicazione del provvedimento di sospensione.</a:t>
            </a:r>
          </a:p>
          <a:p>
            <a:pPr marL="342900" lvl="0" indent="-342900" algn="just">
              <a:lnSpc>
                <a:spcPct val="107000"/>
              </a:lnSpc>
              <a:spcAft>
                <a:spcPts val="600"/>
              </a:spcAft>
              <a:buFont typeface="+mj-lt"/>
              <a:buAutoNum type="arabicPeriod"/>
              <a:tabLst>
                <a:tab pos="180340" algn="l"/>
              </a:tabLst>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L’entità della sanzione è decisa sulla base dei seguenti parametri, di cui dovrà essere dato atto nel provvedimento finale:</a:t>
            </a:r>
          </a:p>
          <a:p>
            <a:pPr marL="742950" lvl="1" indent="-285750" algn="just">
              <a:lnSpc>
                <a:spcPct val="107000"/>
              </a:lnSpc>
              <a:spcAft>
                <a:spcPts val="600"/>
              </a:spcAft>
              <a:buFont typeface="+mj-lt"/>
              <a:buAutoNum type="alphaLcPeriod"/>
              <a:tabLst>
                <a:tab pos="180340" algn="l"/>
              </a:tabLst>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rilevanza e gravità dell’infrazione, con particolare riferimento all’elemento psicologico in caso di falso; </a:t>
            </a:r>
          </a:p>
          <a:p>
            <a:pPr marL="742950" lvl="1" indent="-285750" algn="just">
              <a:lnSpc>
                <a:spcPct val="107000"/>
              </a:lnSpc>
              <a:spcAft>
                <a:spcPts val="600"/>
              </a:spcAft>
              <a:buFont typeface="+mj-lt"/>
              <a:buAutoNum type="alphaLcPeriod"/>
              <a:tabLst>
                <a:tab pos="180340" algn="l"/>
              </a:tabLst>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attività svolta dall’operatore economico per l’eliminazione o l’attenuazione delle conseguenze della violazione; </a:t>
            </a:r>
          </a:p>
          <a:p>
            <a:pPr marL="742950" lvl="1" indent="-285750" algn="just">
              <a:lnSpc>
                <a:spcPct val="107000"/>
              </a:lnSpc>
              <a:spcAft>
                <a:spcPts val="600"/>
              </a:spcAft>
              <a:buFont typeface="+mj-lt"/>
              <a:buAutoNum type="alphaLcPeriod"/>
              <a:tabLst>
                <a:tab pos="180340" algn="l"/>
              </a:tabLst>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valore dell’appalto (importo a base di gara) o del contratto pubblico a cui le violazioni si riferiscono;</a:t>
            </a:r>
          </a:p>
          <a:p>
            <a:pPr marL="742950" lvl="1" indent="-285750" algn="just">
              <a:lnSpc>
                <a:spcPct val="107000"/>
              </a:lnSpc>
              <a:spcAft>
                <a:spcPts val="600"/>
              </a:spcAft>
              <a:buFont typeface="+mj-lt"/>
              <a:buAutoNum type="alphaLcPeriod"/>
              <a:tabLst>
                <a:tab pos="180340" algn="l"/>
              </a:tabLst>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eventuale reiterazione di comportamenti analoghi a quelli contestati;</a:t>
            </a:r>
          </a:p>
          <a:p>
            <a:pPr marL="742950" lvl="1" indent="-285750" algn="just">
              <a:lnSpc>
                <a:spcPct val="107000"/>
              </a:lnSpc>
              <a:spcAft>
                <a:spcPts val="600"/>
              </a:spcAft>
              <a:buFont typeface="+mj-lt"/>
              <a:buAutoNum type="alphaLcPeriod"/>
              <a:tabLst>
                <a:tab pos="180340" algn="l"/>
              </a:tabLst>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effetto pregiudizievole in danno della Stazione appaltante e della concorrenza, quale ad esempio l’intervenuta esecuzione della commessa in difetto dei requisiti prescritti ovvero l’inesatta esecuzione della medesima.</a:t>
            </a:r>
          </a:p>
          <a:p>
            <a:pPr marL="342900" lvl="0" indent="-342900" algn="just">
              <a:lnSpc>
                <a:spcPct val="107000"/>
              </a:lnSpc>
              <a:spcAft>
                <a:spcPts val="600"/>
              </a:spcAft>
              <a:buFont typeface="+mj-lt"/>
              <a:buAutoNum type="arabicPeriod"/>
              <a:tabLst>
                <a:tab pos="180340" algn="l"/>
              </a:tabLst>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Qualora il RPCT ritenga di accogliere le controdeduzioni dell’operatore economico dispone l’archiviazione dell’addebito e ne informa, ove occorrendo, l’ANAC, per le valutazioni occorrenti nei procedimenti di sua competenza.</a:t>
            </a:r>
          </a:p>
          <a:p>
            <a:pPr marL="342900" lvl="0" indent="-342900" algn="just">
              <a:lnSpc>
                <a:spcPct val="107000"/>
              </a:lnSpc>
              <a:spcAft>
                <a:spcPts val="600"/>
              </a:spcAft>
              <a:buFont typeface="+mj-lt"/>
              <a:buAutoNum type="arabicPeriod"/>
              <a:tabLst>
                <a:tab pos="180340" algn="l"/>
              </a:tabLst>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Il provvedimento che conclude il procedimento di cui al presente articolo è comunicato a mezzo </a:t>
            </a:r>
            <a:r>
              <a:rPr lang="it-IT" sz="1100" kern="100" dirty="0" err="1">
                <a:effectLst/>
                <a:latin typeface="Calibri" panose="020F0502020204030204" pitchFamily="34" charset="0"/>
                <a:ea typeface="Calibri" panose="020F0502020204030204" pitchFamily="34" charset="0"/>
                <a:cs typeface="Times New Roman" panose="02020603050405020304" pitchFamily="18" charset="0"/>
              </a:rPr>
              <a:t>pec</a:t>
            </a: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all’operatore economico. Dalla data della sua ricezione decorre il periodo di sospensione.</a:t>
            </a:r>
          </a:p>
          <a:p>
            <a:pPr algn="just"/>
            <a:endParaRPr lang="it-IT" b="1" dirty="0">
              <a:solidFill>
                <a:srgbClr val="FF0000"/>
              </a:solidFill>
            </a:endParaRPr>
          </a:p>
        </p:txBody>
      </p:sp>
    </p:spTree>
    <p:extLst>
      <p:ext uri="{BB962C8B-B14F-4D97-AF65-F5344CB8AC3E}">
        <p14:creationId xmlns:p14="http://schemas.microsoft.com/office/powerpoint/2010/main" val="4078586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52</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asellaDiTesto 10"/>
          <p:cNvSpPr txBox="1"/>
          <p:nvPr/>
        </p:nvSpPr>
        <p:spPr>
          <a:xfrm>
            <a:off x="667392" y="1441890"/>
            <a:ext cx="11085053" cy="2859757"/>
          </a:xfrm>
          <a:prstGeom prst="rect">
            <a:avLst/>
          </a:prstGeom>
        </p:spPr>
        <p:style>
          <a:lnRef idx="2">
            <a:schemeClr val="accent2"/>
          </a:lnRef>
          <a:fillRef idx="1">
            <a:schemeClr val="lt1"/>
          </a:fillRef>
          <a:effectRef idx="0">
            <a:schemeClr val="accent2"/>
          </a:effectRef>
          <a:fontRef idx="minor">
            <a:schemeClr val="dk1"/>
          </a:fontRef>
        </p:style>
        <p:txBody>
          <a:bodyPr wrap="square" numCol="1" rtlCol="0">
            <a:spAutoFit/>
          </a:bodyPr>
          <a:lstStyle/>
          <a:p>
            <a:pPr algn="ctr"/>
            <a:r>
              <a:rPr lang="it-IT" b="1" dirty="0">
                <a:solidFill>
                  <a:srgbClr val="FF0000"/>
                </a:solidFill>
              </a:rPr>
              <a:t>UN ESEMPIO PRATICO </a:t>
            </a:r>
            <a:br>
              <a:rPr lang="it-IT" b="1" dirty="0">
                <a:solidFill>
                  <a:srgbClr val="FF0000"/>
                </a:solidFill>
              </a:rPr>
            </a:br>
            <a:r>
              <a:rPr lang="it-IT" b="1" dirty="0">
                <a:solidFill>
                  <a:srgbClr val="FF0000"/>
                </a:solidFill>
              </a:rPr>
              <a:t>REGOLAMENTO DEI CONTROLLI A CAMPIONE  </a:t>
            </a:r>
          </a:p>
          <a:p>
            <a:pPr algn="just">
              <a:lnSpc>
                <a:spcPct val="107000"/>
              </a:lnSpc>
              <a:spcAft>
                <a:spcPts val="600"/>
              </a:spcAft>
            </a:pP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ART. 5 – AGGIORNAMENTO ANNUALE</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mj-lt"/>
              <a:buAutoNum type="arabicPeriod"/>
              <a:tabLst>
                <a:tab pos="180340" algn="l"/>
              </a:tabLst>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Entro il 31 dicembre di ogni anno, la Giunta può deliberare modifiche alle modalità di individuazione del campione o nuove modalità per procedere ai controlli. In difetto, si intendono confermate le previsioni del presente regolamento.</a:t>
            </a:r>
          </a:p>
          <a:p>
            <a:pPr algn="just">
              <a:lnSpc>
                <a:spcPct val="107000"/>
              </a:lnSpc>
              <a:spcAft>
                <a:spcPts val="800"/>
              </a:spcAft>
              <a:tabLst>
                <a:tab pos="180340" algn="l"/>
              </a:tabLst>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600"/>
              </a:spcAft>
            </a:pPr>
            <a:r>
              <a:rPr lang="it-IT" sz="1100" b="1" kern="100" dirty="0">
                <a:effectLst/>
                <a:latin typeface="Calibri" panose="020F0502020204030204" pitchFamily="34" charset="0"/>
                <a:ea typeface="Calibri" panose="020F0502020204030204" pitchFamily="34" charset="0"/>
                <a:cs typeface="Times New Roman" panose="02020603050405020304" pitchFamily="18" charset="0"/>
              </a:rPr>
              <a:t>ART. 6 - ENTRATA IN VIGORE ED EFFICACIA </a:t>
            </a:r>
            <a:endParaRPr lang="it-IT"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600"/>
              </a:spcAft>
              <a:buFont typeface="+mj-lt"/>
              <a:buAutoNum type="arabicPeriod"/>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Il presente regolamento si applica alle procedure di affidamento di cui all’art. 50, comma 1, lettere a) e b) di importo inferiore ai 40.000,00 euro affidate a far data dal giorno della predetta pubblicazione dal primo giorno del quadrimestre successivo alla sua pubblicazione (1° gennaio, 1° maggio o 1° settembre).</a:t>
            </a:r>
          </a:p>
          <a:p>
            <a:pPr marL="342900" lvl="0" indent="-342900" algn="just">
              <a:lnSpc>
                <a:spcPct val="107000"/>
              </a:lnSpc>
              <a:spcAft>
                <a:spcPts val="600"/>
              </a:spcAft>
              <a:buFont typeface="+mj-lt"/>
              <a:buAutoNum type="arabicPeriod"/>
            </a:pPr>
            <a:r>
              <a:rPr lang="it-IT" sz="1100" kern="100" dirty="0">
                <a:effectLst/>
                <a:latin typeface="Calibri" panose="020F0502020204030204" pitchFamily="34" charset="0"/>
                <a:ea typeface="Calibri" panose="020F0502020204030204" pitchFamily="34" charset="0"/>
                <a:cs typeface="Times New Roman" panose="02020603050405020304" pitchFamily="18" charset="0"/>
              </a:rPr>
              <a:t>In caso di modifiche normative all’art. 52, comma 1 e comma 2 del Codice incompatibili con le previsioni del presente regolamento, si applicheranno le nuove disposizioni di legge.</a:t>
            </a:r>
          </a:p>
          <a:p>
            <a:pPr algn="just"/>
            <a:endParaRPr lang="it-IT" b="1" dirty="0">
              <a:solidFill>
                <a:srgbClr val="FF0000"/>
              </a:solidFill>
            </a:endParaRPr>
          </a:p>
        </p:txBody>
      </p:sp>
    </p:spTree>
    <p:extLst>
      <p:ext uri="{BB962C8B-B14F-4D97-AF65-F5344CB8AC3E}">
        <p14:creationId xmlns:p14="http://schemas.microsoft.com/office/powerpoint/2010/main" val="1707599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53</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2440469963"/>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asellaDiTesto 10"/>
          <p:cNvSpPr txBox="1"/>
          <p:nvPr/>
        </p:nvSpPr>
        <p:spPr>
          <a:xfrm>
            <a:off x="659288" y="3936740"/>
            <a:ext cx="10626290"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rPr>
              <a:t>PUNTI FOCALI:</a:t>
            </a:r>
          </a:p>
          <a:p>
            <a:pPr marL="342900" indent="-342900" algn="ctr">
              <a:buAutoNum type="arabicParenR"/>
            </a:pPr>
            <a:r>
              <a:rPr lang="it-IT" b="1" dirty="0">
                <a:solidFill>
                  <a:srgbClr val="FF0000"/>
                </a:solidFill>
                <a:effectLst>
                  <a:outerShdw blurRad="38100" dist="38100" dir="2700000" algn="tl">
                    <a:srgbClr val="000000">
                      <a:alpha val="43137"/>
                    </a:srgbClr>
                  </a:outerShdw>
                </a:effectLst>
              </a:rPr>
              <a:t>Non c’è garanzia per tutti gli affidamenti diretti</a:t>
            </a:r>
            <a:r>
              <a:rPr lang="it-IT" dirty="0">
                <a:solidFill>
                  <a:schemeClr val="tx1"/>
                </a:solidFill>
              </a:rPr>
              <a:t>;</a:t>
            </a:r>
          </a:p>
          <a:p>
            <a:pPr marL="342900" indent="-342900" algn="ctr">
              <a:buAutoNum type="arabicParenR"/>
            </a:pPr>
            <a:r>
              <a:rPr lang="it-IT" dirty="0">
                <a:solidFill>
                  <a:schemeClr val="tx1"/>
                </a:solidFill>
              </a:rPr>
              <a:t>La garanzia per le negoziate s-s è possibile ma solo previa motivazione, con indicazione delle esigenze che la giustificano sin dalla determina a contrarre. </a:t>
            </a:r>
          </a:p>
          <a:p>
            <a:pPr marL="342900" indent="-342900" algn="ctr">
              <a:buAutoNum type="arabicParenR"/>
            </a:pPr>
            <a:r>
              <a:rPr lang="it-IT" dirty="0">
                <a:solidFill>
                  <a:schemeClr val="tx1"/>
                </a:solidFill>
              </a:rPr>
              <a:t>Se prevista, la garanzia non può superare l’1% di importo di gara</a:t>
            </a:r>
          </a:p>
          <a:p>
            <a:pPr marL="342900" indent="-342900" algn="ctr">
              <a:buAutoNum type="arabicParenR"/>
            </a:pPr>
            <a:r>
              <a:rPr lang="it-IT" dirty="0">
                <a:solidFill>
                  <a:schemeClr val="tx1"/>
                </a:solidFill>
              </a:rPr>
              <a:t>Da costituirsi con modalità art. 106</a:t>
            </a:r>
          </a:p>
        </p:txBody>
      </p:sp>
      <p:pic>
        <p:nvPicPr>
          <p:cNvPr id="7" name="Immagine 6"/>
          <p:cNvPicPr>
            <a:picLocks noChangeAspect="1"/>
          </p:cNvPicPr>
          <p:nvPr/>
        </p:nvPicPr>
        <p:blipFill>
          <a:blip r:embed="rId13"/>
          <a:stretch>
            <a:fillRect/>
          </a:stretch>
        </p:blipFill>
        <p:spPr>
          <a:xfrm>
            <a:off x="1584385" y="1337380"/>
            <a:ext cx="8776095" cy="2398194"/>
          </a:xfrm>
          <a:prstGeom prst="rect">
            <a:avLst/>
          </a:prstGeom>
        </p:spPr>
      </p:pic>
    </p:spTree>
    <p:extLst>
      <p:ext uri="{BB962C8B-B14F-4D97-AF65-F5344CB8AC3E}">
        <p14:creationId xmlns:p14="http://schemas.microsoft.com/office/powerpoint/2010/main" val="1215701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53</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2240785200"/>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asellaDiTesto 10"/>
          <p:cNvSpPr txBox="1"/>
          <p:nvPr/>
        </p:nvSpPr>
        <p:spPr>
          <a:xfrm>
            <a:off x="659288" y="3936740"/>
            <a:ext cx="10626290"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rPr>
              <a:t>PUNTI FOCALI:</a:t>
            </a:r>
          </a:p>
          <a:p>
            <a:pPr marL="342900" indent="-342900" algn="ctr">
              <a:buAutoNum type="arabicParenR"/>
            </a:pPr>
            <a:r>
              <a:rPr lang="it-IT" dirty="0">
                <a:solidFill>
                  <a:schemeClr val="tx1"/>
                </a:solidFill>
              </a:rPr>
              <a:t>La garanzia definitiva DEVE essere richiesta per tutti gli affidamenti, sia diretti sia con negoziata;</a:t>
            </a:r>
          </a:p>
          <a:p>
            <a:pPr marL="342900" indent="-342900" algn="ctr">
              <a:buAutoNum type="arabicParenR"/>
            </a:pPr>
            <a:r>
              <a:rPr lang="it-IT" dirty="0">
                <a:solidFill>
                  <a:schemeClr val="tx1"/>
                </a:solidFill>
              </a:rPr>
              <a:t>Con adeguata motivazione, la S.A. può decidere di non richiederla </a:t>
            </a:r>
          </a:p>
          <a:p>
            <a:pPr marL="342900" indent="-342900" algn="ctr">
              <a:buAutoNum type="arabicParenR"/>
            </a:pPr>
            <a:r>
              <a:rPr lang="it-IT" dirty="0">
                <a:solidFill>
                  <a:schemeClr val="tx1"/>
                </a:solidFill>
              </a:rPr>
              <a:t>Può non essere richiesta, senza onere di motivazione, per i contratti a valere su un accordo quadro</a:t>
            </a:r>
          </a:p>
          <a:p>
            <a:pPr marL="342900" indent="-342900" algn="ctr">
              <a:buAutoNum type="arabicParenR"/>
            </a:pPr>
            <a:r>
              <a:rPr lang="it-IT" dirty="0">
                <a:solidFill>
                  <a:schemeClr val="tx1"/>
                </a:solidFill>
              </a:rPr>
              <a:t>Se prevista, la garanzia è determinata in modo fisso nel 5% di importo contrattuale (senza altri meccanismi)</a:t>
            </a:r>
          </a:p>
          <a:p>
            <a:pPr marL="342900" indent="-342900" algn="ctr">
              <a:buAutoNum type="arabicParenR"/>
            </a:pPr>
            <a:r>
              <a:rPr lang="it-IT" dirty="0">
                <a:solidFill>
                  <a:schemeClr val="tx1"/>
                </a:solidFill>
              </a:rPr>
              <a:t>Non sono indicate modalità di costituzione. Valgono quindi quelle generali, anche per riduzioni</a:t>
            </a:r>
          </a:p>
        </p:txBody>
      </p:sp>
      <p:pic>
        <p:nvPicPr>
          <p:cNvPr id="8" name="Immagine 7"/>
          <p:cNvPicPr>
            <a:picLocks noChangeAspect="1"/>
          </p:cNvPicPr>
          <p:nvPr/>
        </p:nvPicPr>
        <p:blipFill>
          <a:blip r:embed="rId13"/>
          <a:stretch>
            <a:fillRect/>
          </a:stretch>
        </p:blipFill>
        <p:spPr>
          <a:xfrm>
            <a:off x="1036983" y="1777281"/>
            <a:ext cx="10059447" cy="1033296"/>
          </a:xfrm>
          <a:prstGeom prst="rect">
            <a:avLst/>
          </a:prstGeom>
        </p:spPr>
      </p:pic>
    </p:spTree>
    <p:extLst>
      <p:ext uri="{BB962C8B-B14F-4D97-AF65-F5344CB8AC3E}">
        <p14:creationId xmlns:p14="http://schemas.microsoft.com/office/powerpoint/2010/main" val="3591946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54</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2620111975"/>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asellaDiTesto 10"/>
          <p:cNvSpPr txBox="1"/>
          <p:nvPr/>
        </p:nvSpPr>
        <p:spPr>
          <a:xfrm>
            <a:off x="236266" y="4620489"/>
            <a:ext cx="11472333"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1600" b="1" dirty="0">
                <a:solidFill>
                  <a:srgbClr val="FF0000"/>
                </a:solidFill>
              </a:rPr>
              <a:t>PUNTI FOCALI:</a:t>
            </a:r>
          </a:p>
          <a:p>
            <a:pPr marL="342900" indent="-342900" algn="ctr">
              <a:buAutoNum type="arabicParenR"/>
            </a:pPr>
            <a:r>
              <a:rPr lang="it-IT" sz="1600" dirty="0">
                <a:solidFill>
                  <a:schemeClr val="tx1"/>
                </a:solidFill>
              </a:rPr>
              <a:t>Si applica solo a procedure negoziate affidate con prezzo più basso (no OEPV; </a:t>
            </a:r>
            <a:r>
              <a:rPr lang="it-IT" sz="1600" b="1" dirty="0">
                <a:solidFill>
                  <a:srgbClr val="FF0000"/>
                </a:solidFill>
              </a:rPr>
              <a:t>no affidamenti diretti; conforme parere 2320 MIT</a:t>
            </a:r>
            <a:r>
              <a:rPr lang="it-IT" sz="1600" dirty="0">
                <a:solidFill>
                  <a:schemeClr val="tx1"/>
                </a:solidFill>
              </a:rPr>
              <a:t>);</a:t>
            </a:r>
          </a:p>
          <a:p>
            <a:pPr marL="342900" indent="-342900" algn="ctr">
              <a:buAutoNum type="arabicParenR"/>
            </a:pPr>
            <a:r>
              <a:rPr lang="it-IT" sz="1600" dirty="0">
                <a:solidFill>
                  <a:schemeClr val="tx1"/>
                </a:solidFill>
              </a:rPr>
              <a:t>Non si applica alle forniture;</a:t>
            </a:r>
          </a:p>
          <a:p>
            <a:pPr marL="342900" indent="-342900" algn="ctr">
              <a:buAutoNum type="arabicParenR"/>
            </a:pPr>
            <a:r>
              <a:rPr lang="it-IT" sz="1600" dirty="0">
                <a:solidFill>
                  <a:schemeClr val="tx1"/>
                </a:solidFill>
              </a:rPr>
              <a:t>Obbligatoria indicazione in sede di gara (non c’è eterointegrazione);</a:t>
            </a:r>
          </a:p>
          <a:p>
            <a:pPr marL="342900" indent="-342900" algn="ctr">
              <a:buAutoNum type="arabicParenR"/>
            </a:pPr>
            <a:r>
              <a:rPr lang="it-IT" sz="1600" dirty="0">
                <a:solidFill>
                  <a:schemeClr val="tx1"/>
                </a:solidFill>
              </a:rPr>
              <a:t>Il riferimento a appalti transfrontalieri è ultroneo, perché non sono regolati dalla Parte in esame;</a:t>
            </a:r>
          </a:p>
          <a:p>
            <a:pPr marL="342900" indent="-342900" algn="ctr">
              <a:buAutoNum type="arabicParenR"/>
            </a:pPr>
            <a:r>
              <a:rPr lang="it-IT" sz="1600" dirty="0">
                <a:solidFill>
                  <a:schemeClr val="tx1"/>
                </a:solidFill>
              </a:rPr>
              <a:t>Deve essere selezionata la modalità di individuazione delle offerte anomale tra i metodi dell’</a:t>
            </a:r>
            <a:r>
              <a:rPr lang="it-IT" sz="1600" dirty="0" err="1">
                <a:solidFill>
                  <a:schemeClr val="tx1"/>
                </a:solidFill>
              </a:rPr>
              <a:t>all</a:t>
            </a:r>
            <a:r>
              <a:rPr lang="it-IT" sz="1600" dirty="0">
                <a:solidFill>
                  <a:schemeClr val="tx1"/>
                </a:solidFill>
              </a:rPr>
              <a:t>. II.2 (Sempre possibile la valutazione di congruità c.d. facoltativa);</a:t>
            </a:r>
          </a:p>
        </p:txBody>
      </p:sp>
      <p:pic>
        <p:nvPicPr>
          <p:cNvPr id="7" name="Immagine 6"/>
          <p:cNvPicPr>
            <a:picLocks noChangeAspect="1"/>
          </p:cNvPicPr>
          <p:nvPr/>
        </p:nvPicPr>
        <p:blipFill>
          <a:blip r:embed="rId13"/>
          <a:stretch>
            <a:fillRect/>
          </a:stretch>
        </p:blipFill>
        <p:spPr>
          <a:xfrm>
            <a:off x="2019990" y="1323233"/>
            <a:ext cx="7904887" cy="3212107"/>
          </a:xfrm>
          <a:prstGeom prst="rect">
            <a:avLst/>
          </a:prstGeom>
        </p:spPr>
      </p:pic>
    </p:spTree>
    <p:extLst>
      <p:ext uri="{BB962C8B-B14F-4D97-AF65-F5344CB8AC3E}">
        <p14:creationId xmlns:p14="http://schemas.microsoft.com/office/powerpoint/2010/main" val="2132951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55</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726138824"/>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asellaDiTesto 10"/>
          <p:cNvSpPr txBox="1"/>
          <p:nvPr/>
        </p:nvSpPr>
        <p:spPr>
          <a:xfrm>
            <a:off x="702644" y="4018023"/>
            <a:ext cx="10626290"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rPr>
              <a:t>PUNTI FOCALI:</a:t>
            </a:r>
          </a:p>
          <a:p>
            <a:pPr marL="342900" indent="-342900" algn="ctr">
              <a:buAutoNum type="arabicParenR"/>
            </a:pPr>
            <a:r>
              <a:rPr lang="it-IT" dirty="0">
                <a:solidFill>
                  <a:schemeClr val="tx1"/>
                </a:solidFill>
              </a:rPr>
              <a:t>La stipulazione avviene entro 30 gg da aggiudicazione «specificando altresì che tale termine decorre dall’aggiudicazione (a prescindere dal controllo dei requisiti)» (così il </a:t>
            </a:r>
            <a:r>
              <a:rPr lang="it-IT" dirty="0" err="1">
                <a:solidFill>
                  <a:schemeClr val="tx1"/>
                </a:solidFill>
              </a:rPr>
              <a:t>CdS</a:t>
            </a:r>
            <a:r>
              <a:rPr lang="it-IT" dirty="0">
                <a:solidFill>
                  <a:schemeClr val="tx1"/>
                </a:solidFill>
              </a:rPr>
              <a:t>… la questione merita approfondimento, perché si presuppone che o si deroga ai controlli o si svolgano controlli prima dell’aggiudicazione)</a:t>
            </a:r>
          </a:p>
          <a:p>
            <a:pPr marL="342900" indent="-342900" algn="ctr">
              <a:buAutoNum type="arabicParenR"/>
            </a:pPr>
            <a:r>
              <a:rPr lang="it-IT" dirty="0">
                <a:solidFill>
                  <a:schemeClr val="tx1"/>
                </a:solidFill>
              </a:rPr>
              <a:t>I termini dilatori dell’art. 18, c. 3 e 4 sono rispettivamente stand </a:t>
            </a:r>
            <a:r>
              <a:rPr lang="it-IT" dirty="0" err="1">
                <a:solidFill>
                  <a:schemeClr val="tx1"/>
                </a:solidFill>
              </a:rPr>
              <a:t>still</a:t>
            </a:r>
            <a:r>
              <a:rPr lang="it-IT" dirty="0">
                <a:solidFill>
                  <a:schemeClr val="tx1"/>
                </a:solidFill>
              </a:rPr>
              <a:t> (35 gg) e divieto di stipula in caso di pendenza di domanda cautelare al TAR</a:t>
            </a:r>
          </a:p>
        </p:txBody>
      </p:sp>
      <p:pic>
        <p:nvPicPr>
          <p:cNvPr id="8" name="Immagine 7"/>
          <p:cNvPicPr>
            <a:picLocks noChangeAspect="1"/>
          </p:cNvPicPr>
          <p:nvPr/>
        </p:nvPicPr>
        <p:blipFill>
          <a:blip r:embed="rId13"/>
          <a:stretch>
            <a:fillRect/>
          </a:stretch>
        </p:blipFill>
        <p:spPr>
          <a:xfrm>
            <a:off x="2657825" y="1634385"/>
            <a:ext cx="6487430" cy="1114581"/>
          </a:xfrm>
          <a:prstGeom prst="rect">
            <a:avLst/>
          </a:prstGeom>
        </p:spPr>
      </p:pic>
    </p:spTree>
    <p:extLst>
      <p:ext uri="{BB962C8B-B14F-4D97-AF65-F5344CB8AC3E}">
        <p14:creationId xmlns:p14="http://schemas.microsoft.com/office/powerpoint/2010/main" val="2279439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55</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155802266"/>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asellaDiTesto 10"/>
          <p:cNvSpPr txBox="1"/>
          <p:nvPr/>
        </p:nvSpPr>
        <p:spPr>
          <a:xfrm>
            <a:off x="202131" y="1343958"/>
            <a:ext cx="11550315" cy="467820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chemeClr val="accent5"/>
                </a:solidFill>
              </a:rPr>
              <a:t>Quesito n. 2148</a:t>
            </a:r>
          </a:p>
          <a:p>
            <a:pPr algn="just"/>
            <a:r>
              <a:rPr lang="it-IT" sz="1400" dirty="0">
                <a:solidFill>
                  <a:schemeClr val="tx1"/>
                </a:solidFill>
              </a:rPr>
              <a:t>Nel nuovo Codice, l'avviso di avvio di procedura negoziata, introdotto dalle norme derogatorie emergenziali e disciplinato nelle modalità operative dalla nota n. 523 del 13/01/2021 del MIT, dev'essere ancora pubblicato sul profilo del committente? Analogamente, l'avviso di sua conclusione, nel quale dev'essere indicata anche la ragione sociale degli operatori economici invitati, dev'essere ancora effettuato? Infine, per quanto concerne quest'ultimo avviso, il limite di € 40.000 + IVA al di sotto del quale, la Stazione Appaltante, non era obbligata ad effettuare la pubblicazione di conclusione della procedura adottata (sia relativamente alle negoziate ma anche per quanto concerne gli affidamenti diretti), è ancora vigente?</a:t>
            </a:r>
          </a:p>
          <a:p>
            <a:pPr algn="just"/>
            <a:endParaRPr lang="it-IT" sz="1400" dirty="0">
              <a:solidFill>
                <a:schemeClr val="tx1"/>
              </a:solidFill>
            </a:endParaRPr>
          </a:p>
          <a:p>
            <a:pPr algn="just"/>
            <a:r>
              <a:rPr lang="it-IT" sz="1400" dirty="0">
                <a:solidFill>
                  <a:schemeClr val="tx1"/>
                </a:solidFill>
              </a:rPr>
              <a:t>Relativamente alla domanda n. 1 si chiarisce che nel nuovo codice appalti </a:t>
            </a:r>
            <a:r>
              <a:rPr lang="it-IT" sz="1400" b="1" dirty="0">
                <a:solidFill>
                  <a:schemeClr val="accent5"/>
                </a:solidFill>
              </a:rPr>
              <a:t>per le procedure negoziate non si riscontra una norma analoga alla disposizione di cui all’art. 1, comma 2, </a:t>
            </a:r>
            <a:r>
              <a:rPr lang="it-IT" sz="1400" b="1" dirty="0" err="1">
                <a:solidFill>
                  <a:schemeClr val="accent5"/>
                </a:solidFill>
              </a:rPr>
              <a:t>lett</a:t>
            </a:r>
            <a:r>
              <a:rPr lang="it-IT" sz="1400" b="1" dirty="0">
                <a:solidFill>
                  <a:schemeClr val="accent5"/>
                </a:solidFill>
              </a:rPr>
              <a:t>. b) del </a:t>
            </a:r>
            <a:r>
              <a:rPr lang="it-IT" sz="1400" b="1" dirty="0" err="1">
                <a:solidFill>
                  <a:schemeClr val="accent5"/>
                </a:solidFill>
              </a:rPr>
              <a:t>d.l.</a:t>
            </a:r>
            <a:r>
              <a:rPr lang="it-IT" sz="1400" b="1" dirty="0">
                <a:solidFill>
                  <a:schemeClr val="accent5"/>
                </a:solidFill>
              </a:rPr>
              <a:t> 76/2020, convertito in </a:t>
            </a:r>
            <a:r>
              <a:rPr lang="it-IT" sz="1400" b="1" dirty="0" err="1">
                <a:solidFill>
                  <a:schemeClr val="accent5"/>
                </a:solidFill>
              </a:rPr>
              <a:t>l.n</a:t>
            </a:r>
            <a:r>
              <a:rPr lang="it-IT" sz="1400" b="1" dirty="0">
                <a:solidFill>
                  <a:schemeClr val="accent5"/>
                </a:solidFill>
              </a:rPr>
              <a:t>. 120/2020 (come modificato dal </a:t>
            </a:r>
            <a:r>
              <a:rPr lang="it-IT" sz="1400" b="1" dirty="0" err="1">
                <a:solidFill>
                  <a:schemeClr val="accent5"/>
                </a:solidFill>
              </a:rPr>
              <a:t>d.l.</a:t>
            </a:r>
            <a:r>
              <a:rPr lang="it-IT" sz="1400" b="1" dirty="0">
                <a:solidFill>
                  <a:schemeClr val="accent5"/>
                </a:solidFill>
              </a:rPr>
              <a:t> 77/2021 </a:t>
            </a:r>
            <a:r>
              <a:rPr lang="it-IT" sz="1400" b="1" dirty="0" err="1">
                <a:solidFill>
                  <a:schemeClr val="accent5"/>
                </a:solidFill>
              </a:rPr>
              <a:t>conv</a:t>
            </a:r>
            <a:r>
              <a:rPr lang="it-IT" sz="1400" b="1" dirty="0">
                <a:solidFill>
                  <a:schemeClr val="accent5"/>
                </a:solidFill>
              </a:rPr>
              <a:t>. in l. n. 108/2021). </a:t>
            </a:r>
            <a:r>
              <a:rPr lang="it-IT" sz="1400" dirty="0">
                <a:solidFill>
                  <a:schemeClr val="tx1"/>
                </a:solidFill>
              </a:rPr>
              <a:t>Pertanto, relativamente alla </a:t>
            </a:r>
            <a:r>
              <a:rPr lang="it-IT" sz="1400" b="1" dirty="0">
                <a:solidFill>
                  <a:schemeClr val="accent5"/>
                </a:solidFill>
              </a:rPr>
              <a:t>domanda n. 1 la risposta è negativa</a:t>
            </a:r>
            <a:r>
              <a:rPr lang="it-IT" sz="1400" dirty="0">
                <a:solidFill>
                  <a:schemeClr val="tx1"/>
                </a:solidFill>
              </a:rPr>
              <a:t>. Tuttavia occorre garantire la pubblicità del provvedimento amministrativo di affidamento, predisposto ai sensi dell’art. 17 comma 2 del codice, le cui modalità di pubblicazione, in ottemperanza al </a:t>
            </a:r>
            <a:r>
              <a:rPr lang="it-IT" sz="1400" dirty="0" err="1">
                <a:solidFill>
                  <a:schemeClr val="tx1"/>
                </a:solidFill>
              </a:rPr>
              <a:t>d.lgs</a:t>
            </a:r>
            <a:r>
              <a:rPr lang="it-IT" sz="1400" dirty="0">
                <a:solidFill>
                  <a:schemeClr val="tx1"/>
                </a:solidFill>
              </a:rPr>
              <a:t> n. 33/2013, sono individuate dalla S.A. con proprio specifico atto. Sul tema si rimanda agli artt. 20 e 28 del D. </a:t>
            </a:r>
            <a:r>
              <a:rPr lang="it-IT" sz="1400" dirty="0" err="1">
                <a:solidFill>
                  <a:schemeClr val="tx1"/>
                </a:solidFill>
              </a:rPr>
              <a:t>Lgs</a:t>
            </a:r>
            <a:r>
              <a:rPr lang="it-IT" sz="1400" dirty="0">
                <a:solidFill>
                  <a:schemeClr val="tx1"/>
                </a:solidFill>
              </a:rPr>
              <a:t> n. 36/2023 nonché alle delibere </a:t>
            </a:r>
            <a:r>
              <a:rPr lang="it-IT" sz="1400" dirty="0" err="1">
                <a:solidFill>
                  <a:schemeClr val="tx1"/>
                </a:solidFill>
              </a:rPr>
              <a:t>Anac</a:t>
            </a:r>
            <a:r>
              <a:rPr lang="it-IT" sz="1400" dirty="0">
                <a:solidFill>
                  <a:schemeClr val="tx1"/>
                </a:solidFill>
              </a:rPr>
              <a:t> n. 261 del 20 giugno 2023 (Provvedimento Art 23 – BDNCP) e n. 263 del 20 giugno 2023 (Adozione del provvedimento di cui all’articolo 27 del decreto legislativo 31 marzo 2023, n. 36 d’intesa con il Ministero delle infrastrutture e dei trasporti recante «Modalità di attuazione della pubblicità legale degli atti tramite la Banca dati nazionale dei contratti pubblici»), entrate in vigore il 1° luglio 2023 con efficacia a decorrere dal 1° gennaio 2024. </a:t>
            </a:r>
            <a:r>
              <a:rPr lang="it-IT" sz="1400" b="1" dirty="0">
                <a:solidFill>
                  <a:schemeClr val="accent5"/>
                </a:solidFill>
              </a:rPr>
              <a:t>Relativamente alla domanda n.2, la risposta è affermativa</a:t>
            </a:r>
            <a:r>
              <a:rPr lang="it-IT" sz="1400" dirty="0">
                <a:solidFill>
                  <a:schemeClr val="tx1"/>
                </a:solidFill>
              </a:rPr>
              <a:t>. Riguardo all’avviso sui risultati delle procedure di affidamento di cui all’art. 50 d.lgs. 36/2023 dispone il comma 9 dello stesso articolo, secondo cui nei casi di cui alle lettere c), d) ed e) del comma 1 “tale avviso contiene anche l’indicazione dei soggetti invitati”. Relativamente alla domanda n. 3, </a:t>
            </a:r>
            <a:r>
              <a:rPr lang="it-IT" sz="1400" b="1" dirty="0">
                <a:solidFill>
                  <a:schemeClr val="accent5"/>
                </a:solidFill>
              </a:rPr>
              <a:t>la risposta è negativa. Si ricorda che nel nuovo codice appalti le soglie sono declinate all’art. 14 mentre all’art. 50 comma 1 </a:t>
            </a:r>
            <a:r>
              <a:rPr lang="it-IT" sz="1400" b="1" dirty="0" err="1">
                <a:solidFill>
                  <a:schemeClr val="accent5"/>
                </a:solidFill>
              </a:rPr>
              <a:t>lett</a:t>
            </a:r>
            <a:r>
              <a:rPr lang="it-IT" sz="1400" b="1" dirty="0">
                <a:solidFill>
                  <a:schemeClr val="accent5"/>
                </a:solidFill>
              </a:rPr>
              <a:t>. b), e in particolare per l’affidamento diretto per forniture e servizi è indicata la soglia degli importi inferiori a 140.000 euro</a:t>
            </a:r>
            <a:r>
              <a:rPr lang="it-IT" sz="1400" dirty="0">
                <a:solidFill>
                  <a:schemeClr val="tx1"/>
                </a:solidFill>
              </a:rPr>
              <a:t>. Per gli adempimenti relativi alla pubblicazione dell’avviso di aggiudicazione si rimanda all’art. 50 comma 9, da cui si ricava che per gli affidamenti diretti di cui alle lettere a) e b) l’avviso non contiene anche l'indicazione dei soggetti invitati.</a:t>
            </a:r>
          </a:p>
        </p:txBody>
      </p:sp>
    </p:spTree>
    <p:extLst>
      <p:ext uri="{BB962C8B-B14F-4D97-AF65-F5344CB8AC3E}">
        <p14:creationId xmlns:p14="http://schemas.microsoft.com/office/powerpoint/2010/main" val="52444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49</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extLst>
              <p:ext uri="{D42A27DB-BD31-4B8C-83A1-F6EECF244321}">
                <p14:modId xmlns:p14="http://schemas.microsoft.com/office/powerpoint/2010/main" val="1665964196"/>
              </p:ext>
            </p:extLst>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1986327105"/>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magine 11"/>
          <p:cNvPicPr>
            <a:picLocks noChangeAspect="1"/>
          </p:cNvPicPr>
          <p:nvPr/>
        </p:nvPicPr>
        <p:blipFill>
          <a:blip r:embed="rId13"/>
          <a:stretch>
            <a:fillRect/>
          </a:stretch>
        </p:blipFill>
        <p:spPr>
          <a:xfrm>
            <a:off x="86710" y="1453415"/>
            <a:ext cx="6458851" cy="4001058"/>
          </a:xfrm>
          <a:prstGeom prst="rect">
            <a:avLst/>
          </a:prstGeom>
        </p:spPr>
      </p:pic>
      <p:sp>
        <p:nvSpPr>
          <p:cNvPr id="13" name="CasellaDiTesto 12"/>
          <p:cNvSpPr txBox="1"/>
          <p:nvPr/>
        </p:nvSpPr>
        <p:spPr>
          <a:xfrm>
            <a:off x="6833937" y="1453415"/>
            <a:ext cx="4985886" cy="480131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a:t>PUNTI FOCALI:</a:t>
            </a:r>
          </a:p>
          <a:p>
            <a:pPr marL="342900" indent="-342900">
              <a:buAutoNum type="arabicParenR"/>
            </a:pPr>
            <a:r>
              <a:rPr lang="it-IT" dirty="0"/>
              <a:t>Principio di rotazione si applica solo a contratti s-s: non è mai citato altrove, se non per le concessioni s-s </a:t>
            </a:r>
            <a:r>
              <a:rPr lang="it-IT" dirty="0">
                <a:sym typeface="Wingdings" panose="05000000000000000000" pitchFamily="2" charset="2"/>
              </a:rPr>
              <a:t> non si applica ai contratti s-s con interesse transfrontaliero certo</a:t>
            </a:r>
          </a:p>
          <a:p>
            <a:pPr marL="342900" indent="-342900">
              <a:buAutoNum type="arabicParenR"/>
            </a:pPr>
            <a:r>
              <a:rPr lang="it-IT" dirty="0">
                <a:sym typeface="Wingdings" panose="05000000000000000000" pitchFamily="2" charset="2"/>
              </a:rPr>
              <a:t>È vietato l’affidamento al contraente uscente nei casi di «due consecutivi affidamenti» aventi ad oggetto commesse nello stesso settore merceologico. Non è una disposizione chiara: suppongo significhi che «nello stesso settore merceologico /di servizi/di opere, è vietato procedere a due affidamenti consecutivi di contratti al medesimo </a:t>
            </a:r>
            <a:r>
              <a:rPr lang="it-IT" dirty="0" err="1">
                <a:sym typeface="Wingdings" panose="05000000000000000000" pitchFamily="2" charset="2"/>
              </a:rPr>
              <a:t>o.e</a:t>
            </a:r>
            <a:r>
              <a:rPr lang="it-IT" dirty="0">
                <a:sym typeface="Wingdings" panose="05000000000000000000" pitchFamily="2" charset="2"/>
              </a:rPr>
              <a:t>.»</a:t>
            </a:r>
          </a:p>
          <a:p>
            <a:pPr marL="342900" indent="-342900">
              <a:buAutoNum type="arabicParenR"/>
            </a:pPr>
            <a:r>
              <a:rPr lang="it-IT" dirty="0">
                <a:sym typeface="Wingdings" panose="05000000000000000000" pitchFamily="2" charset="2"/>
              </a:rPr>
              <a:t>La ripartizione per fasce verosimilmente va prevista in un atto regolamentare</a:t>
            </a:r>
          </a:p>
          <a:p>
            <a:pPr marL="342900" indent="-342900">
              <a:buAutoNum type="arabicParenR"/>
            </a:pPr>
            <a:r>
              <a:rPr lang="it-IT" dirty="0">
                <a:sym typeface="Wingdings" panose="05000000000000000000" pitchFamily="2" charset="2"/>
              </a:rPr>
              <a:t>Previste eccezioni specifiche, che operano sia per settore sia, se previste, per fasce</a:t>
            </a:r>
            <a:endParaRPr lang="it-IT" dirty="0"/>
          </a:p>
        </p:txBody>
      </p:sp>
      <p:sp>
        <p:nvSpPr>
          <p:cNvPr id="14" name="CasellaDiTesto 13"/>
          <p:cNvSpPr txBox="1"/>
          <p:nvPr/>
        </p:nvSpPr>
        <p:spPr>
          <a:xfrm>
            <a:off x="134011" y="5546129"/>
            <a:ext cx="6411550" cy="123110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Spiegazione del comma 2 nella relazione:</a:t>
            </a:r>
          </a:p>
          <a:p>
            <a:r>
              <a:rPr lang="it-IT" sz="1400" dirty="0"/>
              <a:t>- il principio di rotazione si applica con riferimento all’affidamento immediatamente precedente nei casi in cui i due consecutivi affidamenti abbiano ad oggetto una commessa rientrante nello stesso settore merceologico, ovvero nella stessa categoria di opere, ovvero ancora nello stesso settore di servizi (comma 2); </a:t>
            </a:r>
          </a:p>
        </p:txBody>
      </p:sp>
    </p:spTree>
    <p:extLst>
      <p:ext uri="{BB962C8B-B14F-4D97-AF65-F5344CB8AC3E}">
        <p14:creationId xmlns:p14="http://schemas.microsoft.com/office/powerpoint/2010/main" val="4239335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49</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3007233442"/>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asellaDiTesto 12"/>
          <p:cNvSpPr txBox="1"/>
          <p:nvPr/>
        </p:nvSpPr>
        <p:spPr>
          <a:xfrm>
            <a:off x="235777" y="1406419"/>
            <a:ext cx="11473313"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effectLst>
                  <a:outerShdw blurRad="38100" dist="38100" dir="2700000" algn="tl">
                    <a:srgbClr val="000000">
                      <a:alpha val="43137"/>
                    </a:srgbClr>
                  </a:outerShdw>
                </a:effectLst>
              </a:rPr>
              <a:t>PARERE MIT </a:t>
            </a:r>
            <a:r>
              <a:rPr lang="it-IT" b="1" dirty="0">
                <a:solidFill>
                  <a:srgbClr val="FF0000"/>
                </a:solidFill>
                <a:effectLst>
                  <a:outerShdw blurRad="38100" dist="38100" dir="2700000" algn="tl">
                    <a:srgbClr val="000000">
                      <a:alpha val="43137"/>
                    </a:srgbClr>
                  </a:outerShdw>
                </a:effectLst>
                <a:hlinkClick r:id="rId13"/>
              </a:rPr>
              <a:t>2177</a:t>
            </a:r>
            <a:r>
              <a:rPr lang="it-IT" b="1" dirty="0">
                <a:solidFill>
                  <a:srgbClr val="FF0000"/>
                </a:solidFill>
                <a:effectLst>
                  <a:outerShdw blurRad="38100" dist="38100" dir="2700000" algn="tl">
                    <a:srgbClr val="000000">
                      <a:alpha val="43137"/>
                    </a:srgbClr>
                  </a:outerShdw>
                </a:effectLst>
              </a:rPr>
              <a:t> del 25 Luglio 2023</a:t>
            </a:r>
          </a:p>
          <a:p>
            <a:pPr algn="just"/>
            <a:endParaRPr lang="it-IT" dirty="0"/>
          </a:p>
          <a:p>
            <a:pPr algn="just"/>
            <a:r>
              <a:rPr lang="it-IT" dirty="0"/>
              <a:t>Come si ricava dall’art. 49 del </a:t>
            </a:r>
            <a:r>
              <a:rPr lang="it-IT" dirty="0" err="1"/>
              <a:t>D.Lgs.</a:t>
            </a:r>
            <a:r>
              <a:rPr lang="it-IT" dirty="0"/>
              <a:t> 36/2023 relativo al principio di rotazione, è vietato l’affidamento di un appalto al contraente uscente </a:t>
            </a:r>
            <a:r>
              <a:rPr lang="it-IT" b="1" dirty="0"/>
              <a:t>nei casi in cui due consecutivi affidamenti </a:t>
            </a:r>
            <a:r>
              <a:rPr lang="it-IT" dirty="0"/>
              <a:t>abbiano ad oggetto una commessa rientrante nello stesso settore merceologico, oppure nella stessa categoria di opere, oppure nello stesso settore di servizi. In caso la stazione appaltante abbia previsto di ripartire gli affidamenti in fasce in base al valore economico, il divieto di affidamento si applica con riferimento a ciascuna fascia (commi 2 e 3). Quindi i presupposti che determinano il divieto di affidamento (o aggiudicazione) consecutivo risultano: 1) stesso settore merceologico, stessa categoria di opere, stesso settore di servizi; 2) stessa fascia di valore economico. Pertanto, risulta corretta la prima delle due affermazioni da voi riportate nel quesito, eventualmente integrata con il riferimento anche alla fascia di importo.</a:t>
            </a:r>
          </a:p>
          <a:p>
            <a:pPr algn="just"/>
            <a:endParaRPr lang="it-IT" dirty="0"/>
          </a:p>
          <a:p>
            <a:pPr algn="just"/>
            <a:endParaRPr lang="it-IT" dirty="0"/>
          </a:p>
          <a:p>
            <a:pPr algn="just"/>
            <a:r>
              <a:rPr lang="it-IT" dirty="0"/>
              <a:t>Si propone di utilizzare la SOA (per lavori) o la CLASSE CPV (4 cifre)</a:t>
            </a:r>
          </a:p>
          <a:p>
            <a:pPr algn="just"/>
            <a:endParaRPr lang="it-IT" dirty="0"/>
          </a:p>
        </p:txBody>
      </p:sp>
    </p:spTree>
    <p:extLst>
      <p:ext uri="{BB962C8B-B14F-4D97-AF65-F5344CB8AC3E}">
        <p14:creationId xmlns:p14="http://schemas.microsoft.com/office/powerpoint/2010/main" val="150027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49</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1990252037"/>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asellaDiTesto 12"/>
          <p:cNvSpPr txBox="1"/>
          <p:nvPr/>
        </p:nvSpPr>
        <p:spPr>
          <a:xfrm>
            <a:off x="279133" y="2413337"/>
            <a:ext cx="11473313"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effectLst>
                  <a:outerShdw blurRad="38100" dist="38100" dir="2700000" algn="tl">
                    <a:srgbClr val="000000">
                      <a:alpha val="43137"/>
                    </a:srgbClr>
                  </a:outerShdw>
                </a:effectLst>
              </a:rPr>
              <a:t>PARERE MIT </a:t>
            </a:r>
            <a:r>
              <a:rPr lang="it-IT" b="1" dirty="0">
                <a:solidFill>
                  <a:srgbClr val="FF0000"/>
                </a:solidFill>
                <a:effectLst>
                  <a:outerShdw blurRad="38100" dist="38100" dir="2700000" algn="tl">
                    <a:srgbClr val="000000">
                      <a:alpha val="43137"/>
                    </a:srgbClr>
                  </a:outerShdw>
                </a:effectLst>
                <a:hlinkClick r:id="rId13"/>
              </a:rPr>
              <a:t>2144</a:t>
            </a:r>
            <a:r>
              <a:rPr lang="it-IT" b="1" dirty="0">
                <a:solidFill>
                  <a:srgbClr val="FF0000"/>
                </a:solidFill>
                <a:effectLst>
                  <a:outerShdw blurRad="38100" dist="38100" dir="2700000" algn="tl">
                    <a:srgbClr val="000000">
                      <a:alpha val="43137"/>
                    </a:srgbClr>
                  </a:outerShdw>
                </a:effectLst>
              </a:rPr>
              <a:t> del 13 Dicembre 2023</a:t>
            </a:r>
          </a:p>
          <a:p>
            <a:pPr algn="just"/>
            <a:endParaRPr lang="it-IT" dirty="0"/>
          </a:p>
          <a:p>
            <a:pPr algn="just"/>
            <a:r>
              <a:rPr lang="it-IT" dirty="0"/>
              <a:t>Il tenore letterale dell’articolo citato, il quale prevede che “la stazione appaltante può ripartire…” denota chiaramente la volontà del legislatore di considerare la ripartizione degli affidamenti in fasce d’importo in base alle categorie merceologiche, quale mera possibilità per le SA. Resta fermo che, nel caso in cui le SA intendano dotarsi di elenchi di operatori economici ripartendo gli affidamenti in fasce d’importo, ai sensi di quanto previsto dall’art. 3, comma 1, dell’Allegato II.1 al </a:t>
            </a:r>
            <a:r>
              <a:rPr lang="it-IT" dirty="0" err="1"/>
              <a:t>D.Lgs.</a:t>
            </a:r>
            <a:r>
              <a:rPr lang="it-IT" dirty="0"/>
              <a:t> n. 36/2023, dovranno indicarlo nell’avviso di costituzione dell’Elenco.</a:t>
            </a:r>
          </a:p>
        </p:txBody>
      </p:sp>
    </p:spTree>
    <p:extLst>
      <p:ext uri="{BB962C8B-B14F-4D97-AF65-F5344CB8AC3E}">
        <p14:creationId xmlns:p14="http://schemas.microsoft.com/office/powerpoint/2010/main" val="113502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49</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1329398467"/>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CasellaDiTesto 12"/>
          <p:cNvSpPr txBox="1"/>
          <p:nvPr/>
        </p:nvSpPr>
        <p:spPr>
          <a:xfrm>
            <a:off x="235777" y="1796289"/>
            <a:ext cx="11473313"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effectLst>
                  <a:outerShdw blurRad="38100" dist="38100" dir="2700000" algn="tl">
                    <a:srgbClr val="000000">
                      <a:alpha val="43137"/>
                    </a:srgbClr>
                  </a:outerShdw>
                </a:effectLst>
              </a:rPr>
              <a:t>PARERE MIT </a:t>
            </a:r>
            <a:r>
              <a:rPr lang="it-IT" b="1" dirty="0">
                <a:solidFill>
                  <a:srgbClr val="FF0000"/>
                </a:solidFill>
                <a:effectLst>
                  <a:outerShdw blurRad="38100" dist="38100" dir="2700000" algn="tl">
                    <a:srgbClr val="000000">
                      <a:alpha val="43137"/>
                    </a:srgbClr>
                  </a:outerShdw>
                </a:effectLst>
                <a:hlinkClick r:id="rId13"/>
              </a:rPr>
              <a:t>2145</a:t>
            </a:r>
            <a:r>
              <a:rPr lang="it-IT" b="1" dirty="0">
                <a:solidFill>
                  <a:srgbClr val="FF0000"/>
                </a:solidFill>
                <a:effectLst>
                  <a:outerShdw blurRad="38100" dist="38100" dir="2700000" algn="tl">
                    <a:srgbClr val="000000">
                      <a:alpha val="43137"/>
                    </a:srgbClr>
                  </a:outerShdw>
                </a:effectLst>
              </a:rPr>
              <a:t> del 18 Luglio 2023</a:t>
            </a:r>
          </a:p>
          <a:p>
            <a:pPr algn="just"/>
            <a:endParaRPr lang="it-IT" dirty="0"/>
          </a:p>
          <a:p>
            <a:pPr algn="just"/>
            <a:r>
              <a:rPr lang="it-IT" dirty="0"/>
              <a:t>Il limite si riferisce al SINGOLO AFFIDAMENTO, non alla loro sommatoria</a:t>
            </a:r>
          </a:p>
          <a:p>
            <a:pPr algn="just"/>
            <a:endParaRPr lang="it-IT" dirty="0"/>
          </a:p>
          <a:p>
            <a:pPr algn="just"/>
            <a:r>
              <a:rPr lang="it-IT" dirty="0"/>
              <a:t>Anche per gli affidamenti di importi inferiori a 5.000€, vale il rispetto dei principi di cui al Libro I, Parte I, Titolo I ed in particolare il principio di cui all’art. 2 (principio della fiducia) e di cui ai commi 4, 5, e 6 dell’art. 14. In particolare, quest’ultimo comma 6 dispone che “un appalto non può essere frazionato per evitare l'applicazione delle norme del codice, tranne nel caso in cui ragioni oggettive lo giustifichino”. Al fine, quindi, di evitare possibili abusi per reiterazione senza limiti degli affidamenti ad un medesimo operatore economico, si suggerisce di dotarsi di una specifica disciplina al riguardo che consenta l’affidamento diretto in deroga al principio della rotazione ma nel rispetto dei principi che regolano gli affidamenti pubblici, anche sopra richiamati.</a:t>
            </a:r>
          </a:p>
        </p:txBody>
      </p:sp>
    </p:spTree>
    <p:extLst>
      <p:ext uri="{BB962C8B-B14F-4D97-AF65-F5344CB8AC3E}">
        <p14:creationId xmlns:p14="http://schemas.microsoft.com/office/powerpoint/2010/main" val="152273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49</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extLst>
              <p:ext uri="{D42A27DB-BD31-4B8C-83A1-F6EECF244321}">
                <p14:modId xmlns:p14="http://schemas.microsoft.com/office/powerpoint/2010/main" val="1665964196"/>
              </p:ext>
            </p:extLst>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2621728675"/>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magine 11"/>
          <p:cNvPicPr>
            <a:picLocks noChangeAspect="1"/>
          </p:cNvPicPr>
          <p:nvPr/>
        </p:nvPicPr>
        <p:blipFill rotWithShape="1">
          <a:blip r:embed="rId13"/>
          <a:srcRect t="53647"/>
          <a:stretch/>
        </p:blipFill>
        <p:spPr>
          <a:xfrm>
            <a:off x="132660" y="1449425"/>
            <a:ext cx="6458851" cy="1854625"/>
          </a:xfrm>
          <a:prstGeom prst="rect">
            <a:avLst/>
          </a:prstGeom>
        </p:spPr>
      </p:pic>
      <p:sp>
        <p:nvSpPr>
          <p:cNvPr id="13" name="CasellaDiTesto 12"/>
          <p:cNvSpPr txBox="1"/>
          <p:nvPr/>
        </p:nvSpPr>
        <p:spPr>
          <a:xfrm>
            <a:off x="132660" y="3356601"/>
            <a:ext cx="11473313"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effectLst>
                  <a:outerShdw blurRad="38100" dist="38100" dir="2700000" algn="tl">
                    <a:srgbClr val="000000">
                      <a:alpha val="43137"/>
                    </a:srgbClr>
                  </a:outerShdw>
                </a:effectLst>
              </a:rPr>
              <a:t>ECCEZIONI:</a:t>
            </a:r>
          </a:p>
          <a:p>
            <a:pPr marL="342900" indent="-342900">
              <a:buAutoNum type="arabicParenR"/>
            </a:pPr>
            <a:r>
              <a:rPr lang="it-IT" b="1" u="sng" dirty="0"/>
              <a:t>Non si applica (cioè, è vietato applicarlo)</a:t>
            </a:r>
            <a:r>
              <a:rPr lang="it-IT" dirty="0"/>
              <a:t> il principio di rotazione per affidamenti s-s diversi dall’affidamento diretto (art. 50, c. 1, </a:t>
            </a:r>
            <a:r>
              <a:rPr lang="it-IT" dirty="0" err="1"/>
              <a:t>lett</a:t>
            </a:r>
            <a:r>
              <a:rPr lang="it-IT" dirty="0"/>
              <a:t>. a) e b)) a condizione che non siano stati posti limiti al numero di concorrenti (qualificati) da invitare; il limite può essere anche l’estrazione a sorte;</a:t>
            </a:r>
          </a:p>
          <a:p>
            <a:pPr marL="342900" indent="-342900">
              <a:buAutoNum type="arabicParenR"/>
            </a:pPr>
            <a:r>
              <a:rPr lang="it-IT" dirty="0"/>
              <a:t>È possibile </a:t>
            </a:r>
            <a:r>
              <a:rPr lang="it-IT" u="sng" dirty="0"/>
              <a:t>derogare (quindi, con apposita motivazione)</a:t>
            </a:r>
            <a:r>
              <a:rPr lang="it-IT" dirty="0"/>
              <a:t> con riferimento a:</a:t>
            </a:r>
          </a:p>
          <a:p>
            <a:r>
              <a:rPr lang="it-IT" dirty="0"/>
              <a:t>	a) struttura del mercato e alla effettiva assenza di alternative </a:t>
            </a:r>
            <a:r>
              <a:rPr lang="it-IT" dirty="0">
                <a:sym typeface="Wingdings" panose="05000000000000000000" pitchFamily="2" charset="2"/>
              </a:rPr>
              <a:t> pare debbano sussistere entrambe le condizioni. Da chiarire se assenza di alternativa è da intendersi come assoluta o rapportata alla qualità/tipologia</a:t>
            </a:r>
            <a:endParaRPr lang="it-IT" dirty="0"/>
          </a:p>
          <a:p>
            <a:r>
              <a:rPr lang="it-IT" dirty="0"/>
              <a:t>	b) accurata esecuzione del contratto precedente </a:t>
            </a:r>
            <a:r>
              <a:rPr lang="it-IT" dirty="0">
                <a:sym typeface="Wingdings" panose="05000000000000000000" pitchFamily="2" charset="2"/>
              </a:rPr>
              <a:t> concorre o no col precedente caso? </a:t>
            </a:r>
            <a:r>
              <a:rPr lang="it-IT" dirty="0">
                <a:solidFill>
                  <a:srgbClr val="FF0000"/>
                </a:solidFill>
                <a:effectLst>
                  <a:outerShdw blurRad="38100" dist="38100" dir="2700000" algn="tl">
                    <a:srgbClr val="000000">
                      <a:alpha val="43137"/>
                    </a:srgbClr>
                  </a:outerShdw>
                </a:effectLst>
                <a:sym typeface="Wingdings" panose="05000000000000000000" pitchFamily="2" charset="2"/>
              </a:rPr>
              <a:t>Secondo </a:t>
            </a:r>
            <a:r>
              <a:rPr lang="it-IT" dirty="0" err="1">
                <a:solidFill>
                  <a:srgbClr val="FF0000"/>
                </a:solidFill>
                <a:effectLst>
                  <a:outerShdw blurRad="38100" dist="38100" dir="2700000" algn="tl">
                    <a:srgbClr val="000000">
                      <a:alpha val="43137"/>
                    </a:srgbClr>
                  </a:outerShdw>
                </a:effectLst>
                <a:sym typeface="Wingdings" panose="05000000000000000000" pitchFamily="2" charset="2"/>
              </a:rPr>
              <a:t>CdS</a:t>
            </a:r>
            <a:r>
              <a:rPr lang="it-IT" dirty="0">
                <a:solidFill>
                  <a:srgbClr val="FF0000"/>
                </a:solidFill>
                <a:effectLst>
                  <a:outerShdw blurRad="38100" dist="38100" dir="2700000" algn="tl">
                    <a:srgbClr val="000000">
                      <a:alpha val="43137"/>
                    </a:srgbClr>
                  </a:outerShdw>
                </a:effectLst>
                <a:sym typeface="Wingdings" panose="05000000000000000000" pitchFamily="2" charset="2"/>
              </a:rPr>
              <a:t> SI’; conforme anche parere MIT n. 1883/2023</a:t>
            </a:r>
            <a:endParaRPr lang="it-IT" dirty="0">
              <a:solidFill>
                <a:srgbClr val="FF0000"/>
              </a:solidFill>
              <a:effectLst>
                <a:outerShdw blurRad="38100" dist="38100" dir="2700000" algn="tl">
                  <a:srgbClr val="000000">
                    <a:alpha val="43137"/>
                  </a:srgbClr>
                </a:outerShdw>
              </a:effectLst>
            </a:endParaRPr>
          </a:p>
          <a:p>
            <a:r>
              <a:rPr lang="it-IT" dirty="0"/>
              <a:t>In queste ipotesi, l’</a:t>
            </a:r>
            <a:r>
              <a:rPr lang="it-IT" dirty="0" err="1"/>
              <a:t>o.e</a:t>
            </a:r>
            <a:r>
              <a:rPr lang="it-IT" dirty="0"/>
              <a:t>. uscente può essere invitato o essere affidatario (si conferma quindi che il principio di rotazione opera sia con riferimento agli inviti sia con riferimento agli affidamenti).</a:t>
            </a:r>
          </a:p>
          <a:p>
            <a:r>
              <a:rPr lang="it-IT" dirty="0">
                <a:sym typeface="Wingdings" panose="05000000000000000000" pitchFamily="2" charset="2"/>
              </a:rPr>
              <a:t>3) È possibile derogare (motivando, anche se non indicato) sotto i 5.000 (v. comma 450)</a:t>
            </a:r>
          </a:p>
        </p:txBody>
      </p:sp>
      <p:sp>
        <p:nvSpPr>
          <p:cNvPr id="7" name="CasellaDiTesto 6"/>
          <p:cNvSpPr txBox="1"/>
          <p:nvPr/>
        </p:nvSpPr>
        <p:spPr>
          <a:xfrm>
            <a:off x="6966596" y="1449425"/>
            <a:ext cx="4639377"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1200" b="1" dirty="0">
                <a:solidFill>
                  <a:srgbClr val="FF0000"/>
                </a:solidFill>
              </a:rPr>
              <a:t>ROTAZIONE E INVITATO NON AGGIUDICATARIO</a:t>
            </a:r>
            <a:br>
              <a:rPr lang="it-IT" sz="1200" dirty="0"/>
            </a:br>
            <a:r>
              <a:rPr lang="it-IT" sz="1200" dirty="0"/>
              <a:t>La rotazione si ha, quindi, solo a carico del soggetto che abbia conseguito la precedente aggiudicazione, escludendo, invece, dal divieto coloro che erano stati soltanto invitati alla precedente procedura negoziata, senza conseguire poi l’aggiudicazione (ribaltate quindi le L.G. ANAC precedenti). Si è ritenuto di escludere la</a:t>
            </a:r>
          </a:p>
          <a:p>
            <a:r>
              <a:rPr lang="it-IT" sz="1200" dirty="0"/>
              <a:t>rotazione a carico del mero invitato, poiché in tale ipotesi la contrazione del principio concorrenziale non risulta in alcun modo giustificata dalla necessità di contenere asimmetrie informative a carico del  precedente aggiudicatario</a:t>
            </a:r>
          </a:p>
        </p:txBody>
      </p:sp>
    </p:spTree>
    <p:extLst>
      <p:ext uri="{BB962C8B-B14F-4D97-AF65-F5344CB8AC3E}">
        <p14:creationId xmlns:p14="http://schemas.microsoft.com/office/powerpoint/2010/main" val="2939272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8238"/>
            <a:ext cx="9563100" cy="551935"/>
          </a:xfrm>
          <a:solidFill>
            <a:schemeClr val="bg2"/>
          </a:solidFill>
          <a:ln>
            <a:solidFill>
              <a:schemeClr val="accent5"/>
            </a:solidFill>
            <a:prstDash val="solid"/>
          </a:ln>
        </p:spPr>
        <p:txBody>
          <a:bodyPr>
            <a:normAutofit/>
          </a:bodyPr>
          <a:lstStyle/>
          <a:p>
            <a:pPr algn="ctr"/>
            <a:r>
              <a:rPr lang="it-IT" sz="2800" dirty="0">
                <a:solidFill>
                  <a:schemeClr val="accent5"/>
                </a:solidFill>
                <a:latin typeface="ValleedAosteMonitor Rg" pitchFamily="2" charset="0"/>
                <a:ea typeface="ValleedAosteMonitor Rg" pitchFamily="2" charset="0"/>
              </a:rPr>
              <a:t>                               ARTICOLO 50</a:t>
            </a:r>
          </a:p>
        </p:txBody>
      </p:sp>
      <p:sp>
        <p:nvSpPr>
          <p:cNvPr id="9" name="CasellaDiTesto 8"/>
          <p:cNvSpPr txBox="1"/>
          <p:nvPr/>
        </p:nvSpPr>
        <p:spPr>
          <a:xfrm>
            <a:off x="0" y="551935"/>
            <a:ext cx="12183766" cy="6306065"/>
          </a:xfrm>
          <a:prstGeom prst="rect">
            <a:avLst/>
          </a:prstGeom>
          <a:noFill/>
        </p:spPr>
        <p:txBody>
          <a:bodyPr wrap="square" rtlCol="0">
            <a:spAutoFit/>
          </a:bodyPr>
          <a:lstStyle/>
          <a:p>
            <a:endParaRPr lang="it-IT" dirty="0"/>
          </a:p>
        </p:txBody>
      </p:sp>
      <p:graphicFrame>
        <p:nvGraphicFramePr>
          <p:cNvPr id="3" name="Diagramma 2"/>
          <p:cNvGraphicFramePr/>
          <p:nvPr/>
        </p:nvGraphicFramePr>
        <p:xfrm>
          <a:off x="0" y="558114"/>
          <a:ext cx="11944869" cy="630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p:cNvPicPr>
            <a:picLocks noChangeAspect="1"/>
          </p:cNvPicPr>
          <p:nvPr/>
        </p:nvPicPr>
        <p:blipFill>
          <a:blip r:embed="rId7"/>
          <a:stretch>
            <a:fillRect/>
          </a:stretch>
        </p:blipFill>
        <p:spPr>
          <a:xfrm>
            <a:off x="1726826" y="1325292"/>
            <a:ext cx="8730114" cy="3527319"/>
          </a:xfrm>
          <a:prstGeom prst="rect">
            <a:avLst/>
          </a:prstGeom>
        </p:spPr>
        <p:style>
          <a:lnRef idx="2">
            <a:schemeClr val="accent1"/>
          </a:lnRef>
          <a:fillRef idx="1">
            <a:schemeClr val="lt1"/>
          </a:fillRef>
          <a:effectRef idx="0">
            <a:schemeClr val="accent1"/>
          </a:effectRef>
          <a:fontRef idx="minor">
            <a:schemeClr val="dk1"/>
          </a:fontRef>
        </p:style>
      </p:pic>
      <p:sp>
        <p:nvSpPr>
          <p:cNvPr id="6" name="CasellaDiTesto 5"/>
          <p:cNvSpPr txBox="1"/>
          <p:nvPr/>
        </p:nvSpPr>
        <p:spPr>
          <a:xfrm>
            <a:off x="279133" y="4937760"/>
            <a:ext cx="1147331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solidFill>
                  <a:srgbClr val="FF0000"/>
                </a:solidFill>
                <a:effectLst>
                  <a:outerShdw blurRad="38100" dist="38100" dir="2700000" algn="tl">
                    <a:srgbClr val="000000">
                      <a:alpha val="43137"/>
                    </a:srgbClr>
                  </a:outerShdw>
                </a:effectLst>
              </a:rPr>
              <a:t>Punti focali:</a:t>
            </a:r>
            <a:br>
              <a:rPr lang="it-IT" dirty="0">
                <a:solidFill>
                  <a:srgbClr val="FF0000"/>
                </a:solidFill>
                <a:effectLst>
                  <a:outerShdw blurRad="38100" dist="38100" dir="2700000" algn="tl">
                    <a:srgbClr val="000000">
                      <a:alpha val="43137"/>
                    </a:srgbClr>
                  </a:outerShdw>
                </a:effectLst>
              </a:rPr>
            </a:br>
            <a:r>
              <a:rPr lang="it-IT" dirty="0"/>
              <a:t>1) agli affidamenti s-s si applicano i PRINCIPI GENERALI (v. </a:t>
            </a:r>
            <a:r>
              <a:rPr lang="it-IT" dirty="0" err="1"/>
              <a:t>prec</a:t>
            </a:r>
            <a:r>
              <a:rPr lang="it-IT" dirty="0"/>
              <a:t>. corso del 1° marzo);</a:t>
            </a:r>
            <a:br>
              <a:rPr lang="it-IT" dirty="0"/>
            </a:br>
            <a:r>
              <a:rPr lang="it-IT" dirty="0"/>
              <a:t>2) i contratti caratterizzati da interesse transfrontaliero CERTO sono soggetti a disciplina piena del codice anche se s-s;</a:t>
            </a:r>
          </a:p>
          <a:p>
            <a:pPr algn="ctr"/>
            <a:r>
              <a:rPr lang="it-IT" dirty="0"/>
              <a:t>3) Restano fermi gli obblighi di utilizzo di strumenti di acquisto e negoziazione per contenimento spesa (in primis comma 450 finanziaria 2007);</a:t>
            </a:r>
            <a:br>
              <a:rPr lang="it-IT" dirty="0"/>
            </a:br>
            <a:r>
              <a:rPr lang="it-IT" dirty="0"/>
              <a:t>4) ai contratti s-s si applicano norme del codice SE NON DEROGATE DALLA PARTE I del LIBRO II (artt. 48-55)</a:t>
            </a:r>
          </a:p>
        </p:txBody>
      </p:sp>
      <p:graphicFrame>
        <p:nvGraphicFramePr>
          <p:cNvPr id="10" name="Diagramma 9"/>
          <p:cNvGraphicFramePr/>
          <p:nvPr>
            <p:extLst>
              <p:ext uri="{D42A27DB-BD31-4B8C-83A1-F6EECF244321}">
                <p14:modId xmlns:p14="http://schemas.microsoft.com/office/powerpoint/2010/main" val="2319255820"/>
              </p:ext>
            </p:extLst>
          </p:nvPr>
        </p:nvGraphicFramePr>
        <p:xfrm>
          <a:off x="8104" y="523528"/>
          <a:ext cx="11944869" cy="6301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asellaDiTesto 7">
            <a:extLst>
              <a:ext uri="{FF2B5EF4-FFF2-40B4-BE49-F238E27FC236}">
                <a16:creationId xmlns:a16="http://schemas.microsoft.com/office/drawing/2014/main" id="{D078C8A1-DC0F-80F2-2E72-34FE8CC465B4}"/>
              </a:ext>
            </a:extLst>
          </p:cNvPr>
          <p:cNvSpPr txBox="1"/>
          <p:nvPr/>
        </p:nvSpPr>
        <p:spPr>
          <a:xfrm>
            <a:off x="227673" y="1321564"/>
            <a:ext cx="11430927" cy="28007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effectLst>
                  <a:outerShdw blurRad="38100" dist="38100" dir="2700000" algn="tl">
                    <a:srgbClr val="000000">
                      <a:alpha val="43137"/>
                    </a:srgbClr>
                  </a:outerShdw>
                </a:effectLst>
                <a:hlinkClick r:id="rId13"/>
              </a:rPr>
              <a:t>CIRCOLARE MIT 298/2023</a:t>
            </a:r>
            <a:endParaRPr lang="it-IT" b="1" dirty="0">
              <a:solidFill>
                <a:srgbClr val="FF0000"/>
              </a:solidFill>
              <a:effectLst>
                <a:outerShdw blurRad="38100" dist="38100" dir="2700000" algn="tl">
                  <a:srgbClr val="000000">
                    <a:alpha val="43137"/>
                  </a:srgbClr>
                </a:outerShdw>
              </a:effectLst>
            </a:endParaRPr>
          </a:p>
          <a:p>
            <a:pPr algn="just"/>
            <a:r>
              <a:rPr lang="it-IT" sz="1400" dirty="0"/>
              <a:t>Va ribadito che l'art.  48,  comma  1, del  Codice,  sulla  disciplina  comune  applicabile   ai   contratti sotto-soglia, richiama accanto al principio  del  risultato  tutti  i principi contenuti nel titolo I della Parte I  del  Primo  Libro  del Codice, tra cui rilevano, in particolare, il principio di accesso  al mercato degli  operatori  economici  nel  rispetto  dei  principi  di concorrenza, di imparzialità, di non discriminazione, di pubblicità e trasparenza, di proporzionalità e il principio della fiducia,  che valorizza  l'iniziativa  e  l'autonomia  decisionale  dei  funzionari pubblici. </a:t>
            </a:r>
          </a:p>
          <a:p>
            <a:pPr algn="just"/>
            <a:r>
              <a:rPr lang="it-IT" sz="1400" dirty="0"/>
              <a:t>Tale richiamo conferma che le procedure  del  sotto-soglia  saranno interpretate ed applicate tenendo conto, al contempo,  del  principio del risultato, degli ulteriori principi del Titolo I, Parte I,  Primo Libro del Codice e dei principi generali dell'ordinamento  attraverso le prassi delle Amministrazioni pubbliche e la giurisprudenza. </a:t>
            </a:r>
          </a:p>
          <a:p>
            <a:pPr algn="just"/>
            <a:r>
              <a:rPr lang="it-IT" sz="1400" dirty="0"/>
              <a:t>In  considerazione  di  quanto  esposto,  si   ribadisce   che   le disposizioni contenute nell'art. 50 del Codice vanno interpretate  ed applicate nel solco dei principi e delle regole  della  normativa  di settore dell'Unione europea, che in particolare  richiama  gli  Stati membri  a  prevedere   </a:t>
            </a:r>
            <a:r>
              <a:rPr lang="it-IT" sz="1400" b="1" u="sng" dirty="0"/>
              <a:t>la   possibilità   per   le   amministrazioni aggiudicatrici  di  applicare  procedure  aperte  o  ristrette,  come disposto dalla direttiva 2014/24/UE. </a:t>
            </a:r>
          </a:p>
          <a:p>
            <a:pPr algn="ctr"/>
            <a:endParaRPr lang="it-IT" b="1" dirty="0">
              <a:solidFill>
                <a:srgbClr val="FF0000"/>
              </a:solidFill>
              <a:effectLst>
                <a:outerShdw blurRad="38100" dist="38100" dir="2700000" algn="tl">
                  <a:srgbClr val="000000">
                    <a:alpha val="43137"/>
                  </a:srgbClr>
                </a:outerShdw>
              </a:effectLst>
            </a:endParaRPr>
          </a:p>
        </p:txBody>
      </p:sp>
      <p:sp>
        <p:nvSpPr>
          <p:cNvPr id="14" name="CasellaDiTesto 13">
            <a:extLst>
              <a:ext uri="{FF2B5EF4-FFF2-40B4-BE49-F238E27FC236}">
                <a16:creationId xmlns:a16="http://schemas.microsoft.com/office/drawing/2014/main" id="{915E6468-3393-6C90-08E0-A82942CC21F4}"/>
              </a:ext>
            </a:extLst>
          </p:cNvPr>
          <p:cNvSpPr txBox="1"/>
          <p:nvPr/>
        </p:nvSpPr>
        <p:spPr>
          <a:xfrm>
            <a:off x="238897" y="3927210"/>
            <a:ext cx="478072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effectLst>
                  <a:outerShdw blurRad="38100" dist="38100" dir="2700000" algn="tl">
                    <a:srgbClr val="000000">
                      <a:alpha val="43137"/>
                    </a:srgbClr>
                  </a:outerShdw>
                </a:effectLst>
              </a:rPr>
              <a:t>A FAVORE</a:t>
            </a:r>
          </a:p>
          <a:p>
            <a:pPr algn="ctr"/>
            <a:endParaRPr lang="it-IT" sz="1200" b="1" dirty="0">
              <a:solidFill>
                <a:srgbClr val="FF0000"/>
              </a:solidFill>
              <a:effectLst>
                <a:outerShdw blurRad="38100" dist="38100" dir="2700000" algn="tl">
                  <a:srgbClr val="000000">
                    <a:alpha val="43137"/>
                  </a:srgbClr>
                </a:outerShdw>
              </a:effectLst>
            </a:endParaRPr>
          </a:p>
          <a:p>
            <a:pPr algn="just"/>
            <a:r>
              <a:rPr lang="it-IT" sz="1200" dirty="0"/>
              <a:t>L’ANAC ha accolto con favore la Circolare Ministeriale sottolineando la necessità di tenere in debita considerazione, oltre che al principio del risultato, anche tutti gli altri principi di derivazione comunitaria applicabili in materia, evidenziando tuttavia che, dato il carattere indubbiamente innovativo occorrerebbe procedere ad una modifica legislativa</a:t>
            </a:r>
            <a:endParaRPr lang="it-IT" sz="1400" dirty="0"/>
          </a:p>
          <a:p>
            <a:pPr algn="ctr"/>
            <a:endParaRPr lang="it-IT" b="1" dirty="0">
              <a:solidFill>
                <a:srgbClr val="FF0000"/>
              </a:solidFill>
              <a:effectLst>
                <a:outerShdw blurRad="38100" dist="38100" dir="2700000" algn="tl">
                  <a:srgbClr val="000000">
                    <a:alpha val="43137"/>
                  </a:srgbClr>
                </a:outerShdw>
              </a:effectLst>
            </a:endParaRPr>
          </a:p>
        </p:txBody>
      </p:sp>
      <p:sp>
        <p:nvSpPr>
          <p:cNvPr id="15" name="CasellaDiTesto 14">
            <a:extLst>
              <a:ext uri="{FF2B5EF4-FFF2-40B4-BE49-F238E27FC236}">
                <a16:creationId xmlns:a16="http://schemas.microsoft.com/office/drawing/2014/main" id="{316BB5B6-077F-1A32-0A36-98F481D2DB13}"/>
              </a:ext>
            </a:extLst>
          </p:cNvPr>
          <p:cNvSpPr txBox="1"/>
          <p:nvPr/>
        </p:nvSpPr>
        <p:spPr>
          <a:xfrm>
            <a:off x="6277047" y="3927210"/>
            <a:ext cx="4780723"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b="1" dirty="0">
                <a:solidFill>
                  <a:srgbClr val="FF0000"/>
                </a:solidFill>
                <a:effectLst>
                  <a:outerShdw blurRad="38100" dist="38100" dir="2700000" algn="tl">
                    <a:srgbClr val="000000">
                      <a:alpha val="43137"/>
                    </a:srgbClr>
                  </a:outerShdw>
                </a:effectLst>
              </a:rPr>
              <a:t>CONTRA</a:t>
            </a:r>
          </a:p>
          <a:p>
            <a:pPr algn="ctr"/>
            <a:endParaRPr lang="it-IT" sz="1200" b="1" dirty="0">
              <a:solidFill>
                <a:srgbClr val="FF0000"/>
              </a:solidFill>
              <a:effectLst>
                <a:outerShdw blurRad="38100" dist="38100" dir="2700000" algn="tl">
                  <a:srgbClr val="000000">
                    <a:alpha val="43137"/>
                  </a:srgbClr>
                </a:outerShdw>
              </a:effectLst>
            </a:endParaRPr>
          </a:p>
          <a:p>
            <a:pPr algn="just"/>
            <a:r>
              <a:rPr lang="it-IT" sz="1200" dirty="0"/>
              <a:t>Il Consiglio Nazionale degli Ingegneri ha espresso le proprie perplessità rispetto al contenuto innovativo della Circolare che si porrebbe in contrasto letterale con il disposto normativo e che in ogni caso occorrerebbe procedere con una modifica normativa.</a:t>
            </a:r>
            <a:endParaRPr lang="it-IT" sz="1400" dirty="0"/>
          </a:p>
          <a:p>
            <a:pPr algn="ctr"/>
            <a:endParaRPr lang="it-IT" b="1" dirty="0">
              <a:solidFill>
                <a:srgbClr val="FF0000"/>
              </a:solidFill>
              <a:effectLst>
                <a:outerShdw blurRad="38100" dist="38100" dir="2700000" algn="tl">
                  <a:srgbClr val="000000">
                    <a:alpha val="43137"/>
                  </a:srgbClr>
                </a:outerShdw>
              </a:effectLst>
            </a:endParaRPr>
          </a:p>
        </p:txBody>
      </p:sp>
      <p:sp>
        <p:nvSpPr>
          <p:cNvPr id="7" name="CasellaDiTesto 6"/>
          <p:cNvSpPr txBox="1"/>
          <p:nvPr/>
        </p:nvSpPr>
        <p:spPr>
          <a:xfrm>
            <a:off x="227673" y="5763568"/>
            <a:ext cx="11512623"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b="1" dirty="0">
                <a:solidFill>
                  <a:srgbClr val="FF0000"/>
                </a:solidFill>
              </a:rPr>
              <a:t>Ma si può usare negoziata in luogo di affidamento diretto?</a:t>
            </a:r>
          </a:p>
          <a:p>
            <a:r>
              <a:rPr lang="it-IT" sz="1200" b="1" dirty="0">
                <a:solidFill>
                  <a:srgbClr val="FF0000"/>
                </a:solidFill>
              </a:rPr>
              <a:t>Parere 2320</a:t>
            </a:r>
            <a:r>
              <a:rPr lang="it-IT" sz="1200" dirty="0"/>
              <a:t>: L'art. 50, c. 1 </a:t>
            </a:r>
            <a:r>
              <a:rPr lang="it-IT" sz="1200" dirty="0" err="1"/>
              <a:t>lett</a:t>
            </a:r>
            <a:r>
              <a:rPr lang="it-IT" sz="1200" dirty="0"/>
              <a:t>. e) è applicabile solo per importi pari o superiori a 140.000 euro</a:t>
            </a:r>
            <a:r>
              <a:rPr lang="it-IT" sz="1200" u="sng" dirty="0"/>
              <a:t>. Per importi sotto i 140.000 euro trova applicazione la </a:t>
            </a:r>
            <a:r>
              <a:rPr lang="it-IT" sz="1200" u="sng" dirty="0" err="1"/>
              <a:t>lett</a:t>
            </a:r>
            <a:r>
              <a:rPr lang="it-IT" sz="1200" u="sng" dirty="0"/>
              <a:t>. b) del medesimo articolo, eventualmente con consultazione di più operatori economici</a:t>
            </a:r>
            <a:r>
              <a:rPr lang="it-IT" sz="1200" dirty="0"/>
              <a:t>; in tal caso non trova applicazione l'art. 54 del codice dei contratti pubblici, divenendo possibile la verifica di congruità ove vi siano elementi specifici, a norma dall'art. 54, c. 1 ultimo periodo.</a:t>
            </a:r>
          </a:p>
        </p:txBody>
      </p:sp>
    </p:spTree>
    <p:extLst>
      <p:ext uri="{BB962C8B-B14F-4D97-AF65-F5344CB8AC3E}">
        <p14:creationId xmlns:p14="http://schemas.microsoft.com/office/powerpoint/2010/main" val="241646476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11686</Words>
  <Application>Microsoft Office PowerPoint</Application>
  <PresentationFormat>Widescreen</PresentationFormat>
  <Paragraphs>387</Paragraphs>
  <Slides>39</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39</vt:i4>
      </vt:variant>
    </vt:vector>
  </HeadingPairs>
  <TitlesOfParts>
    <vt:vector size="45" baseType="lpstr">
      <vt:lpstr>Arial</vt:lpstr>
      <vt:lpstr>Calibri</vt:lpstr>
      <vt:lpstr>Calibri Light</vt:lpstr>
      <vt:lpstr>ValleedAosteMonitor Rg</vt:lpstr>
      <vt:lpstr>Wingdings</vt:lpstr>
      <vt:lpstr>Tema di Office</vt:lpstr>
      <vt:lpstr>Presentazione standard di PowerPoint</vt:lpstr>
      <vt:lpstr>                               ARTICOLO 48</vt:lpstr>
      <vt:lpstr>                               ARTICOLO 48</vt:lpstr>
      <vt:lpstr>                               ARTICOLO 49</vt:lpstr>
      <vt:lpstr>                               ARTICOLO 49</vt:lpstr>
      <vt:lpstr>                               ARTICOLO 49</vt:lpstr>
      <vt:lpstr>                               ARTICOLO 49</vt:lpstr>
      <vt:lpstr>                               ARTICOLO 49</vt:lpstr>
      <vt:lpstr>                               ARTICOLO 50</vt:lpstr>
      <vt:lpstr>                               ARTICOLO 50</vt:lpstr>
      <vt:lpstr>                               ARTICOLO 50</vt:lpstr>
      <vt:lpstr>                               ARTICOLO 50</vt:lpstr>
      <vt:lpstr>                               ARTICOLO 50</vt:lpstr>
      <vt:lpstr>                               ARTICOLO 50</vt:lpstr>
      <vt:lpstr>                               ARTICOLO 50</vt:lpstr>
      <vt:lpstr>                               ARTICOLO 50</vt:lpstr>
      <vt:lpstr>                               ARTICOLO 50</vt:lpstr>
      <vt:lpstr>                               All. II.1</vt:lpstr>
      <vt:lpstr>                               All. II.1</vt:lpstr>
      <vt:lpstr>                               All. II.1</vt:lpstr>
      <vt:lpstr>                               All. II.1</vt:lpstr>
      <vt:lpstr>                               All. II.1</vt:lpstr>
      <vt:lpstr>                               All. II.1</vt:lpstr>
      <vt:lpstr>                               ARTICOLO 50</vt:lpstr>
      <vt:lpstr>                               ARTICOLO 50</vt:lpstr>
      <vt:lpstr>                               ARTICOLO 50</vt:lpstr>
      <vt:lpstr>                               ARTICOLO 51</vt:lpstr>
      <vt:lpstr>                               ARTICOLO 52</vt:lpstr>
      <vt:lpstr>                               ARTICOLO 52</vt:lpstr>
      <vt:lpstr>                               ARTICOLO 52</vt:lpstr>
      <vt:lpstr>                               ARTICOLO 52</vt:lpstr>
      <vt:lpstr>                               ARTICOLO 52</vt:lpstr>
      <vt:lpstr>                               ARTICOLO 52</vt:lpstr>
      <vt:lpstr>                               ARTICOLO 52</vt:lpstr>
      <vt:lpstr>                               ARTICOLO 53</vt:lpstr>
      <vt:lpstr>                               ARTICOLO 53</vt:lpstr>
      <vt:lpstr>                               ARTICOLO 54</vt:lpstr>
      <vt:lpstr>                               ARTICOLO 55</vt:lpstr>
      <vt:lpstr>                               ARTICOLO 55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Fabrizio Colasurdo</dc:creator>
  <cp:lastModifiedBy>ance alessandria</cp:lastModifiedBy>
  <cp:revision>166</cp:revision>
  <cp:lastPrinted>2023-03-20T17:52:47Z</cp:lastPrinted>
  <dcterms:created xsi:type="dcterms:W3CDTF">2021-05-25T08:57:23Z</dcterms:created>
  <dcterms:modified xsi:type="dcterms:W3CDTF">2024-06-03T08:10:15Z</dcterms:modified>
</cp:coreProperties>
</file>