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9" r:id="rId3"/>
    <p:sldId id="369" r:id="rId4"/>
    <p:sldId id="272" r:id="rId5"/>
    <p:sldId id="377" r:id="rId6"/>
    <p:sldId id="379" r:id="rId7"/>
    <p:sldId id="380" r:id="rId8"/>
    <p:sldId id="398" r:id="rId9"/>
    <p:sldId id="402" r:id="rId10"/>
    <p:sldId id="399" r:id="rId11"/>
    <p:sldId id="404" r:id="rId12"/>
    <p:sldId id="403" r:id="rId13"/>
    <p:sldId id="405" r:id="rId14"/>
    <p:sldId id="401" r:id="rId15"/>
  </p:sldIdLst>
  <p:sldSz cx="9144000" cy="5149850"/>
  <p:notesSz cx="9144000" cy="514985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>
          <p15:clr>
            <a:srgbClr val="A4A3A4"/>
          </p15:clr>
        </p15:guide>
        <p15:guide id="2" pos="23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704E"/>
    <a:srgbClr val="E47823"/>
    <a:srgbClr val="C46B20"/>
    <a:srgbClr val="B7641E"/>
    <a:srgbClr val="005677"/>
    <a:srgbClr val="6F5582"/>
    <a:srgbClr val="761343"/>
    <a:srgbClr val="183062"/>
    <a:srgbClr val="2D4270"/>
    <a:srgbClr val="103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618" autoAdjust="0"/>
  </p:normalViewPr>
  <p:slideViewPr>
    <p:cSldViewPr>
      <p:cViewPr varScale="1">
        <p:scale>
          <a:sx n="71" d="100"/>
          <a:sy n="71" d="100"/>
        </p:scale>
        <p:origin x="653" y="48"/>
      </p:cViewPr>
      <p:guideLst>
        <p:guide orient="horz" pos="480"/>
        <p:guide pos="2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FA1DA-629B-7946-9596-8DE7AA48263D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4891088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80013" y="4891088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E683B-E46A-A349-BD6B-3AC0A48A4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0154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4D03A-7E69-7344-8274-FB2F924124AC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385763"/>
            <a:ext cx="3429000" cy="1931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2446338"/>
            <a:ext cx="7315200" cy="2317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4891088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4891088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5063F-75B3-A840-BD8A-A74602CDE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2590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063F-75B3-A840-BD8A-A74602CDE0A2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08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063F-75B3-A840-BD8A-A74602CDE0A2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703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063F-75B3-A840-BD8A-A74602CDE0A2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618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older 7"/>
          <p:cNvSpPr>
            <a:spLocks noGrp="1"/>
          </p:cNvSpPr>
          <p:nvPr>
            <p:ph type="sldNum" sz="quarter" idx="7"/>
          </p:nvPr>
        </p:nvSpPr>
        <p:spPr>
          <a:xfrm>
            <a:off x="8610600" y="4632325"/>
            <a:ext cx="350520" cy="21544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300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Holder 3"/>
          <p:cNvSpPr>
            <a:spLocks noGrp="1"/>
          </p:cNvSpPr>
          <p:nvPr>
            <p:ph type="body" idx="1"/>
          </p:nvPr>
        </p:nvSpPr>
        <p:spPr>
          <a:xfrm>
            <a:off x="685800" y="1584325"/>
            <a:ext cx="7772400" cy="2362200"/>
          </a:xfrm>
        </p:spPr>
        <p:txBody>
          <a:bodyPr lIns="0" tIns="0" rIns="0" bIns="0"/>
          <a:lstStyle>
            <a:lvl1pPr algn="just"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6" name="bg object 16"/>
          <p:cNvSpPr/>
          <p:nvPr userDrawn="1"/>
        </p:nvSpPr>
        <p:spPr>
          <a:xfrm>
            <a:off x="416852" y="840663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Holder 2"/>
          <p:cNvSpPr txBox="1">
            <a:spLocks/>
          </p:cNvSpPr>
          <p:nvPr userDrawn="1"/>
        </p:nvSpPr>
        <p:spPr>
          <a:xfrm>
            <a:off x="682311" y="1580097"/>
            <a:ext cx="7745511" cy="62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it-IT" dirty="0"/>
          </a:p>
        </p:txBody>
      </p:sp>
      <p:sp>
        <p:nvSpPr>
          <p:cNvPr id="8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9" name="Holder 3"/>
          <p:cNvSpPr>
            <a:spLocks noGrp="1"/>
          </p:cNvSpPr>
          <p:nvPr>
            <p:ph type="body" idx="1"/>
          </p:nvPr>
        </p:nvSpPr>
        <p:spPr>
          <a:xfrm>
            <a:off x="685800" y="1584325"/>
            <a:ext cx="7772400" cy="2133600"/>
          </a:xfrm>
        </p:spPr>
        <p:txBody>
          <a:bodyPr lIns="0" tIns="0" rIns="0" bIns="0"/>
          <a:lstStyle>
            <a:lvl1pPr algn="just"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6101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Holder 3"/>
          <p:cNvSpPr>
            <a:spLocks noGrp="1"/>
          </p:cNvSpPr>
          <p:nvPr>
            <p:ph type="body" idx="1"/>
          </p:nvPr>
        </p:nvSpPr>
        <p:spPr>
          <a:xfrm>
            <a:off x="685800" y="762000"/>
            <a:ext cx="7772400" cy="2133600"/>
          </a:xfrm>
        </p:spPr>
        <p:txBody>
          <a:bodyPr lIns="0" tIns="0" rIns="0" bIns="0"/>
          <a:lstStyle>
            <a:lvl1pPr algn="just"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5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</p:spTree>
    <p:extLst>
      <p:ext uri="{BB962C8B-B14F-4D97-AF65-F5344CB8AC3E}">
        <p14:creationId xmlns:p14="http://schemas.microsoft.com/office/powerpoint/2010/main" val="105358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11498A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86400" y="1584325"/>
            <a:ext cx="4038600" cy="190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610600" y="4632325"/>
            <a:ext cx="350520" cy="21544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300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1" name="Holder 2"/>
          <p:cNvSpPr txBox="1">
            <a:spLocks/>
          </p:cNvSpPr>
          <p:nvPr userDrawn="1"/>
        </p:nvSpPr>
        <p:spPr>
          <a:xfrm>
            <a:off x="682311" y="1580097"/>
            <a:ext cx="7745511" cy="62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it-IT" dirty="0"/>
          </a:p>
        </p:txBody>
      </p:sp>
      <p:sp>
        <p:nvSpPr>
          <p:cNvPr id="12" name="Holder 2"/>
          <p:cNvSpPr txBox="1">
            <a:spLocks/>
          </p:cNvSpPr>
          <p:nvPr userDrawn="1"/>
        </p:nvSpPr>
        <p:spPr>
          <a:xfrm>
            <a:off x="699245" y="1580098"/>
            <a:ext cx="3872756" cy="24585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it-IT" dirty="0"/>
          </a:p>
        </p:txBody>
      </p:sp>
      <p:sp>
        <p:nvSpPr>
          <p:cNvPr id="16" name="Holder 3"/>
          <p:cNvSpPr>
            <a:spLocks noGrp="1"/>
          </p:cNvSpPr>
          <p:nvPr>
            <p:ph type="body" idx="1"/>
          </p:nvPr>
        </p:nvSpPr>
        <p:spPr>
          <a:xfrm>
            <a:off x="685800" y="1584325"/>
            <a:ext cx="4569297" cy="184666"/>
          </a:xfrm>
        </p:spPr>
        <p:txBody>
          <a:bodyPr lIns="0" tIns="0" rIns="0" bIns="0"/>
          <a:lstStyle>
            <a:lvl1pPr algn="just"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9" name="bg object 16"/>
          <p:cNvSpPr/>
          <p:nvPr userDrawn="1"/>
        </p:nvSpPr>
        <p:spPr>
          <a:xfrm>
            <a:off x="416852" y="840663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86400" y="1584325"/>
            <a:ext cx="4038600" cy="190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6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7" name="Holder 3"/>
          <p:cNvSpPr>
            <a:spLocks noGrp="1"/>
          </p:cNvSpPr>
          <p:nvPr>
            <p:ph type="body" idx="1"/>
          </p:nvPr>
        </p:nvSpPr>
        <p:spPr>
          <a:xfrm>
            <a:off x="685800" y="1584325"/>
            <a:ext cx="4569297" cy="184666"/>
          </a:xfrm>
        </p:spPr>
        <p:txBody>
          <a:bodyPr lIns="0" tIns="0" rIns="0" bIns="0"/>
          <a:lstStyle>
            <a:lvl1pPr algn="just"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631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11498A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48000" y="1584324"/>
            <a:ext cx="6096000" cy="2454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610600" y="4632325"/>
            <a:ext cx="350520" cy="21544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300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6" name="Holder 3"/>
          <p:cNvSpPr>
            <a:spLocks noGrp="1"/>
          </p:cNvSpPr>
          <p:nvPr>
            <p:ph type="body" idx="1"/>
          </p:nvPr>
        </p:nvSpPr>
        <p:spPr>
          <a:xfrm>
            <a:off x="685800" y="2041525"/>
            <a:ext cx="1981199" cy="246221"/>
          </a:xfrm>
        </p:spPr>
        <p:txBody>
          <a:bodyPr lIns="0" tIns="0" rIns="0" bIns="0"/>
          <a:lstStyle>
            <a:lvl1pPr algn="l">
              <a:defRPr sz="16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13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8" name="bg object 16"/>
          <p:cNvSpPr/>
          <p:nvPr userDrawn="1"/>
        </p:nvSpPr>
        <p:spPr>
          <a:xfrm>
            <a:off x="416852" y="840663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779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48000" y="1584324"/>
            <a:ext cx="6096000" cy="2454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3"/>
          <p:cNvSpPr>
            <a:spLocks noGrp="1"/>
          </p:cNvSpPr>
          <p:nvPr>
            <p:ph type="body" idx="1"/>
          </p:nvPr>
        </p:nvSpPr>
        <p:spPr>
          <a:xfrm>
            <a:off x="685800" y="2041525"/>
            <a:ext cx="1981199" cy="246221"/>
          </a:xfrm>
        </p:spPr>
        <p:txBody>
          <a:bodyPr lIns="0" tIns="0" rIns="0" bIns="0"/>
          <a:lstStyle>
            <a:lvl1pPr algn="l">
              <a:defRPr sz="16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</p:spTree>
    <p:extLst>
      <p:ext uri="{BB962C8B-B14F-4D97-AF65-F5344CB8AC3E}">
        <p14:creationId xmlns:p14="http://schemas.microsoft.com/office/powerpoint/2010/main" val="36985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9244" y="733431"/>
            <a:ext cx="7745511" cy="62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503" y="1604981"/>
            <a:ext cx="7766992" cy="1748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0" name="object 4"/>
          <p:cNvSpPr/>
          <p:nvPr userDrawn="1"/>
        </p:nvSpPr>
        <p:spPr>
          <a:xfrm>
            <a:off x="516122" y="4633323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12700">
            <a:solidFill>
              <a:srgbClr val="1149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/>
          <p:nvPr userDrawn="1"/>
        </p:nvSpPr>
        <p:spPr>
          <a:xfrm>
            <a:off x="8589962" y="4626514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12700">
            <a:solidFill>
              <a:srgbClr val="1149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6"/>
          <p:cNvGrpSpPr/>
          <p:nvPr userDrawn="1"/>
        </p:nvGrpSpPr>
        <p:grpSpPr>
          <a:xfrm>
            <a:off x="6954399" y="4620514"/>
            <a:ext cx="1406525" cy="358775"/>
            <a:chOff x="6954399" y="4620514"/>
            <a:chExt cx="1406525" cy="358775"/>
          </a:xfrm>
        </p:grpSpPr>
        <p:pic>
          <p:nvPicPr>
            <p:cNvPr id="13" name="object 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471239" y="4666038"/>
              <a:ext cx="889608" cy="132600"/>
            </a:xfrm>
            <a:prstGeom prst="rect">
              <a:avLst/>
            </a:prstGeom>
          </p:spPr>
        </p:pic>
        <p:pic>
          <p:nvPicPr>
            <p:cNvPr id="14" name="object 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54399" y="4665009"/>
              <a:ext cx="211510" cy="134493"/>
            </a:xfrm>
            <a:prstGeom prst="rect">
              <a:avLst/>
            </a:prstGeom>
          </p:spPr>
        </p:pic>
        <p:pic>
          <p:nvPicPr>
            <p:cNvPr id="15" name="object 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187106" y="4663878"/>
              <a:ext cx="186319" cy="136715"/>
            </a:xfrm>
            <a:prstGeom prst="rect">
              <a:avLst/>
            </a:prstGeom>
          </p:spPr>
        </p:pic>
        <p:sp>
          <p:nvSpPr>
            <p:cNvPr id="17" name="object 10"/>
            <p:cNvSpPr/>
            <p:nvPr/>
          </p:nvSpPr>
          <p:spPr>
            <a:xfrm>
              <a:off x="7417752" y="4620514"/>
              <a:ext cx="11430" cy="358775"/>
            </a:xfrm>
            <a:custGeom>
              <a:avLst/>
              <a:gdLst/>
              <a:ahLst/>
              <a:cxnLst/>
              <a:rect l="l" t="t" r="r" b="b"/>
              <a:pathLst>
                <a:path w="11429" h="358775">
                  <a:moveTo>
                    <a:pt x="11188" y="0"/>
                  </a:moveTo>
                  <a:lnTo>
                    <a:pt x="0" y="0"/>
                  </a:lnTo>
                  <a:lnTo>
                    <a:pt x="0" y="358305"/>
                  </a:lnTo>
                  <a:lnTo>
                    <a:pt x="11188" y="358305"/>
                  </a:lnTo>
                  <a:lnTo>
                    <a:pt x="11188" y="0"/>
                  </a:lnTo>
                  <a:close/>
                </a:path>
              </a:pathLst>
            </a:custGeom>
            <a:solidFill>
              <a:srgbClr val="002E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Holder 7"/>
          <p:cNvSpPr>
            <a:spLocks noGrp="1"/>
          </p:cNvSpPr>
          <p:nvPr>
            <p:ph type="sldNum" sz="quarter" idx="4"/>
          </p:nvPr>
        </p:nvSpPr>
        <p:spPr>
          <a:xfrm>
            <a:off x="8610600" y="4632325"/>
            <a:ext cx="350520" cy="21544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300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  <p:sldLayoutId id="2147483668" r:id="rId3"/>
    <p:sldLayoutId id="2147483663" r:id="rId4"/>
    <p:sldLayoutId id="2147483669" r:id="rId5"/>
    <p:sldLayoutId id="2147483666" r:id="rId6"/>
    <p:sldLayoutId id="2147483670" r:id="rId7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6858000" y="288925"/>
            <a:ext cx="1905000" cy="485440"/>
            <a:chOff x="2751545" y="382104"/>
            <a:chExt cx="2123109" cy="54102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31576" y="450782"/>
              <a:ext cx="1343078" cy="20016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51545" y="449267"/>
              <a:ext cx="319139" cy="20297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02780" y="447555"/>
              <a:ext cx="134404" cy="20642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263608" y="382104"/>
              <a:ext cx="204470" cy="541020"/>
            </a:xfrm>
            <a:custGeom>
              <a:avLst/>
              <a:gdLst/>
              <a:ahLst/>
              <a:cxnLst/>
              <a:rect l="l" t="t" r="r" b="b"/>
              <a:pathLst>
                <a:path w="204470" h="541019">
                  <a:moveTo>
                    <a:pt x="120332" y="66941"/>
                  </a:moveTo>
                  <a:lnTo>
                    <a:pt x="0" y="66941"/>
                  </a:lnTo>
                  <a:lnTo>
                    <a:pt x="0" y="102501"/>
                  </a:lnTo>
                  <a:lnTo>
                    <a:pt x="0" y="150761"/>
                  </a:lnTo>
                  <a:lnTo>
                    <a:pt x="0" y="185051"/>
                  </a:lnTo>
                  <a:lnTo>
                    <a:pt x="0" y="234581"/>
                  </a:lnTo>
                  <a:lnTo>
                    <a:pt x="0" y="270141"/>
                  </a:lnTo>
                  <a:lnTo>
                    <a:pt x="120332" y="270141"/>
                  </a:lnTo>
                  <a:lnTo>
                    <a:pt x="120332" y="234581"/>
                  </a:lnTo>
                  <a:lnTo>
                    <a:pt x="35674" y="234581"/>
                  </a:lnTo>
                  <a:lnTo>
                    <a:pt x="35674" y="185051"/>
                  </a:lnTo>
                  <a:lnTo>
                    <a:pt x="107746" y="185051"/>
                  </a:lnTo>
                  <a:lnTo>
                    <a:pt x="107746" y="150761"/>
                  </a:lnTo>
                  <a:lnTo>
                    <a:pt x="35674" y="150761"/>
                  </a:lnTo>
                  <a:lnTo>
                    <a:pt x="35674" y="102501"/>
                  </a:lnTo>
                  <a:lnTo>
                    <a:pt x="120332" y="102501"/>
                  </a:lnTo>
                  <a:lnTo>
                    <a:pt x="120332" y="66941"/>
                  </a:lnTo>
                  <a:close/>
                </a:path>
                <a:path w="204470" h="541019">
                  <a:moveTo>
                    <a:pt x="204177" y="0"/>
                  </a:moveTo>
                  <a:lnTo>
                    <a:pt x="187312" y="0"/>
                  </a:lnTo>
                  <a:lnTo>
                    <a:pt x="187312" y="540804"/>
                  </a:lnTo>
                  <a:lnTo>
                    <a:pt x="204177" y="540804"/>
                  </a:lnTo>
                  <a:lnTo>
                    <a:pt x="204177" y="0"/>
                  </a:lnTo>
                  <a:close/>
                </a:path>
              </a:pathLst>
            </a:custGeom>
            <a:solidFill>
              <a:srgbClr val="002E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327010" y="901000"/>
            <a:ext cx="5880885" cy="487378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600"/>
              </a:spcBef>
            </a:pPr>
            <a:r>
              <a:rPr lang="it-IT" sz="3600" dirty="0">
                <a:solidFill>
                  <a:srgbClr val="5A704E"/>
                </a:solidFill>
              </a:rPr>
              <a:t>End of Waste Inerti</a:t>
            </a:r>
            <a:endParaRPr sz="3600" dirty="0">
              <a:solidFill>
                <a:srgbClr val="5A704E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81418" y="1559724"/>
            <a:ext cx="57150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it-IT" sz="2000" b="1" i="0" u="none" strike="noStrike" baseline="0" dirty="0">
                <a:solidFill>
                  <a:srgbClr val="103676"/>
                </a:solidFill>
                <a:latin typeface="Calibri,Bold"/>
              </a:rPr>
              <a:t>Decreto 28 giugno 2024, n° 127</a:t>
            </a:r>
          </a:p>
          <a:p>
            <a:pPr algn="ctr"/>
            <a:r>
              <a:rPr lang="it-IT" sz="2000" b="1" i="0" u="none" strike="noStrike" baseline="0" dirty="0">
                <a:solidFill>
                  <a:srgbClr val="103676"/>
                </a:solidFill>
                <a:latin typeface="Calibri,Bold"/>
              </a:rPr>
              <a:t>Nuovo regolamento per il recupero dei rifiuti inerti</a:t>
            </a:r>
            <a:endParaRPr sz="3200" dirty="0">
              <a:solidFill>
                <a:srgbClr val="103676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318867" y="2779760"/>
            <a:ext cx="1976120" cy="513715"/>
          </a:xfrm>
          <a:custGeom>
            <a:avLst/>
            <a:gdLst/>
            <a:ahLst/>
            <a:cxnLst/>
            <a:rect l="l" t="t" r="r" b="b"/>
            <a:pathLst>
              <a:path w="1976120" h="513714">
                <a:moveTo>
                  <a:pt x="393" y="0"/>
                </a:moveTo>
                <a:lnTo>
                  <a:pt x="0" y="513588"/>
                </a:lnTo>
                <a:lnTo>
                  <a:pt x="1860626" y="513588"/>
                </a:lnTo>
                <a:lnTo>
                  <a:pt x="1975586" y="166344"/>
                </a:lnTo>
                <a:lnTo>
                  <a:pt x="393" y="0"/>
                </a:lnTo>
                <a:close/>
              </a:path>
            </a:pathLst>
          </a:custGeom>
          <a:solidFill>
            <a:srgbClr val="183062">
              <a:alpha val="89999"/>
            </a:srgbClr>
          </a:solidFill>
        </p:spPr>
        <p:txBody>
          <a:bodyPr wrap="square" lIns="0" tIns="0" rIns="0" bIns="0" rtlCol="0"/>
          <a:lstStyle/>
          <a:p>
            <a:endParaRPr>
              <a:solidFill>
                <a:srgbClr val="103676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05200" y="2951106"/>
            <a:ext cx="14039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400" b="1" spc="-10" dirty="0">
                <a:solidFill>
                  <a:srgbClr val="FFFFFF"/>
                </a:solidFill>
                <a:latin typeface="Calibri"/>
                <a:cs typeface="Calibri"/>
              </a:rPr>
              <a:t>13 dicembre 2024</a:t>
            </a:r>
            <a:endParaRPr lang="it-IT" sz="1400" dirty="0">
              <a:latin typeface="Calibri"/>
              <a:cs typeface="Calibri"/>
            </a:endParaRPr>
          </a:p>
        </p:txBody>
      </p:sp>
      <p:sp>
        <p:nvSpPr>
          <p:cNvPr id="13" name="object 4"/>
          <p:cNvSpPr/>
          <p:nvPr/>
        </p:nvSpPr>
        <p:spPr>
          <a:xfrm>
            <a:off x="-108725" y="2408907"/>
            <a:ext cx="9251498" cy="2740943"/>
          </a:xfrm>
          <a:custGeom>
            <a:avLst/>
            <a:gdLst>
              <a:gd name="connsiteX0" fmla="*/ 3358644 w 3359014"/>
              <a:gd name="connsiteY0" fmla="*/ 9548 h 4679149"/>
              <a:gd name="connsiteX1" fmla="*/ 192491 w 3359014"/>
              <a:gd name="connsiteY1" fmla="*/ 0 h 4679149"/>
              <a:gd name="connsiteX2" fmla="*/ 602304 w 3359014"/>
              <a:gd name="connsiteY2" fmla="*/ 1356375 h 4679149"/>
              <a:gd name="connsiteX3" fmla="*/ 0 w 3359014"/>
              <a:gd name="connsiteY3" fmla="*/ 1356375 h 4679149"/>
              <a:gd name="connsiteX4" fmla="*/ 0 w 3359014"/>
              <a:gd name="connsiteY4" fmla="*/ 2956206 h 4679149"/>
              <a:gd name="connsiteX5" fmla="*/ 1057726 w 3359014"/>
              <a:gd name="connsiteY5" fmla="*/ 2956206 h 4679149"/>
              <a:gd name="connsiteX6" fmla="*/ 1574539 w 3359014"/>
              <a:gd name="connsiteY6" fmla="*/ 4679149 h 4679149"/>
              <a:gd name="connsiteX7" fmla="*/ 3359014 w 3359014"/>
              <a:gd name="connsiteY7" fmla="*/ 4679149 h 4679149"/>
              <a:gd name="connsiteX8" fmla="*/ 3358644 w 3359014"/>
              <a:gd name="connsiteY8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6494788 w 9251498"/>
              <a:gd name="connsiteY2" fmla="*/ 1356375 h 4679149"/>
              <a:gd name="connsiteX3" fmla="*/ 5892484 w 9251498"/>
              <a:gd name="connsiteY3" fmla="*/ 1356375 h 4679149"/>
              <a:gd name="connsiteX4" fmla="*/ 5892484 w 9251498"/>
              <a:gd name="connsiteY4" fmla="*/ 2956206 h 4679149"/>
              <a:gd name="connsiteX5" fmla="*/ 6950210 w 9251498"/>
              <a:gd name="connsiteY5" fmla="*/ 2956206 h 4679149"/>
              <a:gd name="connsiteX6" fmla="*/ 0 w 9251498"/>
              <a:gd name="connsiteY6" fmla="*/ 4679149 h 4679149"/>
              <a:gd name="connsiteX7" fmla="*/ 9251498 w 9251498"/>
              <a:gd name="connsiteY7" fmla="*/ 4679149 h 4679149"/>
              <a:gd name="connsiteX8" fmla="*/ 9251128 w 9251498"/>
              <a:gd name="connsiteY8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6494788 w 9251498"/>
              <a:gd name="connsiteY2" fmla="*/ 1356375 h 4679149"/>
              <a:gd name="connsiteX3" fmla="*/ 5892484 w 9251498"/>
              <a:gd name="connsiteY3" fmla="*/ 1356375 h 4679149"/>
              <a:gd name="connsiteX4" fmla="*/ 5892484 w 9251498"/>
              <a:gd name="connsiteY4" fmla="*/ 2956206 h 4679149"/>
              <a:gd name="connsiteX5" fmla="*/ 0 w 9251498"/>
              <a:gd name="connsiteY5" fmla="*/ 4679149 h 4679149"/>
              <a:gd name="connsiteX6" fmla="*/ 9251498 w 9251498"/>
              <a:gd name="connsiteY6" fmla="*/ 4679149 h 4679149"/>
              <a:gd name="connsiteX7" fmla="*/ 9251128 w 9251498"/>
              <a:gd name="connsiteY7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6494788 w 9251498"/>
              <a:gd name="connsiteY2" fmla="*/ 1356375 h 4679149"/>
              <a:gd name="connsiteX3" fmla="*/ 5892484 w 9251498"/>
              <a:gd name="connsiteY3" fmla="*/ 2956206 h 4679149"/>
              <a:gd name="connsiteX4" fmla="*/ 0 w 9251498"/>
              <a:gd name="connsiteY4" fmla="*/ 4679149 h 4679149"/>
              <a:gd name="connsiteX5" fmla="*/ 9251498 w 9251498"/>
              <a:gd name="connsiteY5" fmla="*/ 4679149 h 4679149"/>
              <a:gd name="connsiteX6" fmla="*/ 9251128 w 9251498"/>
              <a:gd name="connsiteY6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5892484 w 9251498"/>
              <a:gd name="connsiteY2" fmla="*/ 2956206 h 4679149"/>
              <a:gd name="connsiteX3" fmla="*/ 0 w 9251498"/>
              <a:gd name="connsiteY3" fmla="*/ 4679149 h 4679149"/>
              <a:gd name="connsiteX4" fmla="*/ 9251498 w 9251498"/>
              <a:gd name="connsiteY4" fmla="*/ 4679149 h 4679149"/>
              <a:gd name="connsiteX5" fmla="*/ 9251128 w 9251498"/>
              <a:gd name="connsiteY5" fmla="*/ 9548 h 4679149"/>
              <a:gd name="connsiteX0" fmla="*/ 9251128 w 9251498"/>
              <a:gd name="connsiteY0" fmla="*/ 0 h 4669601"/>
              <a:gd name="connsiteX1" fmla="*/ 5892484 w 9251498"/>
              <a:gd name="connsiteY1" fmla="*/ 2946658 h 4669601"/>
              <a:gd name="connsiteX2" fmla="*/ 0 w 9251498"/>
              <a:gd name="connsiteY2" fmla="*/ 4669601 h 4669601"/>
              <a:gd name="connsiteX3" fmla="*/ 9251498 w 9251498"/>
              <a:gd name="connsiteY3" fmla="*/ 4669601 h 4669601"/>
              <a:gd name="connsiteX4" fmla="*/ 9251128 w 9251498"/>
              <a:gd name="connsiteY4" fmla="*/ 0 h 4669601"/>
              <a:gd name="connsiteX0" fmla="*/ 9232031 w 9251498"/>
              <a:gd name="connsiteY0" fmla="*/ 0 h 2740943"/>
              <a:gd name="connsiteX1" fmla="*/ 5892484 w 9251498"/>
              <a:gd name="connsiteY1" fmla="*/ 1018000 h 2740943"/>
              <a:gd name="connsiteX2" fmla="*/ 0 w 9251498"/>
              <a:gd name="connsiteY2" fmla="*/ 2740943 h 2740943"/>
              <a:gd name="connsiteX3" fmla="*/ 9251498 w 9251498"/>
              <a:gd name="connsiteY3" fmla="*/ 2740943 h 2740943"/>
              <a:gd name="connsiteX4" fmla="*/ 9232031 w 9251498"/>
              <a:gd name="connsiteY4" fmla="*/ 0 h 2740943"/>
              <a:gd name="connsiteX0" fmla="*/ 9232031 w 9251498"/>
              <a:gd name="connsiteY0" fmla="*/ 0 h 2740943"/>
              <a:gd name="connsiteX1" fmla="*/ 0 w 9251498"/>
              <a:gd name="connsiteY1" fmla="*/ 2740943 h 2740943"/>
              <a:gd name="connsiteX2" fmla="*/ 9251498 w 9251498"/>
              <a:gd name="connsiteY2" fmla="*/ 2740943 h 2740943"/>
              <a:gd name="connsiteX3" fmla="*/ 9232031 w 9251498"/>
              <a:gd name="connsiteY3" fmla="*/ 0 h 2740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51498" h="2740943">
                <a:moveTo>
                  <a:pt x="9232031" y="0"/>
                </a:moveTo>
                <a:lnTo>
                  <a:pt x="0" y="2740943"/>
                </a:lnTo>
                <a:lnTo>
                  <a:pt x="9251498" y="2740943"/>
                </a:lnTo>
                <a:cubicBezTo>
                  <a:pt x="9251375" y="1184409"/>
                  <a:pt x="9232154" y="1556534"/>
                  <a:pt x="9232031" y="0"/>
                </a:cubicBezTo>
                <a:close/>
              </a:path>
            </a:pathLst>
          </a:cu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227" y="0"/>
            <a:ext cx="3359150" cy="4679315"/>
          </a:xfrm>
          <a:custGeom>
            <a:avLst/>
            <a:gdLst/>
            <a:ahLst/>
            <a:cxnLst/>
            <a:rect l="l" t="t" r="r" b="b"/>
            <a:pathLst>
              <a:path w="3359150" h="4679315">
                <a:moveTo>
                  <a:pt x="1821316" y="0"/>
                </a:moveTo>
                <a:lnTo>
                  <a:pt x="192491" y="0"/>
                </a:lnTo>
                <a:lnTo>
                  <a:pt x="602304" y="1356375"/>
                </a:lnTo>
                <a:lnTo>
                  <a:pt x="0" y="1356375"/>
                </a:lnTo>
                <a:lnTo>
                  <a:pt x="0" y="2956206"/>
                </a:lnTo>
                <a:lnTo>
                  <a:pt x="1057726" y="2956206"/>
                </a:lnTo>
                <a:lnTo>
                  <a:pt x="1574539" y="4679149"/>
                </a:lnTo>
                <a:lnTo>
                  <a:pt x="3359014" y="4679149"/>
                </a:lnTo>
                <a:lnTo>
                  <a:pt x="1821316" y="0"/>
                </a:lnTo>
                <a:close/>
              </a:path>
            </a:pathLst>
          </a:custGeom>
          <a:solidFill>
            <a:srgbClr val="5A704E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6"/>
          <p:cNvSpPr/>
          <p:nvPr/>
        </p:nvSpPr>
        <p:spPr>
          <a:xfrm>
            <a:off x="187963" y="0"/>
            <a:ext cx="6079490" cy="350520"/>
          </a:xfrm>
          <a:custGeom>
            <a:avLst/>
            <a:gdLst/>
            <a:ahLst/>
            <a:cxnLst/>
            <a:rect l="l" t="t" r="r" b="b"/>
            <a:pathLst>
              <a:path w="6079490" h="350520">
                <a:moveTo>
                  <a:pt x="0" y="0"/>
                </a:moveTo>
                <a:lnTo>
                  <a:pt x="111569" y="350062"/>
                </a:lnTo>
                <a:lnTo>
                  <a:pt x="6079337" y="349681"/>
                </a:lnTo>
                <a:lnTo>
                  <a:pt x="5960427" y="800"/>
                </a:lnTo>
                <a:lnTo>
                  <a:pt x="0" y="0"/>
                </a:lnTo>
                <a:close/>
              </a:path>
            </a:pathLst>
          </a:custGeom>
          <a:solidFill>
            <a:srgbClr val="5A70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/>
          <p:cNvSpPr txBox="1"/>
          <p:nvPr/>
        </p:nvSpPr>
        <p:spPr>
          <a:xfrm>
            <a:off x="563338" y="59178"/>
            <a:ext cx="4923062" cy="410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250" b="1">
                <a:solidFill>
                  <a:srgbClr val="FFFFFF"/>
                </a:solidFill>
                <a:latin typeface="+mj-lt"/>
                <a:cs typeface="Tahoma"/>
              </a:rPr>
              <a:t>Transizione Ecologica</a:t>
            </a:r>
            <a:endParaRPr lang="it-IT" sz="1250" b="1">
              <a:latin typeface="+mj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250" b="1" dirty="0">
              <a:latin typeface="+mj-lt"/>
              <a:cs typeface="Tahoma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665133" y="7789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5377161-FB07-4C8B-BAEC-D7BEA27FE2F1}"/>
              </a:ext>
            </a:extLst>
          </p:cNvPr>
          <p:cNvSpPr txBox="1"/>
          <p:nvPr/>
        </p:nvSpPr>
        <p:spPr>
          <a:xfrm>
            <a:off x="6277935" y="4429970"/>
            <a:ext cx="2445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chemeClr val="tx2"/>
                </a:solidFill>
              </a:rPr>
              <a:t>Avv. Valentina Mingo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86123"/>
            <a:ext cx="7745511" cy="323165"/>
          </a:xfrm>
        </p:spPr>
        <p:txBody>
          <a:bodyPr/>
          <a:lstStyle/>
          <a:p>
            <a:r>
              <a:rPr lang="it-IT" dirty="0">
                <a:solidFill>
                  <a:srgbClr val="103676"/>
                </a:solidFill>
              </a:rPr>
              <a:t>Sistemi di gestione					art. 6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7" name="bg object 16"/>
          <p:cNvSpPr/>
          <p:nvPr/>
        </p:nvSpPr>
        <p:spPr>
          <a:xfrm>
            <a:off x="374349" y="561981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egnaposto testo 7">
            <a:extLst>
              <a:ext uri="{FF2B5EF4-FFF2-40B4-BE49-F238E27FC236}">
                <a16:creationId xmlns:a16="http://schemas.microsoft.com/office/drawing/2014/main" id="{1F1C2A6A-CB7F-C3E7-1479-3410A60A5F09}"/>
              </a:ext>
            </a:extLst>
          </p:cNvPr>
          <p:cNvSpPr txBox="1">
            <a:spLocks/>
          </p:cNvSpPr>
          <p:nvPr/>
        </p:nvSpPr>
        <p:spPr>
          <a:xfrm>
            <a:off x="699244" y="4655408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C927BCE-42FF-D193-CA5F-387309D93162}"/>
              </a:ext>
            </a:extLst>
          </p:cNvPr>
          <p:cNvSpPr txBox="1"/>
          <p:nvPr/>
        </p:nvSpPr>
        <p:spPr>
          <a:xfrm>
            <a:off x="172368" y="1104324"/>
            <a:ext cx="87021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rgbClr val="002060"/>
                </a:solidFill>
              </a:rPr>
              <a:t>Il </a:t>
            </a:r>
            <a:r>
              <a:rPr lang="it-IT" sz="2000" b="1" dirty="0">
                <a:solidFill>
                  <a:srgbClr val="002060"/>
                </a:solidFill>
              </a:rPr>
              <a:t>produttore di aggregato recuperato </a:t>
            </a:r>
            <a:r>
              <a:rPr lang="it-IT" sz="2000" dirty="0">
                <a:solidFill>
                  <a:srgbClr val="002060"/>
                </a:solidFill>
              </a:rPr>
              <a:t>deve dotarsi di un sistema di gestione idoneo a dimostrare il rispetto dei criteri previsti dal regolamento, comprensivo del controllo di qualità e dell’automonitoraggio.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rgbClr val="002060"/>
                </a:solidFill>
              </a:rPr>
              <a:t>Le </a:t>
            </a:r>
            <a:r>
              <a:rPr lang="it-IT" sz="2000" b="1" dirty="0">
                <a:solidFill>
                  <a:srgbClr val="002060"/>
                </a:solidFill>
              </a:rPr>
              <a:t>imprese registrate </a:t>
            </a:r>
            <a:r>
              <a:rPr lang="it-IT" sz="2000" dirty="0">
                <a:solidFill>
                  <a:srgbClr val="002060"/>
                </a:solidFill>
              </a:rPr>
              <a:t>ai sensi del regolamento (CE) n. 1221/2009 del Parlamento europeo e del Consiglio e </a:t>
            </a:r>
            <a:r>
              <a:rPr lang="it-IT" sz="2000" b="1" dirty="0">
                <a:solidFill>
                  <a:srgbClr val="002060"/>
                </a:solidFill>
              </a:rPr>
              <a:t>le imprese in possesso della certificazione ambientale UNI EN ISO 14001</a:t>
            </a:r>
            <a:r>
              <a:rPr lang="it-IT" sz="2000" dirty="0">
                <a:solidFill>
                  <a:srgbClr val="002060"/>
                </a:solidFill>
              </a:rPr>
              <a:t>,  non devono conservare, presso l’impianto di produzione o presso la propria sede legale, </a:t>
            </a:r>
            <a:r>
              <a:rPr lang="it-IT" sz="2000" i="1" dirty="0">
                <a:solidFill>
                  <a:srgbClr val="002060"/>
                </a:solidFill>
              </a:rPr>
              <a:t>un campione di ciascun lotto di aggregato recuperato</a:t>
            </a:r>
          </a:p>
        </p:txBody>
      </p:sp>
    </p:spTree>
    <p:extLst>
      <p:ext uri="{BB962C8B-B14F-4D97-AF65-F5344CB8AC3E}">
        <p14:creationId xmlns:p14="http://schemas.microsoft.com/office/powerpoint/2010/main" val="231961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86123"/>
            <a:ext cx="7745511" cy="323165"/>
          </a:xfrm>
        </p:spPr>
        <p:txBody>
          <a:bodyPr/>
          <a:lstStyle/>
          <a:p>
            <a:r>
              <a:rPr lang="it-IT" dirty="0">
                <a:solidFill>
                  <a:srgbClr val="103676"/>
                </a:solidFill>
              </a:rPr>
              <a:t>La fase di monitoraggio					art. 7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7" name="bg object 16"/>
          <p:cNvSpPr/>
          <p:nvPr/>
        </p:nvSpPr>
        <p:spPr>
          <a:xfrm>
            <a:off x="374349" y="561981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egnaposto testo 7">
            <a:extLst>
              <a:ext uri="{FF2B5EF4-FFF2-40B4-BE49-F238E27FC236}">
                <a16:creationId xmlns:a16="http://schemas.microsoft.com/office/drawing/2014/main" id="{1F1C2A6A-CB7F-C3E7-1479-3410A60A5F09}"/>
              </a:ext>
            </a:extLst>
          </p:cNvPr>
          <p:cNvSpPr txBox="1">
            <a:spLocks/>
          </p:cNvSpPr>
          <p:nvPr/>
        </p:nvSpPr>
        <p:spPr>
          <a:xfrm>
            <a:off x="699244" y="4655408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3431052-F688-19C7-9AF7-74911119F63D}"/>
              </a:ext>
            </a:extLst>
          </p:cNvPr>
          <p:cNvSpPr txBox="1"/>
          <p:nvPr/>
        </p:nvSpPr>
        <p:spPr>
          <a:xfrm>
            <a:off x="5463390" y="3073831"/>
            <a:ext cx="3322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>
                <a:solidFill>
                  <a:srgbClr val="002060"/>
                </a:solidFill>
              </a:rPr>
              <a:t>il MASE valuta l’opportunità di </a:t>
            </a:r>
            <a:r>
              <a:rPr lang="it-IT" sz="1400" b="1" dirty="0">
                <a:solidFill>
                  <a:srgbClr val="002060"/>
                </a:solidFill>
              </a:rPr>
              <a:t>procedere a una revisione</a:t>
            </a:r>
            <a:r>
              <a:rPr lang="it-IT" sz="1400" dirty="0">
                <a:solidFill>
                  <a:srgbClr val="002060"/>
                </a:solidFill>
              </a:rPr>
              <a:t> dei criteri che sono alla base della nuova disciplina sulla cessazione della qualifica di rifiuto (art. 3 del Decreto)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C948E7C5-81F1-6B33-4A25-2C531D596135}"/>
              </a:ext>
            </a:extLst>
          </p:cNvPr>
          <p:cNvCxnSpPr/>
          <p:nvPr/>
        </p:nvCxnSpPr>
        <p:spPr>
          <a:xfrm>
            <a:off x="545799" y="2485089"/>
            <a:ext cx="792192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580A5A75-4702-62B6-498F-A7EEA10B842C}"/>
              </a:ext>
            </a:extLst>
          </p:cNvPr>
          <p:cNvCxnSpPr>
            <a:cxnSpLocks/>
          </p:cNvCxnSpPr>
          <p:nvPr/>
        </p:nvCxnSpPr>
        <p:spPr>
          <a:xfrm>
            <a:off x="545799" y="2485089"/>
            <a:ext cx="0" cy="5887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igura a mano libera: forma 13">
            <a:extLst>
              <a:ext uri="{FF2B5EF4-FFF2-40B4-BE49-F238E27FC236}">
                <a16:creationId xmlns:a16="http://schemas.microsoft.com/office/drawing/2014/main" id="{80F02363-7BA9-894B-4097-9DDF07B71208}"/>
              </a:ext>
            </a:extLst>
          </p:cNvPr>
          <p:cNvSpPr/>
          <p:nvPr/>
        </p:nvSpPr>
        <p:spPr>
          <a:xfrm>
            <a:off x="771525" y="921544"/>
            <a:ext cx="6872288" cy="1193006"/>
          </a:xfrm>
          <a:custGeom>
            <a:avLst/>
            <a:gdLst>
              <a:gd name="connsiteX0" fmla="*/ 0 w 6872288"/>
              <a:gd name="connsiteY0" fmla="*/ 1193006 h 1193006"/>
              <a:gd name="connsiteX1" fmla="*/ 42863 w 6872288"/>
              <a:gd name="connsiteY1" fmla="*/ 1100137 h 1193006"/>
              <a:gd name="connsiteX2" fmla="*/ 178594 w 6872288"/>
              <a:gd name="connsiteY2" fmla="*/ 935831 h 1193006"/>
              <a:gd name="connsiteX3" fmla="*/ 671513 w 6872288"/>
              <a:gd name="connsiteY3" fmla="*/ 628650 h 1193006"/>
              <a:gd name="connsiteX4" fmla="*/ 1264444 w 6872288"/>
              <a:gd name="connsiteY4" fmla="*/ 342900 h 1193006"/>
              <a:gd name="connsiteX5" fmla="*/ 1564481 w 6872288"/>
              <a:gd name="connsiteY5" fmla="*/ 214312 h 1193006"/>
              <a:gd name="connsiteX6" fmla="*/ 1935956 w 6872288"/>
              <a:gd name="connsiteY6" fmla="*/ 114300 h 1193006"/>
              <a:gd name="connsiteX7" fmla="*/ 2200275 w 6872288"/>
              <a:gd name="connsiteY7" fmla="*/ 78581 h 1193006"/>
              <a:gd name="connsiteX8" fmla="*/ 2650331 w 6872288"/>
              <a:gd name="connsiteY8" fmla="*/ 7144 h 1193006"/>
              <a:gd name="connsiteX9" fmla="*/ 2793206 w 6872288"/>
              <a:gd name="connsiteY9" fmla="*/ 0 h 1193006"/>
              <a:gd name="connsiteX10" fmla="*/ 4786313 w 6872288"/>
              <a:gd name="connsiteY10" fmla="*/ 7144 h 1193006"/>
              <a:gd name="connsiteX11" fmla="*/ 5286375 w 6872288"/>
              <a:gd name="connsiteY11" fmla="*/ 78581 h 1193006"/>
              <a:gd name="connsiteX12" fmla="*/ 5736431 w 6872288"/>
              <a:gd name="connsiteY12" fmla="*/ 257175 h 1193006"/>
              <a:gd name="connsiteX13" fmla="*/ 6236494 w 6872288"/>
              <a:gd name="connsiteY13" fmla="*/ 478631 h 1193006"/>
              <a:gd name="connsiteX14" fmla="*/ 6450806 w 6872288"/>
              <a:gd name="connsiteY14" fmla="*/ 642937 h 1193006"/>
              <a:gd name="connsiteX15" fmla="*/ 6550819 w 6872288"/>
              <a:gd name="connsiteY15" fmla="*/ 721519 h 1193006"/>
              <a:gd name="connsiteX16" fmla="*/ 6607969 w 6872288"/>
              <a:gd name="connsiteY16" fmla="*/ 764381 h 1193006"/>
              <a:gd name="connsiteX17" fmla="*/ 6657975 w 6872288"/>
              <a:gd name="connsiteY17" fmla="*/ 814387 h 1193006"/>
              <a:gd name="connsiteX18" fmla="*/ 6729413 w 6872288"/>
              <a:gd name="connsiteY18" fmla="*/ 935831 h 1193006"/>
              <a:gd name="connsiteX19" fmla="*/ 6750844 w 6872288"/>
              <a:gd name="connsiteY19" fmla="*/ 950119 h 1193006"/>
              <a:gd name="connsiteX20" fmla="*/ 6779419 w 6872288"/>
              <a:gd name="connsiteY20" fmla="*/ 992981 h 1193006"/>
              <a:gd name="connsiteX21" fmla="*/ 6815138 w 6872288"/>
              <a:gd name="connsiteY21" fmla="*/ 1035844 h 1193006"/>
              <a:gd name="connsiteX22" fmla="*/ 6843713 w 6872288"/>
              <a:gd name="connsiteY22" fmla="*/ 1092994 h 1193006"/>
              <a:gd name="connsiteX23" fmla="*/ 6858000 w 6872288"/>
              <a:gd name="connsiteY23" fmla="*/ 1143000 h 1193006"/>
              <a:gd name="connsiteX24" fmla="*/ 6872288 w 6872288"/>
              <a:gd name="connsiteY24" fmla="*/ 1171575 h 1193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872288" h="1193006">
                <a:moveTo>
                  <a:pt x="0" y="1193006"/>
                </a:moveTo>
                <a:cubicBezTo>
                  <a:pt x="12240" y="1131806"/>
                  <a:pt x="-569" y="1173971"/>
                  <a:pt x="42863" y="1100137"/>
                </a:cubicBezTo>
                <a:cubicBezTo>
                  <a:pt x="95008" y="1011490"/>
                  <a:pt x="73686" y="1020756"/>
                  <a:pt x="178594" y="935831"/>
                </a:cubicBezTo>
                <a:cubicBezTo>
                  <a:pt x="354852" y="793146"/>
                  <a:pt x="464081" y="743890"/>
                  <a:pt x="671513" y="628650"/>
                </a:cubicBezTo>
                <a:cubicBezTo>
                  <a:pt x="936029" y="481697"/>
                  <a:pt x="862715" y="526824"/>
                  <a:pt x="1264444" y="342900"/>
                </a:cubicBezTo>
                <a:cubicBezTo>
                  <a:pt x="1351278" y="303145"/>
                  <a:pt x="1472487" y="245674"/>
                  <a:pt x="1564481" y="214312"/>
                </a:cubicBezTo>
                <a:cubicBezTo>
                  <a:pt x="1633693" y="190717"/>
                  <a:pt x="1872378" y="126038"/>
                  <a:pt x="1935956" y="114300"/>
                </a:cubicBezTo>
                <a:cubicBezTo>
                  <a:pt x="2023386" y="98159"/>
                  <a:pt x="2112388" y="92008"/>
                  <a:pt x="2200275" y="78581"/>
                </a:cubicBezTo>
                <a:cubicBezTo>
                  <a:pt x="2354556" y="55010"/>
                  <a:pt x="2495736" y="23248"/>
                  <a:pt x="2650331" y="7144"/>
                </a:cubicBezTo>
                <a:cubicBezTo>
                  <a:pt x="2697759" y="2204"/>
                  <a:pt x="2745581" y="2381"/>
                  <a:pt x="2793206" y="0"/>
                </a:cubicBezTo>
                <a:lnTo>
                  <a:pt x="4786313" y="7144"/>
                </a:lnTo>
                <a:cubicBezTo>
                  <a:pt x="4954609" y="12448"/>
                  <a:pt x="5286375" y="78581"/>
                  <a:pt x="5286375" y="78581"/>
                </a:cubicBezTo>
                <a:cubicBezTo>
                  <a:pt x="5718873" y="232048"/>
                  <a:pt x="5295207" y="75783"/>
                  <a:pt x="5736431" y="257175"/>
                </a:cubicBezTo>
                <a:cubicBezTo>
                  <a:pt x="6004720" y="367472"/>
                  <a:pt x="6068285" y="354476"/>
                  <a:pt x="6236494" y="478631"/>
                </a:cubicBezTo>
                <a:cubicBezTo>
                  <a:pt x="6308919" y="532087"/>
                  <a:pt x="6379578" y="587897"/>
                  <a:pt x="6450806" y="642937"/>
                </a:cubicBezTo>
                <a:cubicBezTo>
                  <a:pt x="6484354" y="668861"/>
                  <a:pt x="6517271" y="695595"/>
                  <a:pt x="6550819" y="721519"/>
                </a:cubicBezTo>
                <a:cubicBezTo>
                  <a:pt x="6569661" y="736079"/>
                  <a:pt x="6591131" y="747543"/>
                  <a:pt x="6607969" y="764381"/>
                </a:cubicBezTo>
                <a:cubicBezTo>
                  <a:pt x="6624638" y="781050"/>
                  <a:pt x="6646527" y="793780"/>
                  <a:pt x="6657975" y="814387"/>
                </a:cubicBezTo>
                <a:cubicBezTo>
                  <a:pt x="6670774" y="837426"/>
                  <a:pt x="6711698" y="913687"/>
                  <a:pt x="6729413" y="935831"/>
                </a:cubicBezTo>
                <a:cubicBezTo>
                  <a:pt x="6734776" y="942535"/>
                  <a:pt x="6743700" y="945356"/>
                  <a:pt x="6750844" y="950119"/>
                </a:cubicBezTo>
                <a:cubicBezTo>
                  <a:pt x="6760369" y="964406"/>
                  <a:pt x="6769116" y="979244"/>
                  <a:pt x="6779419" y="992981"/>
                </a:cubicBezTo>
                <a:cubicBezTo>
                  <a:pt x="6790578" y="1007860"/>
                  <a:pt x="6804199" y="1020803"/>
                  <a:pt x="6815138" y="1035844"/>
                </a:cubicBezTo>
                <a:cubicBezTo>
                  <a:pt x="6833054" y="1060479"/>
                  <a:pt x="6836186" y="1067903"/>
                  <a:pt x="6843713" y="1092994"/>
                </a:cubicBezTo>
                <a:cubicBezTo>
                  <a:pt x="6848694" y="1109599"/>
                  <a:pt x="6852076" y="1126708"/>
                  <a:pt x="6858000" y="1143000"/>
                </a:cubicBezTo>
                <a:cubicBezTo>
                  <a:pt x="6861639" y="1153008"/>
                  <a:pt x="6872288" y="1171575"/>
                  <a:pt x="6872288" y="1171575"/>
                </a:cubicBezTo>
              </a:path>
            </a:pathLst>
          </a:custGeom>
          <a:noFill/>
        </p:spPr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igura a mano libera: forma 14">
            <a:extLst>
              <a:ext uri="{FF2B5EF4-FFF2-40B4-BE49-F238E27FC236}">
                <a16:creationId xmlns:a16="http://schemas.microsoft.com/office/drawing/2014/main" id="{ED982A89-DBAC-6A80-F45F-DB9D8BC27761}"/>
              </a:ext>
            </a:extLst>
          </p:cNvPr>
          <p:cNvSpPr/>
          <p:nvPr/>
        </p:nvSpPr>
        <p:spPr>
          <a:xfrm>
            <a:off x="873106" y="1572250"/>
            <a:ext cx="2117876" cy="1828425"/>
          </a:xfrm>
          <a:custGeom>
            <a:avLst/>
            <a:gdLst>
              <a:gd name="connsiteX0" fmla="*/ 148450 w 2117876"/>
              <a:gd name="connsiteY0" fmla="*/ 356563 h 1828425"/>
              <a:gd name="connsiteX1" fmla="*/ 34150 w 2117876"/>
              <a:gd name="connsiteY1" fmla="*/ 249406 h 1828425"/>
              <a:gd name="connsiteX2" fmla="*/ 177025 w 2117876"/>
              <a:gd name="connsiteY2" fmla="*/ 120819 h 1828425"/>
              <a:gd name="connsiteX3" fmla="*/ 127019 w 2117876"/>
              <a:gd name="connsiteY3" fmla="*/ 177969 h 1828425"/>
              <a:gd name="connsiteX4" fmla="*/ 2091550 w 2117876"/>
              <a:gd name="connsiteY4" fmla="*/ 106531 h 1828425"/>
              <a:gd name="connsiteX5" fmla="*/ 1220013 w 2117876"/>
              <a:gd name="connsiteY5" fmla="*/ 1828175 h 1828425"/>
              <a:gd name="connsiteX6" fmla="*/ 655657 w 2117876"/>
              <a:gd name="connsiteY6" fmla="*/ 206544 h 182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7876" h="1828425">
                <a:moveTo>
                  <a:pt x="148450" y="356563"/>
                </a:moveTo>
                <a:cubicBezTo>
                  <a:pt x="88918" y="322630"/>
                  <a:pt x="29387" y="288697"/>
                  <a:pt x="34150" y="249406"/>
                </a:cubicBezTo>
                <a:cubicBezTo>
                  <a:pt x="38912" y="210115"/>
                  <a:pt x="161547" y="132725"/>
                  <a:pt x="177025" y="120819"/>
                </a:cubicBezTo>
                <a:cubicBezTo>
                  <a:pt x="192503" y="108913"/>
                  <a:pt x="-192068" y="180350"/>
                  <a:pt x="127019" y="177969"/>
                </a:cubicBezTo>
                <a:cubicBezTo>
                  <a:pt x="446106" y="175588"/>
                  <a:pt x="1909384" y="-168503"/>
                  <a:pt x="2091550" y="106531"/>
                </a:cubicBezTo>
                <a:cubicBezTo>
                  <a:pt x="2273716" y="381565"/>
                  <a:pt x="1459328" y="1811506"/>
                  <a:pt x="1220013" y="1828175"/>
                </a:cubicBezTo>
                <a:cubicBezTo>
                  <a:pt x="980698" y="1844844"/>
                  <a:pt x="818177" y="1025694"/>
                  <a:pt x="655657" y="206544"/>
                </a:cubicBezTo>
              </a:path>
            </a:pathLst>
          </a:custGeom>
          <a:noFill/>
        </p:spPr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igura a mano libera: forma 24">
            <a:extLst>
              <a:ext uri="{FF2B5EF4-FFF2-40B4-BE49-F238E27FC236}">
                <a16:creationId xmlns:a16="http://schemas.microsoft.com/office/drawing/2014/main" id="{5921512B-674C-0B3A-7384-04DABEA40130}"/>
              </a:ext>
            </a:extLst>
          </p:cNvPr>
          <p:cNvSpPr/>
          <p:nvPr/>
        </p:nvSpPr>
        <p:spPr>
          <a:xfrm>
            <a:off x="617621" y="954505"/>
            <a:ext cx="7178842" cy="1443790"/>
          </a:xfrm>
          <a:custGeom>
            <a:avLst/>
            <a:gdLst>
              <a:gd name="connsiteX0" fmla="*/ 0 w 7178842"/>
              <a:gd name="connsiteY0" fmla="*/ 1443790 h 1443790"/>
              <a:gd name="connsiteX1" fmla="*/ 24063 w 7178842"/>
              <a:gd name="connsiteY1" fmla="*/ 1315453 h 1443790"/>
              <a:gd name="connsiteX2" fmla="*/ 88232 w 7178842"/>
              <a:gd name="connsiteY2" fmla="*/ 1211179 h 1443790"/>
              <a:gd name="connsiteX3" fmla="*/ 128337 w 7178842"/>
              <a:gd name="connsiteY3" fmla="*/ 1171074 h 1443790"/>
              <a:gd name="connsiteX4" fmla="*/ 168442 w 7178842"/>
              <a:gd name="connsiteY4" fmla="*/ 1114927 h 1443790"/>
              <a:gd name="connsiteX5" fmla="*/ 208547 w 7178842"/>
              <a:gd name="connsiteY5" fmla="*/ 1066800 h 1443790"/>
              <a:gd name="connsiteX6" fmla="*/ 360947 w 7178842"/>
              <a:gd name="connsiteY6" fmla="*/ 866274 h 1443790"/>
              <a:gd name="connsiteX7" fmla="*/ 473242 w 7178842"/>
              <a:gd name="connsiteY7" fmla="*/ 770021 h 1443790"/>
              <a:gd name="connsiteX8" fmla="*/ 537411 w 7178842"/>
              <a:gd name="connsiteY8" fmla="*/ 713874 h 1443790"/>
              <a:gd name="connsiteX9" fmla="*/ 681790 w 7178842"/>
              <a:gd name="connsiteY9" fmla="*/ 641684 h 1443790"/>
              <a:gd name="connsiteX10" fmla="*/ 753979 w 7178842"/>
              <a:gd name="connsiteY10" fmla="*/ 601579 h 1443790"/>
              <a:gd name="connsiteX11" fmla="*/ 890337 w 7178842"/>
              <a:gd name="connsiteY11" fmla="*/ 545432 h 1443790"/>
              <a:gd name="connsiteX12" fmla="*/ 1074821 w 7178842"/>
              <a:gd name="connsiteY12" fmla="*/ 465221 h 1443790"/>
              <a:gd name="connsiteX13" fmla="*/ 1227221 w 7178842"/>
              <a:gd name="connsiteY13" fmla="*/ 393032 h 1443790"/>
              <a:gd name="connsiteX14" fmla="*/ 1307432 w 7178842"/>
              <a:gd name="connsiteY14" fmla="*/ 368969 h 1443790"/>
              <a:gd name="connsiteX15" fmla="*/ 1387642 w 7178842"/>
              <a:gd name="connsiteY15" fmla="*/ 328863 h 1443790"/>
              <a:gd name="connsiteX16" fmla="*/ 1475874 w 7178842"/>
              <a:gd name="connsiteY16" fmla="*/ 296779 h 1443790"/>
              <a:gd name="connsiteX17" fmla="*/ 1628274 w 7178842"/>
              <a:gd name="connsiteY17" fmla="*/ 240632 h 1443790"/>
              <a:gd name="connsiteX18" fmla="*/ 1692442 w 7178842"/>
              <a:gd name="connsiteY18" fmla="*/ 224590 h 1443790"/>
              <a:gd name="connsiteX19" fmla="*/ 1852863 w 7178842"/>
              <a:gd name="connsiteY19" fmla="*/ 192506 h 1443790"/>
              <a:gd name="connsiteX20" fmla="*/ 1925053 w 7178842"/>
              <a:gd name="connsiteY20" fmla="*/ 184484 h 1443790"/>
              <a:gd name="connsiteX21" fmla="*/ 2157663 w 7178842"/>
              <a:gd name="connsiteY21" fmla="*/ 144379 h 1443790"/>
              <a:gd name="connsiteX22" fmla="*/ 2510590 w 7178842"/>
              <a:gd name="connsiteY22" fmla="*/ 88232 h 1443790"/>
              <a:gd name="connsiteX23" fmla="*/ 2727158 w 7178842"/>
              <a:gd name="connsiteY23" fmla="*/ 72190 h 1443790"/>
              <a:gd name="connsiteX24" fmla="*/ 2911642 w 7178842"/>
              <a:gd name="connsiteY24" fmla="*/ 48127 h 1443790"/>
              <a:gd name="connsiteX25" fmla="*/ 3256547 w 7178842"/>
              <a:gd name="connsiteY25" fmla="*/ 16042 h 1443790"/>
              <a:gd name="connsiteX26" fmla="*/ 3834063 w 7178842"/>
              <a:gd name="connsiteY26" fmla="*/ 0 h 1443790"/>
              <a:gd name="connsiteX27" fmla="*/ 4644190 w 7178842"/>
              <a:gd name="connsiteY27" fmla="*/ 16042 h 1443790"/>
              <a:gd name="connsiteX28" fmla="*/ 4868779 w 7178842"/>
              <a:gd name="connsiteY28" fmla="*/ 64169 h 1443790"/>
              <a:gd name="connsiteX29" fmla="*/ 4997116 w 7178842"/>
              <a:gd name="connsiteY29" fmla="*/ 80211 h 1443790"/>
              <a:gd name="connsiteX30" fmla="*/ 5358063 w 7178842"/>
              <a:gd name="connsiteY30" fmla="*/ 144379 h 1443790"/>
              <a:gd name="connsiteX31" fmla="*/ 5614737 w 7178842"/>
              <a:gd name="connsiteY31" fmla="*/ 216569 h 1443790"/>
              <a:gd name="connsiteX32" fmla="*/ 5735053 w 7178842"/>
              <a:gd name="connsiteY32" fmla="*/ 248653 h 1443790"/>
              <a:gd name="connsiteX33" fmla="*/ 5815263 w 7178842"/>
              <a:gd name="connsiteY33" fmla="*/ 272716 h 1443790"/>
              <a:gd name="connsiteX34" fmla="*/ 5951621 w 7178842"/>
              <a:gd name="connsiteY34" fmla="*/ 304800 h 1443790"/>
              <a:gd name="connsiteX35" fmla="*/ 5991726 w 7178842"/>
              <a:gd name="connsiteY35" fmla="*/ 320842 h 1443790"/>
              <a:gd name="connsiteX36" fmla="*/ 6023811 w 7178842"/>
              <a:gd name="connsiteY36" fmla="*/ 328863 h 1443790"/>
              <a:gd name="connsiteX37" fmla="*/ 6200274 w 7178842"/>
              <a:gd name="connsiteY37" fmla="*/ 393032 h 1443790"/>
              <a:gd name="connsiteX38" fmla="*/ 6400800 w 7178842"/>
              <a:gd name="connsiteY38" fmla="*/ 489284 h 1443790"/>
              <a:gd name="connsiteX39" fmla="*/ 6497053 w 7178842"/>
              <a:gd name="connsiteY39" fmla="*/ 577516 h 1443790"/>
              <a:gd name="connsiteX40" fmla="*/ 6521116 w 7178842"/>
              <a:gd name="connsiteY40" fmla="*/ 601579 h 1443790"/>
              <a:gd name="connsiteX41" fmla="*/ 6593305 w 7178842"/>
              <a:gd name="connsiteY41" fmla="*/ 665748 h 1443790"/>
              <a:gd name="connsiteX42" fmla="*/ 6697579 w 7178842"/>
              <a:gd name="connsiteY42" fmla="*/ 786063 h 1443790"/>
              <a:gd name="connsiteX43" fmla="*/ 6753726 w 7178842"/>
              <a:gd name="connsiteY43" fmla="*/ 858253 h 1443790"/>
              <a:gd name="connsiteX44" fmla="*/ 6817895 w 7178842"/>
              <a:gd name="connsiteY44" fmla="*/ 914400 h 1443790"/>
              <a:gd name="connsiteX45" fmla="*/ 6954253 w 7178842"/>
              <a:gd name="connsiteY45" fmla="*/ 1058779 h 1443790"/>
              <a:gd name="connsiteX46" fmla="*/ 6962274 w 7178842"/>
              <a:gd name="connsiteY46" fmla="*/ 1090863 h 1443790"/>
              <a:gd name="connsiteX47" fmla="*/ 6978316 w 7178842"/>
              <a:gd name="connsiteY47" fmla="*/ 1122948 h 1443790"/>
              <a:gd name="connsiteX48" fmla="*/ 7018421 w 7178842"/>
              <a:gd name="connsiteY48" fmla="*/ 1195137 h 1443790"/>
              <a:gd name="connsiteX49" fmla="*/ 7074568 w 7178842"/>
              <a:gd name="connsiteY49" fmla="*/ 1299411 h 1443790"/>
              <a:gd name="connsiteX50" fmla="*/ 7114674 w 7178842"/>
              <a:gd name="connsiteY50" fmla="*/ 1339516 h 1443790"/>
              <a:gd name="connsiteX51" fmla="*/ 7178842 w 7178842"/>
              <a:gd name="connsiteY51" fmla="*/ 1435769 h 144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178842" h="1443790">
                <a:moveTo>
                  <a:pt x="0" y="1443790"/>
                </a:moveTo>
                <a:cubicBezTo>
                  <a:pt x="8021" y="1401011"/>
                  <a:pt x="12611" y="1357444"/>
                  <a:pt x="24063" y="1315453"/>
                </a:cubicBezTo>
                <a:cubicBezTo>
                  <a:pt x="32008" y="1286320"/>
                  <a:pt x="71561" y="1231184"/>
                  <a:pt x="88232" y="1211179"/>
                </a:cubicBezTo>
                <a:cubicBezTo>
                  <a:pt x="100335" y="1196655"/>
                  <a:pt x="116234" y="1185598"/>
                  <a:pt x="128337" y="1171074"/>
                </a:cubicBezTo>
                <a:cubicBezTo>
                  <a:pt x="143061" y="1153405"/>
                  <a:pt x="154419" y="1133157"/>
                  <a:pt x="168442" y="1114927"/>
                </a:cubicBezTo>
                <a:cubicBezTo>
                  <a:pt x="181174" y="1098375"/>
                  <a:pt x="196018" y="1083506"/>
                  <a:pt x="208547" y="1066800"/>
                </a:cubicBezTo>
                <a:cubicBezTo>
                  <a:pt x="266440" y="989610"/>
                  <a:pt x="262572" y="950595"/>
                  <a:pt x="360947" y="866274"/>
                </a:cubicBezTo>
                <a:cubicBezTo>
                  <a:pt x="398379" y="834190"/>
                  <a:pt x="438381" y="804882"/>
                  <a:pt x="473242" y="770021"/>
                </a:cubicBezTo>
                <a:cubicBezTo>
                  <a:pt x="502285" y="740978"/>
                  <a:pt x="504270" y="735968"/>
                  <a:pt x="537411" y="713874"/>
                </a:cubicBezTo>
                <a:cubicBezTo>
                  <a:pt x="641532" y="644461"/>
                  <a:pt x="560426" y="699173"/>
                  <a:pt x="681790" y="641684"/>
                </a:cubicBezTo>
                <a:cubicBezTo>
                  <a:pt x="706667" y="629900"/>
                  <a:pt x="728986" y="613114"/>
                  <a:pt x="753979" y="601579"/>
                </a:cubicBezTo>
                <a:cubicBezTo>
                  <a:pt x="798610" y="580980"/>
                  <a:pt x="844917" y="564226"/>
                  <a:pt x="890337" y="545432"/>
                </a:cubicBezTo>
                <a:cubicBezTo>
                  <a:pt x="965890" y="514169"/>
                  <a:pt x="1001905" y="499943"/>
                  <a:pt x="1074821" y="465221"/>
                </a:cubicBezTo>
                <a:cubicBezTo>
                  <a:pt x="1121816" y="442842"/>
                  <a:pt x="1177723" y="411268"/>
                  <a:pt x="1227221" y="393032"/>
                </a:cubicBezTo>
                <a:cubicBezTo>
                  <a:pt x="1253414" y="383382"/>
                  <a:pt x="1281514" y="379336"/>
                  <a:pt x="1307432" y="368969"/>
                </a:cubicBezTo>
                <a:cubicBezTo>
                  <a:pt x="1335187" y="357867"/>
                  <a:pt x="1360166" y="340638"/>
                  <a:pt x="1387642" y="328863"/>
                </a:cubicBezTo>
                <a:cubicBezTo>
                  <a:pt x="1416406" y="316535"/>
                  <a:pt x="1446629" y="307920"/>
                  <a:pt x="1475874" y="296779"/>
                </a:cubicBezTo>
                <a:cubicBezTo>
                  <a:pt x="1551382" y="268014"/>
                  <a:pt x="1553651" y="262580"/>
                  <a:pt x="1628274" y="240632"/>
                </a:cubicBezTo>
                <a:cubicBezTo>
                  <a:pt x="1649426" y="234411"/>
                  <a:pt x="1670980" y="229640"/>
                  <a:pt x="1692442" y="224590"/>
                </a:cubicBezTo>
                <a:cubicBezTo>
                  <a:pt x="1743675" y="212535"/>
                  <a:pt x="1801180" y="200259"/>
                  <a:pt x="1852863" y="192506"/>
                </a:cubicBezTo>
                <a:cubicBezTo>
                  <a:pt x="1876807" y="188914"/>
                  <a:pt x="1900990" y="187158"/>
                  <a:pt x="1925053" y="184484"/>
                </a:cubicBezTo>
                <a:cubicBezTo>
                  <a:pt x="2080509" y="137847"/>
                  <a:pt x="1929340" y="177792"/>
                  <a:pt x="2157663" y="144379"/>
                </a:cubicBezTo>
                <a:cubicBezTo>
                  <a:pt x="2396721" y="109395"/>
                  <a:pt x="2270731" y="112707"/>
                  <a:pt x="2510590" y="88232"/>
                </a:cubicBezTo>
                <a:cubicBezTo>
                  <a:pt x="2582603" y="80884"/>
                  <a:pt x="2655130" y="79393"/>
                  <a:pt x="2727158" y="72190"/>
                </a:cubicBezTo>
                <a:cubicBezTo>
                  <a:pt x="2788866" y="66019"/>
                  <a:pt x="2850041" y="55290"/>
                  <a:pt x="2911642" y="48127"/>
                </a:cubicBezTo>
                <a:cubicBezTo>
                  <a:pt x="2974556" y="40811"/>
                  <a:pt x="3201071" y="19660"/>
                  <a:pt x="3256547" y="16042"/>
                </a:cubicBezTo>
                <a:cubicBezTo>
                  <a:pt x="3418930" y="5452"/>
                  <a:pt x="3705241" y="2629"/>
                  <a:pt x="3834063" y="0"/>
                </a:cubicBezTo>
                <a:cubicBezTo>
                  <a:pt x="4104105" y="5347"/>
                  <a:pt x="4374345" y="4411"/>
                  <a:pt x="4644190" y="16042"/>
                </a:cubicBezTo>
                <a:cubicBezTo>
                  <a:pt x="4685622" y="17828"/>
                  <a:pt x="4823961" y="56442"/>
                  <a:pt x="4868779" y="64169"/>
                </a:cubicBezTo>
                <a:cubicBezTo>
                  <a:pt x="4911264" y="71494"/>
                  <a:pt x="4954414" y="74280"/>
                  <a:pt x="4997116" y="80211"/>
                </a:cubicBezTo>
                <a:cubicBezTo>
                  <a:pt x="5144875" y="100733"/>
                  <a:pt x="5205460" y="110881"/>
                  <a:pt x="5358063" y="144379"/>
                </a:cubicBezTo>
                <a:cubicBezTo>
                  <a:pt x="5508429" y="177386"/>
                  <a:pt x="5466116" y="173421"/>
                  <a:pt x="5614737" y="216569"/>
                </a:cubicBezTo>
                <a:cubicBezTo>
                  <a:pt x="5654598" y="228142"/>
                  <a:pt x="5695083" y="237462"/>
                  <a:pt x="5735053" y="248653"/>
                </a:cubicBezTo>
                <a:cubicBezTo>
                  <a:pt x="5761933" y="256179"/>
                  <a:pt x="5788183" y="265946"/>
                  <a:pt x="5815263" y="272716"/>
                </a:cubicBezTo>
                <a:cubicBezTo>
                  <a:pt x="5908210" y="295953"/>
                  <a:pt x="5873790" y="278856"/>
                  <a:pt x="5951621" y="304800"/>
                </a:cubicBezTo>
                <a:cubicBezTo>
                  <a:pt x="5965280" y="309353"/>
                  <a:pt x="5978067" y="316289"/>
                  <a:pt x="5991726" y="320842"/>
                </a:cubicBezTo>
                <a:cubicBezTo>
                  <a:pt x="6002184" y="324328"/>
                  <a:pt x="6013429" y="325155"/>
                  <a:pt x="6023811" y="328863"/>
                </a:cubicBezTo>
                <a:cubicBezTo>
                  <a:pt x="6193476" y="389458"/>
                  <a:pt x="6008521" y="333110"/>
                  <a:pt x="6200274" y="393032"/>
                </a:cubicBezTo>
                <a:cubicBezTo>
                  <a:pt x="6280887" y="418223"/>
                  <a:pt x="6297120" y="385602"/>
                  <a:pt x="6400800" y="489284"/>
                </a:cubicBezTo>
                <a:cubicBezTo>
                  <a:pt x="6499295" y="587781"/>
                  <a:pt x="6398726" y="490115"/>
                  <a:pt x="6497053" y="577516"/>
                </a:cubicBezTo>
                <a:cubicBezTo>
                  <a:pt x="6505531" y="585052"/>
                  <a:pt x="6512503" y="594197"/>
                  <a:pt x="6521116" y="601579"/>
                </a:cubicBezTo>
                <a:cubicBezTo>
                  <a:pt x="6572914" y="645977"/>
                  <a:pt x="6537258" y="603473"/>
                  <a:pt x="6593305" y="665748"/>
                </a:cubicBezTo>
                <a:cubicBezTo>
                  <a:pt x="6628808" y="705195"/>
                  <a:pt x="6664997" y="744171"/>
                  <a:pt x="6697579" y="786063"/>
                </a:cubicBezTo>
                <a:cubicBezTo>
                  <a:pt x="6716295" y="810126"/>
                  <a:pt x="6732876" y="836013"/>
                  <a:pt x="6753726" y="858253"/>
                </a:cubicBezTo>
                <a:cubicBezTo>
                  <a:pt x="6773165" y="878988"/>
                  <a:pt x="6797336" y="894776"/>
                  <a:pt x="6817895" y="914400"/>
                </a:cubicBezTo>
                <a:cubicBezTo>
                  <a:pt x="6925032" y="1016666"/>
                  <a:pt x="6902118" y="989266"/>
                  <a:pt x="6954253" y="1058779"/>
                </a:cubicBezTo>
                <a:cubicBezTo>
                  <a:pt x="6956927" y="1069474"/>
                  <a:pt x="6958403" y="1080541"/>
                  <a:pt x="6962274" y="1090863"/>
                </a:cubicBezTo>
                <a:cubicBezTo>
                  <a:pt x="6966472" y="1102059"/>
                  <a:pt x="6972647" y="1112420"/>
                  <a:pt x="6978316" y="1122948"/>
                </a:cubicBezTo>
                <a:cubicBezTo>
                  <a:pt x="6991366" y="1147185"/>
                  <a:pt x="7005541" y="1170809"/>
                  <a:pt x="7018421" y="1195137"/>
                </a:cubicBezTo>
                <a:cubicBezTo>
                  <a:pt x="7027889" y="1213021"/>
                  <a:pt x="7057490" y="1278064"/>
                  <a:pt x="7074568" y="1299411"/>
                </a:cubicBezTo>
                <a:cubicBezTo>
                  <a:pt x="7086379" y="1314174"/>
                  <a:pt x="7102864" y="1324753"/>
                  <a:pt x="7114674" y="1339516"/>
                </a:cubicBezTo>
                <a:cubicBezTo>
                  <a:pt x="7160063" y="1396252"/>
                  <a:pt x="7158824" y="1395733"/>
                  <a:pt x="7178842" y="1435769"/>
                </a:cubicBezTo>
              </a:path>
            </a:pathLst>
          </a:custGeom>
          <a:noFill/>
        </p:spPr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Arco a tutto sesto 25">
            <a:extLst>
              <a:ext uri="{FF2B5EF4-FFF2-40B4-BE49-F238E27FC236}">
                <a16:creationId xmlns:a16="http://schemas.microsoft.com/office/drawing/2014/main" id="{097F691F-1B13-4C30-197E-95A41F8DA2E9}"/>
              </a:ext>
            </a:extLst>
          </p:cNvPr>
          <p:cNvSpPr/>
          <p:nvPr/>
        </p:nvSpPr>
        <p:spPr>
          <a:xfrm>
            <a:off x="1135856" y="1588820"/>
            <a:ext cx="6872288" cy="1079838"/>
          </a:xfrm>
          <a:prstGeom prst="blockArc">
            <a:avLst/>
          </a:prstGeom>
          <a:solidFill>
            <a:srgbClr val="11498A">
              <a:alpha val="25000"/>
            </a:srgbClr>
          </a:solidFill>
        </p:spPr>
        <p:txBody>
          <a:bodyPr wrap="square" lIns="0" tIns="0" rIns="0" bIns="0" rtlCol="0" anchor="ctr"/>
          <a:lstStyle/>
          <a:p>
            <a:pPr algn="ctr"/>
            <a:r>
              <a:rPr lang="it-IT" sz="2400" dirty="0">
                <a:solidFill>
                  <a:srgbClr val="002060"/>
                </a:solidFill>
              </a:rPr>
              <a:t>24 mesi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3EB66F50-793D-078B-F934-3C5A0E3DD925}"/>
              </a:ext>
            </a:extLst>
          </p:cNvPr>
          <p:cNvSpPr txBox="1"/>
          <p:nvPr/>
        </p:nvSpPr>
        <p:spPr>
          <a:xfrm>
            <a:off x="228600" y="3092048"/>
            <a:ext cx="21178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Dal </a:t>
            </a:r>
            <a:r>
              <a:rPr lang="it-IT" sz="1400" b="1" dirty="0">
                <a:solidFill>
                  <a:srgbClr val="002060"/>
                </a:solidFill>
              </a:rPr>
              <a:t>26 settembre 2024</a:t>
            </a:r>
          </a:p>
          <a:p>
            <a:r>
              <a:rPr lang="it-IT" sz="1400" dirty="0">
                <a:solidFill>
                  <a:srgbClr val="002060"/>
                </a:solidFill>
              </a:rPr>
              <a:t>(data di entrata in vigore del nuovo DM)</a:t>
            </a: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0E5C655E-0C83-7C4B-854B-5E2BC750643A}"/>
              </a:ext>
            </a:extLst>
          </p:cNvPr>
          <p:cNvCxnSpPr>
            <a:cxnSpLocks/>
          </p:cNvCxnSpPr>
          <p:nvPr/>
        </p:nvCxnSpPr>
        <p:spPr>
          <a:xfrm>
            <a:off x="8229600" y="2485089"/>
            <a:ext cx="0" cy="6079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046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1144" y="294226"/>
            <a:ext cx="7745511" cy="323165"/>
          </a:xfrm>
        </p:spPr>
        <p:txBody>
          <a:bodyPr/>
          <a:lstStyle/>
          <a:p>
            <a:r>
              <a:rPr lang="it-IT" dirty="0">
                <a:solidFill>
                  <a:srgbClr val="103676"/>
                </a:solidFill>
              </a:rPr>
              <a:t>Periodo transitorio					art. 8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bg object 16"/>
          <p:cNvSpPr/>
          <p:nvPr/>
        </p:nvSpPr>
        <p:spPr>
          <a:xfrm>
            <a:off x="381000" y="379015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egnaposto testo 7">
            <a:extLst>
              <a:ext uri="{FF2B5EF4-FFF2-40B4-BE49-F238E27FC236}">
                <a16:creationId xmlns:a16="http://schemas.microsoft.com/office/drawing/2014/main" id="{1F1C2A6A-CB7F-C3E7-1479-3410A60A5F09}"/>
              </a:ext>
            </a:extLst>
          </p:cNvPr>
          <p:cNvSpPr txBox="1">
            <a:spLocks/>
          </p:cNvSpPr>
          <p:nvPr/>
        </p:nvSpPr>
        <p:spPr>
          <a:xfrm>
            <a:off x="699244" y="4655408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3431052-F688-19C7-9AF7-74911119F63D}"/>
              </a:ext>
            </a:extLst>
          </p:cNvPr>
          <p:cNvSpPr txBox="1"/>
          <p:nvPr/>
        </p:nvSpPr>
        <p:spPr>
          <a:xfrm>
            <a:off x="228600" y="898525"/>
            <a:ext cx="86868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002060"/>
                </a:solidFill>
              </a:rPr>
              <a:t>Aggiornamento</a:t>
            </a:r>
            <a:r>
              <a:rPr lang="it-IT" dirty="0">
                <a:solidFill>
                  <a:srgbClr val="002060"/>
                </a:solidFill>
              </a:rPr>
              <a:t>: </a:t>
            </a:r>
          </a:p>
          <a:p>
            <a:pPr algn="just"/>
            <a:r>
              <a:rPr lang="it-IT" dirty="0">
                <a:solidFill>
                  <a:srgbClr val="002060"/>
                </a:solidFill>
              </a:rPr>
              <a:t>Il produttore, entro 180 giorni dalla data di entrata in vigore, presenta all’autorità competente: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2060"/>
                </a:solidFill>
              </a:rPr>
              <a:t>un aggiornamento della comunicazione effettuata ai sensi dell’articolo 216 del D.lgs. n. 152 del 2006 (</a:t>
            </a:r>
            <a:r>
              <a:rPr lang="it-IT" b="1" dirty="0">
                <a:solidFill>
                  <a:srgbClr val="002060"/>
                </a:solidFill>
              </a:rPr>
              <a:t>Procedura Semplificata);</a:t>
            </a:r>
            <a:endParaRPr lang="it-IT" dirty="0">
              <a:solidFill>
                <a:srgbClr val="002060"/>
              </a:solidFill>
            </a:endParaRP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2060"/>
                </a:solidFill>
              </a:rPr>
              <a:t>o un’istanza di aggiornamento dell’autorizzazione concessa ai sensi del Capo IV, del Titolo I, della Parte IV, ovvero del Titolo III-bis, della Parte II del D.lgs. 152/2006 (</a:t>
            </a:r>
            <a:r>
              <a:rPr lang="it-IT" b="1" dirty="0">
                <a:solidFill>
                  <a:srgbClr val="002060"/>
                </a:solidFill>
              </a:rPr>
              <a:t>Procedura Ordinaria</a:t>
            </a:r>
            <a:r>
              <a:rPr lang="it-IT" dirty="0">
                <a:solidFill>
                  <a:srgbClr val="002060"/>
                </a:solidFill>
              </a:rPr>
              <a:t>).</a:t>
            </a:r>
          </a:p>
          <a:p>
            <a:pPr lvl="1" algn="just"/>
            <a:endParaRPr lang="it-IT" dirty="0">
              <a:solidFill>
                <a:srgbClr val="002060"/>
              </a:solidFill>
            </a:endParaRPr>
          </a:p>
          <a:p>
            <a:pPr algn="just"/>
            <a:endParaRPr lang="it-IT" sz="1600" dirty="0">
              <a:solidFill>
                <a:srgbClr val="002060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7D18570-FF9C-5374-9242-6359FD06583E}"/>
              </a:ext>
            </a:extLst>
          </p:cNvPr>
          <p:cNvSpPr/>
          <p:nvPr/>
        </p:nvSpPr>
        <p:spPr>
          <a:xfrm>
            <a:off x="411271" y="3413125"/>
            <a:ext cx="8229600" cy="9669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/>
          <a:lstStyle/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marL="271463" lvl="1" algn="ctr"/>
            <a:r>
              <a:rPr lang="it-IT" sz="1600" dirty="0">
                <a:solidFill>
                  <a:srgbClr val="002060"/>
                </a:solidFill>
              </a:rPr>
              <a:t>NB. Per le procedure semplificate continuano a valere le norme del Decreto del 5 febbraio 1998 (sui limiti quantitativi, i valori limite per le emissioni e le norme tecniche). </a:t>
            </a:r>
          </a:p>
          <a:p>
            <a:pPr marL="271463" lvl="1" algn="ctr"/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185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1144" y="294226"/>
            <a:ext cx="7745511" cy="323165"/>
          </a:xfrm>
        </p:spPr>
        <p:txBody>
          <a:bodyPr/>
          <a:lstStyle/>
          <a:p>
            <a:r>
              <a:rPr lang="it-IT" dirty="0">
                <a:solidFill>
                  <a:srgbClr val="103676"/>
                </a:solidFill>
              </a:rPr>
              <a:t>Periodo transitorio: 					art. 8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7" name="bg object 16"/>
          <p:cNvSpPr/>
          <p:nvPr/>
        </p:nvSpPr>
        <p:spPr>
          <a:xfrm>
            <a:off x="381000" y="379015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egnaposto testo 7">
            <a:extLst>
              <a:ext uri="{FF2B5EF4-FFF2-40B4-BE49-F238E27FC236}">
                <a16:creationId xmlns:a16="http://schemas.microsoft.com/office/drawing/2014/main" id="{1F1C2A6A-CB7F-C3E7-1479-3410A60A5F09}"/>
              </a:ext>
            </a:extLst>
          </p:cNvPr>
          <p:cNvSpPr txBox="1">
            <a:spLocks/>
          </p:cNvSpPr>
          <p:nvPr/>
        </p:nvSpPr>
        <p:spPr>
          <a:xfrm>
            <a:off x="699244" y="4655408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3431052-F688-19C7-9AF7-74911119F63D}"/>
              </a:ext>
            </a:extLst>
          </p:cNvPr>
          <p:cNvSpPr txBox="1"/>
          <p:nvPr/>
        </p:nvSpPr>
        <p:spPr>
          <a:xfrm>
            <a:off x="228600" y="708173"/>
            <a:ext cx="86868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002060"/>
                </a:solidFill>
              </a:rPr>
              <a:t>Fino all’aggiornamento: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2060"/>
                </a:solidFill>
              </a:rPr>
              <a:t>I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produttori </a:t>
            </a:r>
            <a:r>
              <a:rPr lang="it-IT" b="1" dirty="0">
                <a:solidFill>
                  <a:srgbClr val="002060"/>
                </a:solidFill>
              </a:rPr>
              <a:t>operano con i titoli esistenti</a:t>
            </a:r>
            <a:r>
              <a:rPr lang="it-IT" dirty="0">
                <a:solidFill>
                  <a:srgbClr val="002060"/>
                </a:solidFill>
              </a:rPr>
              <a:t>; mentre, </a:t>
            </a:r>
            <a:r>
              <a:rPr lang="it-IT" b="1" dirty="0">
                <a:solidFill>
                  <a:srgbClr val="002060"/>
                </a:solidFill>
              </a:rPr>
              <a:t>in caso di rinnovo</a:t>
            </a:r>
            <a:r>
              <a:rPr lang="it-IT" dirty="0">
                <a:solidFill>
                  <a:srgbClr val="002060"/>
                </a:solidFill>
              </a:rPr>
              <a:t>, questi </a:t>
            </a:r>
            <a:r>
              <a:rPr lang="it-IT" b="1" dirty="0">
                <a:solidFill>
                  <a:srgbClr val="002060"/>
                </a:solidFill>
              </a:rPr>
              <a:t>operano secondo i titoli in rinnovo fino alla conclusione dell’autorizzazione</a:t>
            </a:r>
            <a:r>
              <a:rPr lang="it-IT" dirty="0">
                <a:solidFill>
                  <a:srgbClr val="002060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it-IT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2060"/>
                </a:solidFill>
              </a:rPr>
              <a:t>Gli </a:t>
            </a:r>
            <a:r>
              <a:rPr lang="it-IT" b="1" dirty="0">
                <a:solidFill>
                  <a:srgbClr val="002060"/>
                </a:solidFill>
              </a:rPr>
              <a:t>aggregati prodotti fino all’intervenuta efficacia dell’aggiornamento </a:t>
            </a:r>
            <a:r>
              <a:rPr lang="it-IT" dirty="0">
                <a:solidFill>
                  <a:srgbClr val="002060"/>
                </a:solidFill>
              </a:rPr>
              <a:t>possono essere </a:t>
            </a:r>
            <a:r>
              <a:rPr lang="it-IT" b="1" dirty="0">
                <a:solidFill>
                  <a:srgbClr val="002060"/>
                </a:solidFill>
              </a:rPr>
              <a:t>gestiti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b="1" dirty="0">
                <a:solidFill>
                  <a:srgbClr val="002060"/>
                </a:solidFill>
              </a:rPr>
              <a:t>secondo la comunicazione o nel rispetto dell’autorizzazione ancora efficace </a:t>
            </a:r>
            <a:r>
              <a:rPr lang="it-IT" dirty="0">
                <a:solidFill>
                  <a:srgbClr val="002060"/>
                </a:solidFill>
              </a:rPr>
              <a:t>al momento della richiesta di aggiornamento o rinnovo.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it-IT" sz="1600" dirty="0">
              <a:solidFill>
                <a:srgbClr val="002060"/>
              </a:solidFill>
            </a:endParaRPr>
          </a:p>
          <a:p>
            <a:pPr algn="just"/>
            <a:endParaRPr lang="it-IT" sz="16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it-IT" sz="1600" dirty="0">
              <a:solidFill>
                <a:srgbClr val="002060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3BC2AAD-8180-688D-20C7-F4C2CE7E019D}"/>
              </a:ext>
            </a:extLst>
          </p:cNvPr>
          <p:cNvSpPr/>
          <p:nvPr/>
        </p:nvSpPr>
        <p:spPr>
          <a:xfrm>
            <a:off x="437498" y="2788764"/>
            <a:ext cx="8229600" cy="16942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/>
          <a:lstStyle/>
          <a:p>
            <a:pPr algn="ctr"/>
            <a:endParaRPr lang="it-IT" b="1" dirty="0">
              <a:solidFill>
                <a:srgbClr val="002060"/>
              </a:solidFill>
            </a:endParaRPr>
          </a:p>
          <a:p>
            <a:pPr algn="ctr"/>
            <a:r>
              <a:rPr lang="it-IT" b="1" dirty="0">
                <a:solidFill>
                  <a:srgbClr val="002060"/>
                </a:solidFill>
              </a:rPr>
              <a:t>I nuovi criteri </a:t>
            </a:r>
            <a:r>
              <a:rPr lang="it-IT" dirty="0">
                <a:solidFill>
                  <a:srgbClr val="002060"/>
                </a:solidFill>
              </a:rPr>
              <a:t>del regolamento </a:t>
            </a:r>
            <a:r>
              <a:rPr lang="it-IT" b="1" u="sng" dirty="0">
                <a:solidFill>
                  <a:srgbClr val="002060"/>
                </a:solidFill>
              </a:rPr>
              <a:t>si applicano dopo l'aggiornamento </a:t>
            </a:r>
            <a:r>
              <a:rPr lang="it-IT" b="1" dirty="0">
                <a:solidFill>
                  <a:srgbClr val="002060"/>
                </a:solidFill>
              </a:rPr>
              <a:t>o il </a:t>
            </a:r>
            <a:r>
              <a:rPr lang="it-IT" b="1" u="sng" dirty="0">
                <a:solidFill>
                  <a:srgbClr val="002060"/>
                </a:solidFill>
              </a:rPr>
              <a:t>rinnovo delle autorizzazioni</a:t>
            </a:r>
            <a:r>
              <a:rPr lang="it-IT" b="1" dirty="0">
                <a:solidFill>
                  <a:srgbClr val="002060"/>
                </a:solidFill>
              </a:rPr>
              <a:t>, o </a:t>
            </a:r>
            <a:r>
              <a:rPr lang="it-IT" b="1" u="sng" dirty="0">
                <a:solidFill>
                  <a:srgbClr val="002060"/>
                </a:solidFill>
              </a:rPr>
              <a:t>decorso il termine di efficacia della comunicazione aggiornata</a:t>
            </a:r>
            <a:r>
              <a:rPr lang="it-IT" dirty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it-IT" dirty="0">
                <a:solidFill>
                  <a:srgbClr val="002060"/>
                </a:solidFill>
              </a:rPr>
              <a:t>Nb. La disposizione prevista dall’art. 5 comma 4 (</a:t>
            </a:r>
            <a:r>
              <a:rPr lang="it-IT" b="1" dirty="0">
                <a:solidFill>
                  <a:srgbClr val="002060"/>
                </a:solidFill>
              </a:rPr>
              <a:t>conservazione del campione presso l’impianto o nella sede legale </a:t>
            </a:r>
            <a:r>
              <a:rPr lang="it-IT" b="1" u="sng" dirty="0">
                <a:solidFill>
                  <a:srgbClr val="002060"/>
                </a:solidFill>
              </a:rPr>
              <a:t>per 1 anno</a:t>
            </a:r>
            <a:r>
              <a:rPr lang="it-IT" dirty="0">
                <a:solidFill>
                  <a:srgbClr val="002060"/>
                </a:solidFill>
              </a:rPr>
              <a:t>) è applicabile sin dall’entrata in vigore del nuovo DM.</a:t>
            </a:r>
          </a:p>
        </p:txBody>
      </p:sp>
    </p:spTree>
    <p:extLst>
      <p:ext uri="{BB962C8B-B14F-4D97-AF65-F5344CB8AC3E}">
        <p14:creationId xmlns:p14="http://schemas.microsoft.com/office/powerpoint/2010/main" val="3174205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86123"/>
            <a:ext cx="7745511" cy="323165"/>
          </a:xfrm>
        </p:spPr>
        <p:txBody>
          <a:bodyPr/>
          <a:lstStyle/>
          <a:p>
            <a:r>
              <a:rPr lang="it-IT" dirty="0">
                <a:solidFill>
                  <a:srgbClr val="103676"/>
                </a:solidFill>
              </a:rPr>
              <a:t>Operatività                                                      			art. 9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bg object 16"/>
          <p:cNvSpPr/>
          <p:nvPr/>
        </p:nvSpPr>
        <p:spPr>
          <a:xfrm>
            <a:off x="374349" y="561981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egnaposto testo 7">
            <a:extLst>
              <a:ext uri="{FF2B5EF4-FFF2-40B4-BE49-F238E27FC236}">
                <a16:creationId xmlns:a16="http://schemas.microsoft.com/office/drawing/2014/main" id="{1F1C2A6A-CB7F-C3E7-1479-3410A60A5F09}"/>
              </a:ext>
            </a:extLst>
          </p:cNvPr>
          <p:cNvSpPr txBox="1">
            <a:spLocks/>
          </p:cNvSpPr>
          <p:nvPr/>
        </p:nvSpPr>
        <p:spPr>
          <a:xfrm>
            <a:off x="699244" y="4655408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F41A548-327D-30F6-496C-6DD5C9913115}"/>
              </a:ext>
            </a:extLst>
          </p:cNvPr>
          <p:cNvSpPr txBox="1"/>
          <p:nvPr/>
        </p:nvSpPr>
        <p:spPr>
          <a:xfrm>
            <a:off x="374350" y="1508125"/>
            <a:ext cx="8312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>
              <a:buFont typeface="Wingdings" panose="05000000000000000000" pitchFamily="2" charset="2"/>
              <a:buChar char="v"/>
            </a:pPr>
            <a:r>
              <a:rPr lang="it-IT" sz="2000" b="1" dirty="0">
                <a:solidFill>
                  <a:srgbClr val="002060"/>
                </a:solidFill>
              </a:rPr>
              <a:t> Con l’entrata in vigore </a:t>
            </a:r>
            <a:r>
              <a:rPr lang="it-IT" sz="2000" dirty="0">
                <a:solidFill>
                  <a:srgbClr val="002060"/>
                </a:solidFill>
              </a:rPr>
              <a:t>del regolamento </a:t>
            </a:r>
            <a:r>
              <a:rPr lang="it-IT" sz="2000" b="1" dirty="0">
                <a:solidFill>
                  <a:srgbClr val="002060"/>
                </a:solidFill>
              </a:rPr>
              <a:t>è abrogato il precedente </a:t>
            </a:r>
          </a:p>
          <a:p>
            <a:pPr algn="just"/>
            <a:r>
              <a:rPr lang="it-IT" sz="2000" b="1" dirty="0">
                <a:solidFill>
                  <a:srgbClr val="002060"/>
                </a:solidFill>
              </a:rPr>
              <a:t>     Decreto del MASE, n. 152 del 27 settembre 2022.</a:t>
            </a:r>
          </a:p>
          <a:p>
            <a:pPr algn="just"/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75771DF-F1EC-220E-3209-3128C475D996}"/>
              </a:ext>
            </a:extLst>
          </p:cNvPr>
          <p:cNvSpPr/>
          <p:nvPr/>
        </p:nvSpPr>
        <p:spPr>
          <a:xfrm>
            <a:off x="460074" y="2739165"/>
            <a:ext cx="8150526" cy="12073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/>
          <a:lstStyle/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marL="557213" lvl="1" indent="-285750"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2060"/>
                </a:solidFill>
              </a:rPr>
              <a:t>Pubblicato sulla Gazzetta Ufficiale n. 213 del 11.9.2024, il </a:t>
            </a:r>
            <a:r>
              <a:rPr lang="it-IT" sz="2000" b="1" dirty="0">
                <a:solidFill>
                  <a:srgbClr val="002060"/>
                </a:solidFill>
              </a:rPr>
              <a:t>Decreto </a:t>
            </a:r>
          </a:p>
          <a:p>
            <a:pPr marL="271463" lvl="1"/>
            <a:r>
              <a:rPr lang="it-IT" sz="2000" b="1" dirty="0">
                <a:solidFill>
                  <a:srgbClr val="002060"/>
                </a:solidFill>
              </a:rPr>
              <a:t>	  End of Waste dei rifiuti inerti è entrato in vigore il 26 settembre 2024</a:t>
            </a:r>
            <a:endParaRPr lang="it-IT" sz="2000" dirty="0">
              <a:solidFill>
                <a:srgbClr val="002060"/>
              </a:solidFill>
            </a:endParaRPr>
          </a:p>
          <a:p>
            <a:pPr marL="271463" lvl="1" algn="ctr"/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61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9244" y="486123"/>
            <a:ext cx="7745511" cy="323165"/>
          </a:xfrm>
        </p:spPr>
        <p:txBody>
          <a:bodyPr/>
          <a:lstStyle/>
          <a:p>
            <a:r>
              <a:rPr lang="it-IT" dirty="0">
                <a:solidFill>
                  <a:srgbClr val="103676"/>
                </a:solidFill>
              </a:rPr>
              <a:t>Il ruolo dell’edilizia nell’economia circolare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381000" y="1097597"/>
            <a:ext cx="7772400" cy="2954655"/>
          </a:xfrm>
        </p:spPr>
        <p:txBody>
          <a:bodyPr/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rgbClr val="002060"/>
                </a:solidFill>
              </a:rPr>
              <a:t>I rifiuti da costruzione e demolizione hanno un ruolo cruciale nella transizione all’economia circolare perché: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  <a:tabLst>
                <a:tab pos="1257300" algn="l"/>
              </a:tabLst>
            </a:pPr>
            <a:r>
              <a:rPr lang="it-IT" sz="2000" dirty="0">
                <a:solidFill>
                  <a:srgbClr val="002060"/>
                </a:solidFill>
              </a:rPr>
              <a:t>Sono il flusso più importante dei rifiuti speciali prodotti a livello nazionale (circa il 50%) ed europeo (circa il 35%)!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  <a:tabLst>
                <a:tab pos="1257300" algn="l"/>
              </a:tabLst>
            </a:pPr>
            <a:r>
              <a:rPr lang="it-IT" sz="2000" dirty="0">
                <a:solidFill>
                  <a:srgbClr val="002060"/>
                </a:solidFill>
              </a:rPr>
              <a:t>A livello europeo sono stabiliti importanti obiettivi in termini di recupero: il 70%!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rgbClr val="002060"/>
                </a:solidFill>
              </a:rPr>
              <a:t>Il PNRR assegna oltre la metà delle risorse ad interventi che impattano sul settore delle costruzioni e di queste oltre il 60% concorre alla transizione ecologica.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it-IT" dirty="0"/>
          </a:p>
        </p:txBody>
      </p:sp>
      <p:sp>
        <p:nvSpPr>
          <p:cNvPr id="7" name="bg object 16"/>
          <p:cNvSpPr/>
          <p:nvPr/>
        </p:nvSpPr>
        <p:spPr>
          <a:xfrm>
            <a:off x="381000" y="561981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egnaposto testo 7">
            <a:extLst>
              <a:ext uri="{FF2B5EF4-FFF2-40B4-BE49-F238E27FC236}">
                <a16:creationId xmlns:a16="http://schemas.microsoft.com/office/drawing/2014/main" id="{1F1C2A6A-CB7F-C3E7-1479-3410A60A5F09}"/>
              </a:ext>
            </a:extLst>
          </p:cNvPr>
          <p:cNvSpPr txBox="1">
            <a:spLocks/>
          </p:cNvSpPr>
          <p:nvPr/>
        </p:nvSpPr>
        <p:spPr>
          <a:xfrm>
            <a:off x="699244" y="4655408"/>
            <a:ext cx="4038600" cy="338554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  <a:p>
            <a:pPr defTabSz="914400"/>
            <a:endParaRPr lang="it-IT" kern="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9197" y="499059"/>
            <a:ext cx="7745511" cy="323165"/>
          </a:xfrm>
        </p:spPr>
        <p:txBody>
          <a:bodyPr/>
          <a:lstStyle/>
          <a:p>
            <a:r>
              <a:rPr lang="it-IT" dirty="0">
                <a:solidFill>
                  <a:srgbClr val="103676"/>
                </a:solidFill>
              </a:rPr>
              <a:t>L’End of </a:t>
            </a:r>
            <a:r>
              <a:rPr lang="it-IT" dirty="0" err="1">
                <a:solidFill>
                  <a:srgbClr val="103676"/>
                </a:solidFill>
              </a:rPr>
              <a:t>waste</a:t>
            </a:r>
            <a:r>
              <a:rPr lang="it-IT" dirty="0">
                <a:solidFill>
                  <a:srgbClr val="103676"/>
                </a:solidFill>
              </a:rPr>
              <a:t> come leva per la transizione all’economia circolare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485908" y="1179567"/>
            <a:ext cx="7772400" cy="3077766"/>
          </a:xfrm>
        </p:spPr>
        <p:txBody>
          <a:bodyPr/>
          <a:lstStyle/>
          <a:p>
            <a:pPr marL="285750" indent="-285750" algn="just">
              <a:buClr>
                <a:srgbClr val="34989A"/>
              </a:buClr>
              <a:buFont typeface="Wingdings" panose="05000000000000000000" pitchFamily="2" charset="2"/>
              <a:buChar char="ü"/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La cessazione della qualifica di rifiuto rappresenta uno strumento fondamentale per valorizzare i materiali</a:t>
            </a:r>
          </a:p>
          <a:p>
            <a:pPr marL="1077913" indent="-88900">
              <a:buClr>
                <a:srgbClr val="34989A"/>
              </a:buClr>
              <a:buFont typeface="Wingdings" panose="05000000000000000000" pitchFamily="2" charset="2"/>
              <a:buChar char="§"/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Sotto il profilo ambientale: favorisce </a:t>
            </a:r>
            <a:r>
              <a:rPr lang="it-IT" sz="2000" dirty="0">
                <a:solidFill>
                  <a:schemeClr val="tx2">
                    <a:lumMod val="75000"/>
                  </a:schemeClr>
                </a:solidFill>
              </a:rPr>
              <a:t>la sostituzione delle materie prime con materiali e sostanze derivate dai rifiuti, riducendo lo spreco delle risorse naturali.</a:t>
            </a:r>
          </a:p>
          <a:p>
            <a:pPr marL="1077913" indent="-88900" algn="just">
              <a:buClr>
                <a:srgbClr val="34989A"/>
              </a:buClr>
              <a:buFont typeface="Wingdings" panose="05000000000000000000" pitchFamily="2" charset="2"/>
              <a:buChar char="§"/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Sotto il profilo economico: </a:t>
            </a:r>
            <a:r>
              <a:rPr lang="it-IT" sz="2000" dirty="0">
                <a:solidFill>
                  <a:schemeClr val="tx2">
                    <a:lumMod val="75000"/>
                  </a:schemeClr>
                </a:solidFill>
              </a:rPr>
              <a:t>crea le condizioni di mercato per agevolare questa «sostituzione»;</a:t>
            </a:r>
          </a:p>
          <a:p>
            <a:pPr marL="342900" indent="-342900" algn="just">
              <a:buClr>
                <a:srgbClr val="34989A"/>
              </a:buClr>
              <a:buFont typeface="Wingdings" panose="05000000000000000000" pitchFamily="2" charset="2"/>
              <a:buChar char="ü"/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Un rifiuto che cessa di essere tale </a:t>
            </a:r>
            <a:r>
              <a:rPr lang="it-IT" sz="2000" dirty="0">
                <a:solidFill>
                  <a:schemeClr val="tx2">
                    <a:lumMod val="75000"/>
                  </a:schemeClr>
                </a:solidFill>
              </a:rPr>
              <a:t>è da computarsi ai fini del </a:t>
            </a:r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calcolo </a:t>
            </a:r>
            <a:r>
              <a:rPr lang="it-IT" sz="2000" dirty="0">
                <a:solidFill>
                  <a:schemeClr val="tx2">
                    <a:lumMod val="75000"/>
                  </a:schemeClr>
                </a:solidFill>
              </a:rPr>
              <a:t>del raggiungimento degli</a:t>
            </a:r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 obiettivi di recupero e riciclaggio stabiliti a livello nazionale ed europeo</a:t>
            </a:r>
            <a:endParaRPr lang="it-IT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bg object 16"/>
          <p:cNvSpPr/>
          <p:nvPr/>
        </p:nvSpPr>
        <p:spPr>
          <a:xfrm>
            <a:off x="416852" y="548487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Segnaposto testo 7">
            <a:extLst>
              <a:ext uri="{FF2B5EF4-FFF2-40B4-BE49-F238E27FC236}">
                <a16:creationId xmlns:a16="http://schemas.microsoft.com/office/drawing/2014/main" id="{D0A85A6A-2931-2108-A69E-3E29A141A9A5}"/>
              </a:ext>
            </a:extLst>
          </p:cNvPr>
          <p:cNvSpPr txBox="1">
            <a:spLocks/>
          </p:cNvSpPr>
          <p:nvPr/>
        </p:nvSpPr>
        <p:spPr>
          <a:xfrm>
            <a:off x="689197" y="4678492"/>
            <a:ext cx="4517098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</p:spTree>
    <p:extLst>
      <p:ext uri="{BB962C8B-B14F-4D97-AF65-F5344CB8AC3E}">
        <p14:creationId xmlns:p14="http://schemas.microsoft.com/office/powerpoint/2010/main" val="2891665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9244" y="733431"/>
            <a:ext cx="7745511" cy="323165"/>
          </a:xfrm>
        </p:spPr>
        <p:txBody>
          <a:bodyPr/>
          <a:lstStyle/>
          <a:p>
            <a:pPr algn="l"/>
            <a:r>
              <a:rPr lang="it-IT" dirty="0">
                <a:solidFill>
                  <a:srgbClr val="103676"/>
                </a:solidFill>
              </a:rPr>
              <a:t>Il Decreto end of </a:t>
            </a:r>
            <a:r>
              <a:rPr lang="it-IT" dirty="0" err="1">
                <a:solidFill>
                  <a:srgbClr val="103676"/>
                </a:solidFill>
              </a:rPr>
              <a:t>waste</a:t>
            </a:r>
            <a:r>
              <a:rPr lang="it-IT" dirty="0">
                <a:solidFill>
                  <a:srgbClr val="103676"/>
                </a:solidFill>
              </a:rPr>
              <a:t> dei rifiuti inerti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8E5E017-2B29-4913-9F42-D5B28BFB3773}"/>
              </a:ext>
            </a:extLst>
          </p:cNvPr>
          <p:cNvSpPr txBox="1"/>
          <p:nvPr/>
        </p:nvSpPr>
        <p:spPr>
          <a:xfrm>
            <a:off x="533400" y="1399123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2060"/>
                </a:solidFill>
              </a:rPr>
              <a:t>E’ entrato </a:t>
            </a:r>
            <a:r>
              <a:rPr lang="it-IT" sz="2400" b="1" dirty="0">
                <a:solidFill>
                  <a:srgbClr val="002060"/>
                </a:solidFill>
              </a:rPr>
              <a:t>in vigore lo scorso 26 settembre</a:t>
            </a:r>
            <a:r>
              <a:rPr lang="it-IT" sz="2400" dirty="0">
                <a:solidFill>
                  <a:srgbClr val="002060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2060"/>
                </a:solidFill>
              </a:rPr>
              <a:t>Si compone di </a:t>
            </a:r>
            <a:r>
              <a:rPr lang="it-IT" sz="2400" b="1" dirty="0">
                <a:solidFill>
                  <a:srgbClr val="002060"/>
                </a:solidFill>
              </a:rPr>
              <a:t>9 articoli </a:t>
            </a:r>
            <a:r>
              <a:rPr lang="it-IT" sz="2400" dirty="0">
                <a:solidFill>
                  <a:srgbClr val="002060"/>
                </a:solidFill>
              </a:rPr>
              <a:t>e 3 allegati;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2060"/>
                </a:solidFill>
              </a:rPr>
              <a:t>Prevede un </a:t>
            </a:r>
            <a:r>
              <a:rPr lang="it-IT" sz="2400" b="1" dirty="0">
                <a:solidFill>
                  <a:srgbClr val="002060"/>
                </a:solidFill>
              </a:rPr>
              <a:t>periodo transitorio di 180 giorni</a:t>
            </a:r>
            <a:r>
              <a:rPr lang="it-IT" sz="2400" dirty="0">
                <a:solidFill>
                  <a:srgbClr val="002060"/>
                </a:solidFill>
              </a:rPr>
              <a:t> dall’entrata in vigore;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2060"/>
                </a:solidFill>
              </a:rPr>
              <a:t>Prevede una </a:t>
            </a:r>
            <a:r>
              <a:rPr lang="it-IT" sz="2400" b="1" dirty="0">
                <a:solidFill>
                  <a:srgbClr val="002060"/>
                </a:solidFill>
              </a:rPr>
              <a:t>fase di monitoraggio di 24 mesi </a:t>
            </a:r>
            <a:r>
              <a:rPr lang="it-IT" sz="2400" dirty="0">
                <a:solidFill>
                  <a:srgbClr val="002060"/>
                </a:solidFill>
              </a:rPr>
              <a:t>dall’entrata in vigore.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400" dirty="0">
              <a:solidFill>
                <a:srgbClr val="002060"/>
              </a:solidFill>
            </a:endParaRPr>
          </a:p>
        </p:txBody>
      </p:sp>
      <p:sp>
        <p:nvSpPr>
          <p:cNvPr id="3" name="Segnaposto testo 7">
            <a:extLst>
              <a:ext uri="{FF2B5EF4-FFF2-40B4-BE49-F238E27FC236}">
                <a16:creationId xmlns:a16="http://schemas.microsoft.com/office/drawing/2014/main" id="{263DF0C5-087C-E53F-53D0-28C2EA04F35E}"/>
              </a:ext>
            </a:extLst>
          </p:cNvPr>
          <p:cNvSpPr txBox="1">
            <a:spLocks/>
          </p:cNvSpPr>
          <p:nvPr/>
        </p:nvSpPr>
        <p:spPr>
          <a:xfrm>
            <a:off x="699244" y="4655408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</p:spTree>
    <p:extLst>
      <p:ext uri="{BB962C8B-B14F-4D97-AF65-F5344CB8AC3E}">
        <p14:creationId xmlns:p14="http://schemas.microsoft.com/office/powerpoint/2010/main" val="3317146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9244" y="733431"/>
            <a:ext cx="7745511" cy="323165"/>
          </a:xfrm>
        </p:spPr>
        <p:txBody>
          <a:bodyPr/>
          <a:lstStyle/>
          <a:p>
            <a:r>
              <a:rPr lang="it-IT" dirty="0">
                <a:solidFill>
                  <a:srgbClr val="103676"/>
                </a:solidFill>
              </a:rPr>
              <a:t>Ambito di applicazione					art. 1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bg object 16"/>
          <p:cNvSpPr/>
          <p:nvPr/>
        </p:nvSpPr>
        <p:spPr>
          <a:xfrm>
            <a:off x="416852" y="840663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egnaposto testo 7">
            <a:extLst>
              <a:ext uri="{FF2B5EF4-FFF2-40B4-BE49-F238E27FC236}">
                <a16:creationId xmlns:a16="http://schemas.microsoft.com/office/drawing/2014/main" id="{1F1C2A6A-CB7F-C3E7-1479-3410A60A5F09}"/>
              </a:ext>
            </a:extLst>
          </p:cNvPr>
          <p:cNvSpPr txBox="1">
            <a:spLocks/>
          </p:cNvSpPr>
          <p:nvPr/>
        </p:nvSpPr>
        <p:spPr>
          <a:xfrm>
            <a:off x="680949" y="4639962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A474D40E-3062-4DFD-D144-EF21F95EDC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2355" y="1279525"/>
            <a:ext cx="7772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solidFill>
                  <a:srgbClr val="002060"/>
                </a:solidFill>
              </a:rPr>
              <a:t>A quali rifiuti inerti si applica? </a:t>
            </a:r>
          </a:p>
          <a:p>
            <a:pPr algn="just"/>
            <a:endParaRPr lang="it-IT" sz="8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rgbClr val="002060"/>
                </a:solidFill>
              </a:rPr>
              <a:t>Ai </a:t>
            </a:r>
            <a:r>
              <a:rPr lang="it-IT" sz="1600" b="1" dirty="0">
                <a:solidFill>
                  <a:srgbClr val="002060"/>
                </a:solidFill>
              </a:rPr>
              <a:t>rifiuti inerti derivanti dalle operazioni di costruzione e demolizione </a:t>
            </a:r>
            <a:r>
              <a:rPr lang="it-IT" sz="1600" dirty="0">
                <a:solidFill>
                  <a:srgbClr val="002060"/>
                </a:solidFill>
              </a:rPr>
              <a:t>(indicati al punto 1 della tabella 1 dell’Allegato 1);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rgbClr val="002060"/>
                </a:solidFill>
              </a:rPr>
              <a:t>Ai </a:t>
            </a:r>
            <a:r>
              <a:rPr lang="it-IT" sz="1600" b="1" dirty="0">
                <a:solidFill>
                  <a:srgbClr val="002060"/>
                </a:solidFill>
              </a:rPr>
              <a:t>rifiuti inerti di origine minerale </a:t>
            </a:r>
            <a:r>
              <a:rPr lang="it-IT" sz="1600" dirty="0">
                <a:solidFill>
                  <a:srgbClr val="002060"/>
                </a:solidFill>
              </a:rPr>
              <a:t>(indicati al punto 2 della tabella 1 dell’Allegato 1 al presente regolamento);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rgbClr val="002060"/>
                </a:solidFill>
              </a:rPr>
              <a:t>Ai </a:t>
            </a:r>
            <a:r>
              <a:rPr lang="it-IT" sz="1600" b="1" dirty="0">
                <a:solidFill>
                  <a:srgbClr val="002060"/>
                </a:solidFill>
              </a:rPr>
              <a:t>rifiuti abbandonati</a:t>
            </a:r>
            <a:r>
              <a:rPr lang="it-IT" sz="1600" dirty="0">
                <a:solidFill>
                  <a:srgbClr val="002060"/>
                </a:solidFill>
              </a:rPr>
              <a:t>: questa è una </a:t>
            </a:r>
            <a:r>
              <a:rPr lang="it-IT" sz="1600" b="1" dirty="0">
                <a:solidFill>
                  <a:srgbClr val="002060"/>
                </a:solidFill>
              </a:rPr>
              <a:t>novità introdotta con il nuovo regolamento</a:t>
            </a:r>
            <a:r>
              <a:rPr lang="it-IT" sz="1600" dirty="0">
                <a:solidFill>
                  <a:srgbClr val="002060"/>
                </a:solidFill>
              </a:rPr>
              <a:t>!!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65D7971-FAEC-B2E4-39BE-06524B2E5445}"/>
              </a:ext>
            </a:extLst>
          </p:cNvPr>
          <p:cNvSpPr/>
          <p:nvPr/>
        </p:nvSpPr>
        <p:spPr>
          <a:xfrm>
            <a:off x="838200" y="3656889"/>
            <a:ext cx="4267200" cy="759529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/>
          <a:lstStyle/>
          <a:p>
            <a:pPr algn="ctr"/>
            <a:endParaRPr lang="it-IT" sz="1400" b="1" dirty="0">
              <a:solidFill>
                <a:srgbClr val="002060"/>
              </a:solidFill>
            </a:endParaRPr>
          </a:p>
          <a:p>
            <a:pPr algn="ctr"/>
            <a:r>
              <a:rPr lang="it-IT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 i rifiuti che non sono ricompresi?</a:t>
            </a: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F2042BAD-DA0A-5415-5CA0-C2DA88B19735}"/>
              </a:ext>
            </a:extLst>
          </p:cNvPr>
          <p:cNvSpPr/>
          <p:nvPr/>
        </p:nvSpPr>
        <p:spPr>
          <a:xfrm>
            <a:off x="237001" y="3164842"/>
            <a:ext cx="359702" cy="171450"/>
          </a:xfrm>
          <a:prstGeom prst="rightArrow">
            <a:avLst/>
          </a:prstGeom>
          <a:solidFill>
            <a:srgbClr val="11498A">
              <a:alpha val="25000"/>
            </a:srgbClr>
          </a:solidFill>
        </p:spPr>
        <p:txBody>
          <a:bodyPr wrap="square" lIns="0" tIns="0" rIns="0" bIns="0"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B61FEEA-CCF6-854E-C2BE-DE0DAEFDDBCA}"/>
              </a:ext>
            </a:extLst>
          </p:cNvPr>
          <p:cNvSpPr txBox="1"/>
          <p:nvPr/>
        </p:nvSpPr>
        <p:spPr>
          <a:xfrm>
            <a:off x="672355" y="3079345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>
                <a:solidFill>
                  <a:srgbClr val="002060"/>
                </a:solidFill>
              </a:rPr>
              <a:t>N.B. Sono rimasti esclusi i rifiuti sotterrati</a:t>
            </a:r>
            <a:r>
              <a:rPr lang="it-IT" sz="1600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8430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9849" y="237510"/>
            <a:ext cx="7745511" cy="323165"/>
          </a:xfrm>
        </p:spPr>
        <p:txBody>
          <a:bodyPr/>
          <a:lstStyle/>
          <a:p>
            <a:r>
              <a:rPr lang="it-IT" dirty="0">
                <a:solidFill>
                  <a:srgbClr val="103676"/>
                </a:solidFill>
              </a:rPr>
              <a:t>Le principali definizioni					art. 2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7" name="bg object 16"/>
          <p:cNvSpPr/>
          <p:nvPr/>
        </p:nvSpPr>
        <p:spPr>
          <a:xfrm>
            <a:off x="295275" y="314673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egnaposto testo 7">
            <a:extLst>
              <a:ext uri="{FF2B5EF4-FFF2-40B4-BE49-F238E27FC236}">
                <a16:creationId xmlns:a16="http://schemas.microsoft.com/office/drawing/2014/main" id="{1F1C2A6A-CB7F-C3E7-1479-3410A60A5F09}"/>
              </a:ext>
            </a:extLst>
          </p:cNvPr>
          <p:cNvSpPr txBox="1">
            <a:spLocks/>
          </p:cNvSpPr>
          <p:nvPr/>
        </p:nvSpPr>
        <p:spPr>
          <a:xfrm>
            <a:off x="699244" y="4655408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A474D40E-3062-4DFD-D144-EF21F95EDC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1000" y="651537"/>
            <a:ext cx="7772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rgbClr val="002060"/>
                </a:solidFill>
              </a:rPr>
              <a:t>“</a:t>
            </a:r>
            <a:r>
              <a:rPr lang="it-IT" sz="1600" b="1" dirty="0">
                <a:solidFill>
                  <a:srgbClr val="002060"/>
                </a:solidFill>
              </a:rPr>
              <a:t>Aggregato recuperato</a:t>
            </a:r>
            <a:r>
              <a:rPr lang="it-IT" sz="1600" dirty="0">
                <a:solidFill>
                  <a:srgbClr val="002060"/>
                </a:solidFill>
              </a:rPr>
              <a:t>”: aggregato (</a:t>
            </a:r>
            <a:r>
              <a:rPr lang="it-IT" sz="1600" b="1" dirty="0">
                <a:solidFill>
                  <a:srgbClr val="002060"/>
                </a:solidFill>
              </a:rPr>
              <a:t>riciclato o artificiale</a:t>
            </a:r>
            <a:r>
              <a:rPr lang="it-IT" sz="1600" dirty="0">
                <a:solidFill>
                  <a:srgbClr val="002060"/>
                </a:solidFill>
              </a:rPr>
              <a:t>) prodotto dai rifiuti inerti oggetto del regolamento che hanno cessato di essere tali a seguito di una o più operazioni di recupero nel rispetto delle condizioni di cui all’articolo 184-ter, comma 1, del decreto legislativo n. 152 del 2006, e delle disposizioni del presente regolamento;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rgbClr val="002060"/>
                </a:solidFill>
              </a:rPr>
              <a:t>“</a:t>
            </a:r>
            <a:r>
              <a:rPr lang="it-IT" sz="1600" b="1" dirty="0">
                <a:solidFill>
                  <a:srgbClr val="002060"/>
                </a:solidFill>
              </a:rPr>
              <a:t>Lotto di aggregato recuperato</a:t>
            </a:r>
            <a:r>
              <a:rPr lang="it-IT" sz="1600" dirty="0">
                <a:solidFill>
                  <a:srgbClr val="002060"/>
                </a:solidFill>
              </a:rPr>
              <a:t>”: un quantitativo non superiore ai 3.000 metri cubi di aggregato recuperato;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rgbClr val="002060"/>
                </a:solidFill>
              </a:rPr>
              <a:t>“</a:t>
            </a:r>
            <a:r>
              <a:rPr lang="it-IT" sz="1600" b="1" dirty="0">
                <a:solidFill>
                  <a:srgbClr val="002060"/>
                </a:solidFill>
              </a:rPr>
              <a:t>Produttore di aggregato recuperato</a:t>
            </a:r>
            <a:r>
              <a:rPr lang="it-IT" sz="1600" dirty="0">
                <a:solidFill>
                  <a:srgbClr val="002060"/>
                </a:solidFill>
              </a:rPr>
              <a:t>” o “</a:t>
            </a:r>
            <a:r>
              <a:rPr lang="it-IT" sz="1600" b="1" dirty="0">
                <a:solidFill>
                  <a:srgbClr val="002060"/>
                </a:solidFill>
              </a:rPr>
              <a:t>produttore</a:t>
            </a:r>
            <a:r>
              <a:rPr lang="it-IT" sz="1600" dirty="0">
                <a:solidFill>
                  <a:srgbClr val="002060"/>
                </a:solidFill>
              </a:rPr>
              <a:t>”: il gestore dell’impianto autorizzato per la produzione di aggregato recuperato;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rgbClr val="002060"/>
                </a:solidFill>
              </a:rPr>
              <a:t>“</a:t>
            </a:r>
            <a:r>
              <a:rPr lang="it-IT" sz="1600" b="1" dirty="0">
                <a:solidFill>
                  <a:srgbClr val="002060"/>
                </a:solidFill>
              </a:rPr>
              <a:t>Dichiarazione di conformità</a:t>
            </a:r>
            <a:r>
              <a:rPr lang="it-IT" sz="1600" dirty="0">
                <a:solidFill>
                  <a:srgbClr val="002060"/>
                </a:solidFill>
              </a:rPr>
              <a:t>”: la dichiarazione sostitutiva di certificazioni e dell’atto di notorietà rilasciata dal produttore attestante le caratteristiche dell’aggregato recuperato, di cui all’articolo 5;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rgbClr val="002060"/>
                </a:solidFill>
              </a:rPr>
              <a:t>“</a:t>
            </a:r>
            <a:r>
              <a:rPr lang="it-IT" sz="1600" b="1" dirty="0">
                <a:solidFill>
                  <a:srgbClr val="002060"/>
                </a:solidFill>
              </a:rPr>
              <a:t>Autorità competente</a:t>
            </a:r>
            <a:r>
              <a:rPr lang="it-IT" sz="1600" dirty="0">
                <a:solidFill>
                  <a:srgbClr val="002060"/>
                </a:solidFill>
              </a:rPr>
              <a:t>”: l’autorità che rilascia l’autorizzazione ai sensi del Titolo III-bis della Parte II o del Titolo I, Capo IV, della Parte IV del D.lgs. n. 152 del 2006, ovvero l’autorità destinataria della comunicazione di cui all’articolo 216 del medesimo decreto legislativo.</a:t>
            </a:r>
          </a:p>
          <a:p>
            <a:pPr algn="just"/>
            <a:endParaRPr lang="it-IT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76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799" y="486917"/>
            <a:ext cx="7745511" cy="323165"/>
          </a:xfrm>
        </p:spPr>
        <p:txBody>
          <a:bodyPr/>
          <a:lstStyle/>
          <a:p>
            <a:r>
              <a:rPr lang="it-IT" dirty="0">
                <a:solidFill>
                  <a:srgbClr val="103676"/>
                </a:solidFill>
              </a:rPr>
              <a:t>Le condizioni tecniche e gli scopi specifici			artt. 3-4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bg object 16"/>
          <p:cNvSpPr/>
          <p:nvPr/>
        </p:nvSpPr>
        <p:spPr>
          <a:xfrm>
            <a:off x="381000" y="562775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egnaposto testo 7">
            <a:extLst>
              <a:ext uri="{FF2B5EF4-FFF2-40B4-BE49-F238E27FC236}">
                <a16:creationId xmlns:a16="http://schemas.microsoft.com/office/drawing/2014/main" id="{1F1C2A6A-CB7F-C3E7-1479-3410A60A5F09}"/>
              </a:ext>
            </a:extLst>
          </p:cNvPr>
          <p:cNvSpPr txBox="1">
            <a:spLocks/>
          </p:cNvSpPr>
          <p:nvPr/>
        </p:nvSpPr>
        <p:spPr>
          <a:xfrm>
            <a:off x="699244" y="4655408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A474D40E-3062-4DFD-D144-EF21F95EDC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799" y="1154450"/>
            <a:ext cx="77724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1600" b="1" dirty="0">
                <a:solidFill>
                  <a:srgbClr val="002060"/>
                </a:solidFill>
              </a:rPr>
              <a:t>I rifiuti inerti cessano di essere qualificati come rifiuti e sono qualificati come aggregato recuperato se:</a:t>
            </a:r>
          </a:p>
          <a:p>
            <a:pPr algn="just"/>
            <a:endParaRPr lang="it-IT" sz="1600" b="1" dirty="0">
              <a:solidFill>
                <a:srgbClr val="002060"/>
              </a:solidFill>
            </a:endParaRPr>
          </a:p>
          <a:p>
            <a:pPr marL="742950" lvl="1" indent="-122238" algn="just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2060"/>
                </a:solidFill>
              </a:rPr>
              <a:t>Sono rispettati i criteri e le condizioni</a:t>
            </a:r>
          </a:p>
          <a:p>
            <a:pPr marL="620712" lvl="1" algn="just"/>
            <a:r>
              <a:rPr lang="it-IT" b="1" dirty="0">
                <a:solidFill>
                  <a:srgbClr val="002060"/>
                </a:solidFill>
              </a:rPr>
              <a:t>  dell’Allegato 1	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endParaRPr lang="it-IT" b="1" dirty="0">
              <a:solidFill>
                <a:srgbClr val="002060"/>
              </a:solidFill>
            </a:endParaRP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endParaRPr lang="it-IT" b="1" dirty="0">
              <a:solidFill>
                <a:srgbClr val="002060"/>
              </a:solidFill>
            </a:endParaRPr>
          </a:p>
          <a:p>
            <a:pPr marL="742950" lvl="1" indent="-122238" algn="just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2060"/>
                </a:solidFill>
              </a:rPr>
              <a:t>Sono utilizzati per gli scopi specifici </a:t>
            </a:r>
          </a:p>
          <a:p>
            <a:pPr marL="620712" lvl="1" algn="just"/>
            <a:r>
              <a:rPr lang="it-IT" b="1" dirty="0">
                <a:solidFill>
                  <a:srgbClr val="002060"/>
                </a:solidFill>
              </a:rPr>
              <a:t>  previsti dall’Allegato 2</a:t>
            </a:r>
            <a:endParaRPr lang="it-IT" sz="1600" dirty="0">
              <a:solidFill>
                <a:srgbClr val="002060"/>
              </a:solidFill>
            </a:endParaRPr>
          </a:p>
        </p:txBody>
      </p:sp>
      <p:sp>
        <p:nvSpPr>
          <p:cNvPr id="8" name="Parentesi graffa aperta 7">
            <a:extLst>
              <a:ext uri="{FF2B5EF4-FFF2-40B4-BE49-F238E27FC236}">
                <a16:creationId xmlns:a16="http://schemas.microsoft.com/office/drawing/2014/main" id="{23EDC54E-DE0B-B4F9-D287-57109CD7DC35}"/>
              </a:ext>
            </a:extLst>
          </p:cNvPr>
          <p:cNvSpPr/>
          <p:nvPr/>
        </p:nvSpPr>
        <p:spPr>
          <a:xfrm rot="10800000" flipH="1" flipV="1">
            <a:off x="5029200" y="1551085"/>
            <a:ext cx="304800" cy="1021079"/>
          </a:xfrm>
          <a:prstGeom prst="leftBrace">
            <a:avLst>
              <a:gd name="adj1" fmla="val 8333"/>
              <a:gd name="adj2" fmla="val 48544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F56CAE6-1013-B838-6FD7-06A092C46ED0}"/>
              </a:ext>
            </a:extLst>
          </p:cNvPr>
          <p:cNvSpPr/>
          <p:nvPr/>
        </p:nvSpPr>
        <p:spPr>
          <a:xfrm>
            <a:off x="5339358" y="1548888"/>
            <a:ext cx="3290976" cy="1161874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marL="285750" indent="-1079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>
                    <a:lumMod val="75000"/>
                  </a:schemeClr>
                </a:solidFill>
              </a:rPr>
              <a:t>Procedura di accettazione;</a:t>
            </a:r>
          </a:p>
          <a:p>
            <a:pPr marL="285750" indent="-1079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>
                    <a:lumMod val="75000"/>
                  </a:schemeClr>
                </a:solidFill>
              </a:rPr>
              <a:t>Processo di lavorazione;</a:t>
            </a:r>
          </a:p>
          <a:p>
            <a:pPr marL="285750" indent="-1079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>
                    <a:lumMod val="75000"/>
                  </a:schemeClr>
                </a:solidFill>
              </a:rPr>
              <a:t>Requisiti di qualità e valori limite</a:t>
            </a:r>
          </a:p>
          <a:p>
            <a:pPr marL="285750" indent="-1079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>
                    <a:lumMod val="75000"/>
                  </a:schemeClr>
                </a:solidFill>
              </a:rPr>
              <a:t>Norme tecniche di riferimento per la certificazione CE</a:t>
            </a:r>
            <a:endParaRPr lang="it-IT" dirty="0"/>
          </a:p>
        </p:txBody>
      </p:sp>
      <p:sp>
        <p:nvSpPr>
          <p:cNvPr id="12" name="Parentesi graffa aperta 11">
            <a:extLst>
              <a:ext uri="{FF2B5EF4-FFF2-40B4-BE49-F238E27FC236}">
                <a16:creationId xmlns:a16="http://schemas.microsoft.com/office/drawing/2014/main" id="{2DE2B834-12C5-61D6-4037-52D92097B4E8}"/>
              </a:ext>
            </a:extLst>
          </p:cNvPr>
          <p:cNvSpPr/>
          <p:nvPr/>
        </p:nvSpPr>
        <p:spPr>
          <a:xfrm rot="10800000" flipH="1" flipV="1">
            <a:off x="5029200" y="2854489"/>
            <a:ext cx="304800" cy="1401235"/>
          </a:xfrm>
          <a:prstGeom prst="leftBrace">
            <a:avLst>
              <a:gd name="adj1" fmla="val 8333"/>
              <a:gd name="adj2" fmla="val 48544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60D2C13A-C7BD-7E18-48A8-F090E0B0D2CC}"/>
              </a:ext>
            </a:extLst>
          </p:cNvPr>
          <p:cNvSpPr/>
          <p:nvPr/>
        </p:nvSpPr>
        <p:spPr>
          <a:xfrm>
            <a:off x="5350669" y="2955924"/>
            <a:ext cx="3149292" cy="1161873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marL="285750" indent="-1079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>
                    <a:lumMod val="75000"/>
                  </a:schemeClr>
                </a:solidFill>
              </a:rPr>
              <a:t>Individuazione degli scopi;</a:t>
            </a:r>
          </a:p>
          <a:p>
            <a:pPr marL="285750" indent="-1079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>
                    <a:lumMod val="75000"/>
                  </a:schemeClr>
                </a:solidFill>
              </a:rPr>
              <a:t>Definizione norme tecniche per l’utilizzo</a:t>
            </a:r>
          </a:p>
          <a:p>
            <a:pPr marL="285750" indent="-1079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>
                    <a:lumMod val="75000"/>
                  </a:schemeClr>
                </a:solidFill>
              </a:rPr>
              <a:t>Parametri prestazionali per la produzione di Clinker</a:t>
            </a:r>
          </a:p>
        </p:txBody>
      </p:sp>
    </p:spTree>
    <p:extLst>
      <p:ext uri="{BB962C8B-B14F-4D97-AF65-F5344CB8AC3E}">
        <p14:creationId xmlns:p14="http://schemas.microsoft.com/office/powerpoint/2010/main" val="835944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bg object 16"/>
          <p:cNvSpPr/>
          <p:nvPr/>
        </p:nvSpPr>
        <p:spPr>
          <a:xfrm>
            <a:off x="374349" y="561981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egnaposto testo 7">
            <a:extLst>
              <a:ext uri="{FF2B5EF4-FFF2-40B4-BE49-F238E27FC236}">
                <a16:creationId xmlns:a16="http://schemas.microsoft.com/office/drawing/2014/main" id="{1F1C2A6A-CB7F-C3E7-1479-3410A60A5F09}"/>
              </a:ext>
            </a:extLst>
          </p:cNvPr>
          <p:cNvSpPr txBox="1">
            <a:spLocks/>
          </p:cNvSpPr>
          <p:nvPr/>
        </p:nvSpPr>
        <p:spPr>
          <a:xfrm>
            <a:off x="699244" y="4655408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Il nuovo regolamento di End of Waste sui rifiuti da C&amp;D</a:t>
            </a:r>
            <a:endParaRPr lang="it-IT" kern="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C0D0EE-3512-C3B2-4822-CD9CE889819B}"/>
              </a:ext>
            </a:extLst>
          </p:cNvPr>
          <p:cNvSpPr txBox="1"/>
          <p:nvPr/>
        </p:nvSpPr>
        <p:spPr>
          <a:xfrm>
            <a:off x="304800" y="1179532"/>
            <a:ext cx="84582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</a:rPr>
              <a:t>Il </a:t>
            </a:r>
            <a:r>
              <a:rPr lang="it-IT" b="1" dirty="0">
                <a:solidFill>
                  <a:srgbClr val="002060"/>
                </a:solidFill>
              </a:rPr>
              <a:t>produttore </a:t>
            </a:r>
            <a:r>
              <a:rPr lang="it-IT" b="1" u="sng" dirty="0">
                <a:solidFill>
                  <a:srgbClr val="002060"/>
                </a:solidFill>
              </a:rPr>
              <a:t>del rifiuto</a:t>
            </a:r>
            <a:r>
              <a:rPr lang="it-IT" b="1" dirty="0">
                <a:solidFill>
                  <a:srgbClr val="002060"/>
                </a:solidFill>
              </a:rPr>
              <a:t>: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2060"/>
                </a:solidFill>
              </a:rPr>
              <a:t>è responsabile della corretta </a:t>
            </a:r>
            <a:r>
              <a:rPr lang="it-IT" b="1" dirty="0">
                <a:solidFill>
                  <a:srgbClr val="002060"/>
                </a:solidFill>
              </a:rPr>
              <a:t>attribuzione dei codici dei rifiuti </a:t>
            </a:r>
            <a:r>
              <a:rPr lang="it-IT" dirty="0">
                <a:solidFill>
                  <a:srgbClr val="002060"/>
                </a:solidFill>
              </a:rPr>
              <a:t>e delle </a:t>
            </a:r>
            <a:r>
              <a:rPr lang="it-IT" b="1" dirty="0">
                <a:solidFill>
                  <a:srgbClr val="002060"/>
                </a:solidFill>
              </a:rPr>
              <a:t>caratteristiche di pericolo dei rifiuti</a:t>
            </a:r>
            <a:r>
              <a:rPr lang="it-IT" dirty="0">
                <a:solidFill>
                  <a:srgbClr val="002060"/>
                </a:solidFill>
              </a:rPr>
              <a:t>, nonché della compilazione del </a:t>
            </a:r>
            <a:r>
              <a:rPr lang="it-IT" b="1" dirty="0">
                <a:solidFill>
                  <a:srgbClr val="002060"/>
                </a:solidFill>
              </a:rPr>
              <a:t>FIR;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endParaRPr lang="it-IT" b="1" dirty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</a:rPr>
              <a:t>Il </a:t>
            </a:r>
            <a:r>
              <a:rPr lang="it-IT" b="1" dirty="0">
                <a:solidFill>
                  <a:srgbClr val="002060"/>
                </a:solidFill>
              </a:rPr>
              <a:t>produttore </a:t>
            </a:r>
            <a:r>
              <a:rPr lang="it-IT" b="1" u="sng" dirty="0">
                <a:solidFill>
                  <a:srgbClr val="002060"/>
                </a:solidFill>
              </a:rPr>
              <a:t>di aggregato recuperato</a:t>
            </a:r>
            <a:r>
              <a:rPr lang="it-IT" b="1" dirty="0">
                <a:solidFill>
                  <a:srgbClr val="002060"/>
                </a:solidFill>
              </a:rPr>
              <a:t>: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2060"/>
                </a:solidFill>
              </a:rPr>
              <a:t>è responsabile del </a:t>
            </a:r>
            <a:r>
              <a:rPr lang="it-IT" b="1" dirty="0">
                <a:solidFill>
                  <a:srgbClr val="002060"/>
                </a:solidFill>
              </a:rPr>
              <a:t>rispetto dei criteri</a:t>
            </a:r>
            <a:r>
              <a:rPr lang="it-IT" dirty="0">
                <a:solidFill>
                  <a:srgbClr val="002060"/>
                </a:solidFill>
              </a:rPr>
              <a:t> stabiliti dal regolamento, che deve attestare con </a:t>
            </a:r>
            <a:r>
              <a:rPr lang="it-IT" b="1" dirty="0">
                <a:solidFill>
                  <a:srgbClr val="002060"/>
                </a:solidFill>
              </a:rPr>
              <a:t>dichiarazione sostitutiva di atto di notorietà (</a:t>
            </a:r>
            <a:r>
              <a:rPr lang="it-IT" dirty="0">
                <a:solidFill>
                  <a:srgbClr val="002060"/>
                </a:solidFill>
              </a:rPr>
              <a:t>artt. 46 e 47 DPR 445/2000). 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rgbClr val="002060"/>
                </a:solidFill>
              </a:rPr>
              <a:t>conserva per 1 anno</a:t>
            </a:r>
            <a:r>
              <a:rPr lang="it-IT" dirty="0">
                <a:solidFill>
                  <a:srgbClr val="002060"/>
                </a:solidFill>
              </a:rPr>
              <a:t>, presso l’impianto di produzione o presso la propria sede legale, </a:t>
            </a:r>
            <a:r>
              <a:rPr lang="it-IT" b="1" dirty="0">
                <a:solidFill>
                  <a:srgbClr val="002060"/>
                </a:solidFill>
              </a:rPr>
              <a:t>un campione di aggregato recuperato prelevato, alla fine del processo produttivo di ciascun lotto di aggregato recuperato, </a:t>
            </a:r>
            <a:r>
              <a:rPr lang="it-IT" dirty="0">
                <a:solidFill>
                  <a:srgbClr val="002060"/>
                </a:solidFill>
              </a:rPr>
              <a:t>in conformità alla norma UNI 10802.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it-IT" sz="1600" dirty="0">
              <a:solidFill>
                <a:srgbClr val="002060"/>
              </a:solidFill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B0E68285-2540-BB4F-34E9-41533264397F}"/>
              </a:ext>
            </a:extLst>
          </p:cNvPr>
          <p:cNvSpPr txBox="1">
            <a:spLocks/>
          </p:cNvSpPr>
          <p:nvPr/>
        </p:nvSpPr>
        <p:spPr>
          <a:xfrm>
            <a:off x="699244" y="480768"/>
            <a:ext cx="7225555" cy="323165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ea typeface="+mj-ea"/>
                <a:cs typeface="Calibri"/>
              </a:defRPr>
            </a:lvl1pPr>
          </a:lstStyle>
          <a:p>
            <a:pPr defTabSz="914400"/>
            <a:r>
              <a:rPr lang="it-IT" sz="2000" kern="0" dirty="0">
                <a:solidFill>
                  <a:srgbClr val="103676"/>
                </a:solidFill>
              </a:rPr>
              <a:t>Responsabilità del produttore </a:t>
            </a:r>
            <a:r>
              <a:rPr lang="it-IT" kern="0" dirty="0">
                <a:solidFill>
                  <a:srgbClr val="103676"/>
                </a:solidFill>
              </a:rPr>
              <a:t>				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BADBF60-AA26-6485-2CE2-C0D363F54F07}"/>
              </a:ext>
            </a:extLst>
          </p:cNvPr>
          <p:cNvSpPr txBox="1"/>
          <p:nvPr/>
        </p:nvSpPr>
        <p:spPr>
          <a:xfrm>
            <a:off x="7412018" y="529978"/>
            <a:ext cx="760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kern="0" dirty="0">
                <a:solidFill>
                  <a:srgbClr val="103676"/>
                </a:solidFill>
                <a:latin typeface="Calibri"/>
                <a:ea typeface="+mj-ea"/>
                <a:cs typeface="Calibri"/>
              </a:rPr>
              <a:t>art. 5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F60186C9-53FA-92DC-4769-B26987208655}"/>
              </a:ext>
            </a:extLst>
          </p:cNvPr>
          <p:cNvSpPr/>
          <p:nvPr/>
        </p:nvSpPr>
        <p:spPr>
          <a:xfrm>
            <a:off x="76200" y="1294606"/>
            <a:ext cx="228600" cy="155350"/>
          </a:xfrm>
          <a:prstGeom prst="rightArrow">
            <a:avLst/>
          </a:prstGeom>
          <a:solidFill>
            <a:srgbClr val="11498A">
              <a:alpha val="25000"/>
            </a:srgbClr>
          </a:solidFill>
        </p:spPr>
        <p:txBody>
          <a:bodyPr wrap="square" lIns="0" tIns="0" rIns="0" bIns="0"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34F229D0-9D8D-2453-0815-03CDB5056C96}"/>
              </a:ext>
            </a:extLst>
          </p:cNvPr>
          <p:cNvSpPr/>
          <p:nvPr/>
        </p:nvSpPr>
        <p:spPr>
          <a:xfrm>
            <a:off x="76200" y="2415876"/>
            <a:ext cx="228600" cy="155350"/>
          </a:xfrm>
          <a:prstGeom prst="rightArrow">
            <a:avLst/>
          </a:prstGeom>
          <a:solidFill>
            <a:srgbClr val="11498A">
              <a:alpha val="25000"/>
            </a:srgbClr>
          </a:solidFill>
        </p:spPr>
        <p:txBody>
          <a:bodyPr wrap="square" lIns="0" tIns="0" rIns="0" bIns="0" rtlCol="0" anchor="ctr"/>
          <a:lstStyle/>
          <a:p>
            <a:pPr algn="ctr"/>
            <a:endParaRPr lang="it-IT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9635E5ED-4A0C-6F85-4404-507854B5D2D4}"/>
              </a:ext>
            </a:extLst>
          </p:cNvPr>
          <p:cNvSpPr txBox="1">
            <a:spLocks/>
          </p:cNvSpPr>
          <p:nvPr/>
        </p:nvSpPr>
        <p:spPr>
          <a:xfrm>
            <a:off x="851644" y="4807808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02419C45-834D-F364-4BC1-DB94A5EEB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792" y="4587869"/>
            <a:ext cx="3416601" cy="22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691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7" name="bg object 16"/>
          <p:cNvSpPr/>
          <p:nvPr/>
        </p:nvSpPr>
        <p:spPr>
          <a:xfrm>
            <a:off x="374349" y="561981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egnaposto testo 7">
            <a:extLst>
              <a:ext uri="{FF2B5EF4-FFF2-40B4-BE49-F238E27FC236}">
                <a16:creationId xmlns:a16="http://schemas.microsoft.com/office/drawing/2014/main" id="{1F1C2A6A-CB7F-C3E7-1479-3410A60A5F09}"/>
              </a:ext>
            </a:extLst>
          </p:cNvPr>
          <p:cNvSpPr txBox="1">
            <a:spLocks/>
          </p:cNvSpPr>
          <p:nvPr/>
        </p:nvSpPr>
        <p:spPr>
          <a:xfrm>
            <a:off x="699244" y="4655408"/>
            <a:ext cx="4038600" cy="1692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100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4572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9144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3716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1828800">
              <a:defRPr sz="110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it-IT" dirty="0"/>
              <a:t>End of Waste: le principali novità del decreto 127/2024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C0D0EE-3512-C3B2-4822-CD9CE889819B}"/>
              </a:ext>
            </a:extLst>
          </p:cNvPr>
          <p:cNvSpPr txBox="1"/>
          <p:nvPr/>
        </p:nvSpPr>
        <p:spPr>
          <a:xfrm>
            <a:off x="374349" y="1162688"/>
            <a:ext cx="777905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rgbClr val="002060"/>
                </a:solidFill>
              </a:rPr>
              <a:t>La </a:t>
            </a:r>
            <a:r>
              <a:rPr lang="it-IT" sz="2000" b="1" dirty="0">
                <a:solidFill>
                  <a:srgbClr val="002060"/>
                </a:solidFill>
              </a:rPr>
              <a:t>dichiarazione sostitutiva deve essere: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it-IT" sz="2000" b="1" dirty="0">
                <a:solidFill>
                  <a:srgbClr val="002060"/>
                </a:solidFill>
              </a:rPr>
              <a:t>redatta per ciascun lotto di aggregato recuperato prodotto, </a:t>
            </a:r>
            <a:r>
              <a:rPr lang="it-IT" sz="2000" dirty="0">
                <a:solidFill>
                  <a:srgbClr val="002060"/>
                </a:solidFill>
              </a:rPr>
              <a:t>secondo il modulo di cui all’Allegato 3.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it-IT" sz="2000" b="1" dirty="0">
                <a:solidFill>
                  <a:srgbClr val="002060"/>
                </a:solidFill>
              </a:rPr>
              <a:t>inviata </a:t>
            </a:r>
            <a:r>
              <a:rPr lang="it-IT" sz="2000" dirty="0">
                <a:solidFill>
                  <a:srgbClr val="002060"/>
                </a:solidFill>
              </a:rPr>
              <a:t>all’autorità competente e all’ARPA territorialmente competente </a:t>
            </a:r>
            <a:r>
              <a:rPr lang="it-IT" sz="2000" b="1" dirty="0">
                <a:solidFill>
                  <a:srgbClr val="002060"/>
                </a:solidFill>
              </a:rPr>
              <a:t>entro 6 mesi dalla data di produzione del lotto e prima dalla sua uscita dall’impianto</a:t>
            </a:r>
            <a:r>
              <a:rPr lang="it-IT" sz="2000" dirty="0">
                <a:solidFill>
                  <a:srgbClr val="002060"/>
                </a:solidFill>
              </a:rPr>
              <a:t>.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it-IT" sz="2000" b="1" dirty="0">
                <a:solidFill>
                  <a:srgbClr val="002060"/>
                </a:solidFill>
              </a:rPr>
              <a:t>conservata (una copia), presso l’impianto di produzione o presso la sede legale del produttore</a:t>
            </a:r>
            <a:r>
              <a:rPr lang="it-IT" sz="2000" dirty="0">
                <a:solidFill>
                  <a:srgbClr val="002060"/>
                </a:solidFill>
              </a:rPr>
              <a:t> (anche in formato elettronico), per 5 anni.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it-IT" sz="1600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09600" y="486123"/>
            <a:ext cx="7745511" cy="323165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ea typeface="+mj-ea"/>
                <a:cs typeface="Calibri"/>
              </a:defRPr>
            </a:lvl1pPr>
          </a:lstStyle>
          <a:p>
            <a:pPr defTabSz="914400"/>
            <a:r>
              <a:rPr lang="it-IT" kern="0" dirty="0">
                <a:solidFill>
                  <a:srgbClr val="103676"/>
                </a:solidFill>
              </a:rPr>
              <a:t>La dichiarazione di conformità				art. 5</a:t>
            </a:r>
          </a:p>
        </p:txBody>
      </p:sp>
    </p:spTree>
    <p:extLst>
      <p:ext uri="{BB962C8B-B14F-4D97-AF65-F5344CB8AC3E}">
        <p14:creationId xmlns:p14="http://schemas.microsoft.com/office/powerpoint/2010/main" val="255422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1498A">
            <a:alpha val="25000"/>
          </a:srgbClr>
        </a:solidFill>
      </a:spPr>
      <a:bodyPr wrap="square" lIns="0" tIns="0" rIns="0" bIns="0" rtlCol="0"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8941</TotalTime>
  <Words>1455</Words>
  <Application>Microsoft Office PowerPoint</Application>
  <PresentationFormat>Personalizzato</PresentationFormat>
  <Paragraphs>125</Paragraphs>
  <Slides>14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Calibri,Bold</vt:lpstr>
      <vt:lpstr>Wingdings</vt:lpstr>
      <vt:lpstr>Office Theme</vt:lpstr>
      <vt:lpstr>End of Waste Inerti</vt:lpstr>
      <vt:lpstr>Il ruolo dell’edilizia nell’economia circolare</vt:lpstr>
      <vt:lpstr>L’End of waste come leva per la transizione all’economia circolare</vt:lpstr>
      <vt:lpstr>Il Decreto end of waste dei rifiuti inerti</vt:lpstr>
      <vt:lpstr>Ambito di applicazione     art. 1</vt:lpstr>
      <vt:lpstr>Le principali definizioni     art. 2</vt:lpstr>
      <vt:lpstr>Le condizioni tecniche e gli scopi specifici   artt. 3-4</vt:lpstr>
      <vt:lpstr>Presentazione standard di PowerPoint</vt:lpstr>
      <vt:lpstr>Presentazione standard di PowerPoint</vt:lpstr>
      <vt:lpstr>Sistemi di gestione     art. 6</vt:lpstr>
      <vt:lpstr>La fase di monitoraggio     art. 7</vt:lpstr>
      <vt:lpstr>Periodo transitorio     art. 8</vt:lpstr>
      <vt:lpstr>Periodo transitorio:      art. 8</vt:lpstr>
      <vt:lpstr>Operatività                                                         art.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 slide 16_9</dc:title>
  <dc:creator>Mingo Valentina</dc:creator>
  <cp:lastModifiedBy>Sermoneta Nicole</cp:lastModifiedBy>
  <cp:revision>76</cp:revision>
  <dcterms:created xsi:type="dcterms:W3CDTF">2021-06-12T16:13:07Z</dcterms:created>
  <dcterms:modified xsi:type="dcterms:W3CDTF">2024-12-13T07:31:32Z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2021-06-09T00:00:00Z</vt:filetime>
  </property>
  <property fmtid="{D5CDD505-2E9C-101B-9397-08002B2CF9AE}" pid="3" name="Creator">
    <vt:lpwstr>Adobe Illustrator CS5</vt:lpwstr>
  </property>
  <property fmtid="{D5CDD505-2E9C-101B-9397-08002B2CF9AE}" pid="4" name="LastSaved">
    <vt:filetime>2021-06-12T00:00:00Z</vt:filetime>
  </property>
</Properties>
</file>