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2"/>
  </p:notesMasterIdLst>
  <p:sldIdLst>
    <p:sldId id="256" r:id="rId2"/>
    <p:sldId id="295" r:id="rId3"/>
    <p:sldId id="297" r:id="rId4"/>
    <p:sldId id="296" r:id="rId5"/>
    <p:sldId id="312" r:id="rId6"/>
    <p:sldId id="298" r:id="rId7"/>
    <p:sldId id="299" r:id="rId8"/>
    <p:sldId id="300" r:id="rId9"/>
    <p:sldId id="306" r:id="rId10"/>
    <p:sldId id="301" r:id="rId11"/>
    <p:sldId id="302" r:id="rId12"/>
    <p:sldId id="303" r:id="rId13"/>
    <p:sldId id="304" r:id="rId14"/>
    <p:sldId id="307" r:id="rId15"/>
    <p:sldId id="284" r:id="rId16"/>
    <p:sldId id="286" r:id="rId17"/>
    <p:sldId id="308" r:id="rId18"/>
    <p:sldId id="309" r:id="rId19"/>
    <p:sldId id="310" r:id="rId20"/>
    <p:sldId id="31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6" autoAdjust="0"/>
    <p:restoredTop sz="94660"/>
  </p:normalViewPr>
  <p:slideViewPr>
    <p:cSldViewPr snapToGrid="0">
      <p:cViewPr varScale="1">
        <p:scale>
          <a:sx n="74" d="100"/>
          <a:sy n="74" d="100"/>
        </p:scale>
        <p:origin x="9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18B57-9C57-477B-96A5-E34EFAC6F5BE}" type="datetimeFigureOut">
              <a:rPr lang="it-IT" smtClean="0"/>
              <a:t>12/12/2024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F81F-B41D-496A-B0AF-0ADD81A8E31E}" type="slidenum">
              <a:rPr lang="it-IT" smtClean="0"/>
              <a:t>‹N›</a:t>
            </a:fld>
            <a:endParaRPr lang="it-IT"/>
          </a:p>
        </p:txBody>
      </p:sp>
    </p:spTree>
    <p:extLst>
      <p:ext uri="{BB962C8B-B14F-4D97-AF65-F5344CB8AC3E}">
        <p14:creationId xmlns:p14="http://schemas.microsoft.com/office/powerpoint/2010/main" val="118380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1D8DB39-7E65-47CB-AD35-39578B27ABC2}" type="datetime1">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365252-3082-49B8-8C4E-4351D56A635F}" type="datetime1">
              <a:rPr lang="en-US" smtClean="0"/>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0913851-BC4B-4F26-A4ED-2877CBF82EB4}" type="datetime1">
              <a:rPr lang="en-US" smtClean="0"/>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F3776A-F167-407D-87D6-41230D9550EF}" type="datetime1">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F0D9F91-9162-441C-85C9-038B04F31B0F}" type="datetime1">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C68B7B4F-70BF-4CF7-A988-1C3979DBDDDE}" type="datetime1">
              <a:rPr lang="en-US" smtClean="0"/>
              <a:t>12/12/2024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546DD064-BF79-4734-96A0-0A9BA567B54A}" type="datetime1">
              <a:rPr lang="en-US" smtClean="0"/>
              <a:t>12/12/2024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516306F2-6009-4AE9-B055-D8C5A7F06ED5}" type="datetime1">
              <a:rPr lang="en-US" smtClean="0"/>
              <a:t>12/12/2024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9C8AA8-3F5C-4A2B-A96D-5287DFD88444}" type="datetime1">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F76CB71E-9EA8-4E7A-9A29-3EF14EDD5A01}" type="datetime1">
              <a:rPr lang="en-US" smtClean="0"/>
              <a:t>12/12/2024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C51F3EC1-248B-4E24-B5BC-1CF5E724E651}" type="datetime1">
              <a:rPr lang="en-US" smtClean="0"/>
              <a:t>12/12/2024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85BC993-963D-452E-A69E-10F7B5F70D4F}" type="datetime1">
              <a:rPr lang="en-US" smtClean="0"/>
              <a:t>12/12/2024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hyperlink" Target="mailto:info@danielecarissimi.i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285C42-153C-5537-1B9D-D316A5221767}"/>
              </a:ext>
            </a:extLst>
          </p:cNvPr>
          <p:cNvPicPr>
            <a:picLocks noChangeAspect="1"/>
          </p:cNvPicPr>
          <p:nvPr/>
        </p:nvPicPr>
        <p:blipFill rotWithShape="1">
          <a:blip r:embed="rId2">
            <a:duotone>
              <a:schemeClr val="accent1">
                <a:shade val="45000"/>
                <a:satMod val="135000"/>
              </a:schemeClr>
              <a:prstClr val="white"/>
            </a:duotone>
          </a:blip>
          <a:srcRect t="12056" r="-1" b="3967"/>
          <a:stretch/>
        </p:blipFill>
        <p:spPr>
          <a:xfrm>
            <a:off x="-8942" y="-75414"/>
            <a:ext cx="12188932" cy="6858000"/>
          </a:xfrm>
          <a:prstGeom prst="rect">
            <a:avLst/>
          </a:prstGeom>
        </p:spPr>
      </p:pic>
      <p:sp>
        <p:nvSpPr>
          <p:cNvPr id="11"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8C80E1D8-213A-00BB-7AF9-CC3E24B39171}"/>
              </a:ext>
            </a:extLst>
          </p:cNvPr>
          <p:cNvSpPr>
            <a:spLocks noGrp="1"/>
          </p:cNvSpPr>
          <p:nvPr>
            <p:ph type="ctrTitle"/>
          </p:nvPr>
        </p:nvSpPr>
        <p:spPr>
          <a:xfrm>
            <a:off x="549949" y="1132608"/>
            <a:ext cx="3685069" cy="3026284"/>
          </a:xfrm>
        </p:spPr>
        <p:txBody>
          <a:bodyPr>
            <a:noAutofit/>
          </a:bodyPr>
          <a:lstStyle/>
          <a:p>
            <a:r>
              <a:rPr lang="it-IT" sz="2800" b="1" i="1" dirty="0"/>
              <a:t>Decreto End of Waste n.127/2024: nuove norme per il recupero di rifiuti inerti</a:t>
            </a:r>
            <a:br>
              <a:rPr lang="it-IT" sz="2800" b="1" i="1" dirty="0"/>
            </a:br>
            <a:br>
              <a:rPr lang="it-IT" sz="2800" b="1" i="1" dirty="0"/>
            </a:br>
            <a:r>
              <a:rPr lang="it-IT" sz="2800" b="1" i="1" dirty="0"/>
              <a:t>Aspetti tecnici del Decreto 28 giugno 2024 n. 127</a:t>
            </a:r>
            <a:endParaRPr lang="it-IT" sz="3200" dirty="0"/>
          </a:p>
        </p:txBody>
      </p:sp>
      <p:sp>
        <p:nvSpPr>
          <p:cNvPr id="3" name="Sottotitolo 2">
            <a:extLst>
              <a:ext uri="{FF2B5EF4-FFF2-40B4-BE49-F238E27FC236}">
                <a16:creationId xmlns:a16="http://schemas.microsoft.com/office/drawing/2014/main" id="{01F19E9B-F95F-91F8-CD0F-BF52BE6A1AA3}"/>
              </a:ext>
            </a:extLst>
          </p:cNvPr>
          <p:cNvSpPr>
            <a:spLocks noGrp="1"/>
          </p:cNvSpPr>
          <p:nvPr>
            <p:ph type="subTitle" idx="1"/>
          </p:nvPr>
        </p:nvSpPr>
        <p:spPr>
          <a:xfrm>
            <a:off x="643467" y="4670246"/>
            <a:ext cx="3685069" cy="914400"/>
          </a:xfrm>
        </p:spPr>
        <p:txBody>
          <a:bodyPr>
            <a:normAutofit/>
          </a:bodyPr>
          <a:lstStyle/>
          <a:p>
            <a:r>
              <a:rPr lang="it-IT" dirty="0"/>
              <a:t>Ing. Raffaella Evangelista</a:t>
            </a:r>
          </a:p>
        </p:txBody>
      </p:sp>
      <p:sp>
        <p:nvSpPr>
          <p:cNvPr id="13" name="Rectangle 1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6" name="Titolo 1">
            <a:extLst>
              <a:ext uri="{FF2B5EF4-FFF2-40B4-BE49-F238E27FC236}">
                <a16:creationId xmlns:a16="http://schemas.microsoft.com/office/drawing/2014/main" id="{94541D05-5365-8436-400C-830A36F2E17D}"/>
              </a:ext>
            </a:extLst>
          </p:cNvPr>
          <p:cNvSpPr txBox="1">
            <a:spLocks/>
          </p:cNvSpPr>
          <p:nvPr/>
        </p:nvSpPr>
        <p:spPr>
          <a:xfrm>
            <a:off x="549949" y="2646217"/>
            <a:ext cx="3685069" cy="12597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endParaRPr lang="it-IT" sz="3200" dirty="0"/>
          </a:p>
        </p:txBody>
      </p:sp>
    </p:spTree>
    <p:extLst>
      <p:ext uri="{BB962C8B-B14F-4D97-AF65-F5344CB8AC3E}">
        <p14:creationId xmlns:p14="http://schemas.microsoft.com/office/powerpoint/2010/main" val="28480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B5E2DB-C351-6226-3DCB-C2BEB0B6343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660FE84-5082-78A4-23C0-B70C70A1B8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8622A01F-3AC8-6546-E9E3-8EFF08B12E65}"/>
              </a:ext>
            </a:extLst>
          </p:cNvPr>
          <p:cNvGraphicFramePr>
            <a:graphicFrameLocks noGrp="1"/>
          </p:cNvGraphicFramePr>
          <p:nvPr>
            <p:extLst>
              <p:ext uri="{D42A27DB-BD31-4B8C-83A1-F6EECF244321}">
                <p14:modId xmlns:p14="http://schemas.microsoft.com/office/powerpoint/2010/main" val="2256608249"/>
              </p:ext>
            </p:extLst>
          </p:nvPr>
        </p:nvGraphicFramePr>
        <p:xfrm>
          <a:off x="769620" y="381999"/>
          <a:ext cx="11005820" cy="6161041"/>
        </p:xfrm>
        <a:graphic>
          <a:graphicData uri="http://schemas.openxmlformats.org/drawingml/2006/table">
            <a:tbl>
              <a:tblPr/>
              <a:tblGrid>
                <a:gridCol w="5349536">
                  <a:extLst>
                    <a:ext uri="{9D8B030D-6E8A-4147-A177-3AD203B41FA5}">
                      <a16:colId xmlns:a16="http://schemas.microsoft.com/office/drawing/2014/main" val="237496314"/>
                    </a:ext>
                  </a:extLst>
                </a:gridCol>
                <a:gridCol w="5656284">
                  <a:extLst>
                    <a:ext uri="{9D8B030D-6E8A-4147-A177-3AD203B41FA5}">
                      <a16:colId xmlns:a16="http://schemas.microsoft.com/office/drawing/2014/main" val="1509224601"/>
                    </a:ext>
                  </a:extLst>
                </a:gridCol>
              </a:tblGrid>
              <a:tr h="234716">
                <a:tc>
                  <a:txBody>
                    <a:bodyPr/>
                    <a:lstStyle/>
                    <a:p>
                      <a:pPr marL="0" marR="33655" algn="ctr">
                        <a:lnSpc>
                          <a:spcPct val="100000"/>
                        </a:lnSpc>
                        <a:spcBef>
                          <a:spcPts val="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926325">
                <a:tc>
                  <a:txBody>
                    <a:bodyPr/>
                    <a:lstStyle/>
                    <a:p>
                      <a:pPr algn="just">
                        <a:lnSpc>
                          <a:spcPct val="107000"/>
                        </a:lnSpc>
                        <a:spcBef>
                          <a:spcPts val="600"/>
                        </a:spcBef>
                        <a:spcAft>
                          <a:spcPts val="600"/>
                        </a:spcAft>
                      </a:pPr>
                      <a:r>
                        <a:rPr lang="it-IT" sz="1200" b="1" dirty="0">
                          <a:solidFill>
                            <a:srgbClr val="0070C0"/>
                          </a:solidFill>
                          <a:effectLst/>
                          <a:latin typeface="+mj-lt"/>
                          <a:ea typeface="Calibri" panose="020F0502020204030204" pitchFamily="34" charset="0"/>
                          <a:cs typeface="Times New Roman" panose="02020603050405020304" pitchFamily="18" charset="0"/>
                        </a:rPr>
                        <a:t>Tabella 2 — Parametri da ricercare e valori limite</a:t>
                      </a:r>
                    </a:p>
                    <a:p>
                      <a:pPr algn="just">
                        <a:lnSpc>
                          <a:spcPct val="107000"/>
                        </a:lnSpc>
                        <a:spcBef>
                          <a:spcPts val="600"/>
                        </a:spcBef>
                        <a:spcAft>
                          <a:spcPts val="600"/>
                        </a:spcAft>
                      </a:pPr>
                      <a:endParaRPr lang="it-IT" sz="1200" dirty="0">
                        <a:solidFill>
                          <a:srgbClr val="0070C0"/>
                        </a:solidFill>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07000"/>
                        </a:lnSpc>
                        <a:spcBef>
                          <a:spcPts val="600"/>
                        </a:spcBef>
                        <a:spcAft>
                          <a:spcPts val="600"/>
                        </a:spcAft>
                      </a:pPr>
                      <a:r>
                        <a:rPr lang="it-IT" sz="1200" b="1" dirty="0">
                          <a:solidFill>
                            <a:schemeClr val="tx1"/>
                          </a:solidFill>
                          <a:effectLst/>
                          <a:latin typeface="+mj-lt"/>
                          <a:ea typeface="Calibri" panose="020F0502020204030204" pitchFamily="34" charset="0"/>
                          <a:cs typeface="Times New Roman" panose="02020603050405020304" pitchFamily="18" charset="0"/>
                        </a:rPr>
                        <a:t>Tabella 2 - Parametri da ricercare e valori limite</a:t>
                      </a:r>
                    </a:p>
                    <a:p>
                      <a:pPr algn="just">
                        <a:lnSpc>
                          <a:spcPct val="107000"/>
                        </a:lnSpc>
                        <a:spcBef>
                          <a:spcPts val="600"/>
                        </a:spcBef>
                        <a:spcAft>
                          <a:spcPts val="600"/>
                        </a:spcAft>
                      </a:pPr>
                      <a:endParaRPr lang="it-IT" sz="1200" b="1"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A825E0E9-CE39-AB89-F5F7-5A386733313B}"/>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1A5A11D9-6284-61D4-A012-063348F95D2C}"/>
              </a:ext>
            </a:extLst>
          </p:cNvPr>
          <p:cNvPicPr>
            <a:picLocks noChangeAspect="1"/>
          </p:cNvPicPr>
          <p:nvPr/>
        </p:nvPicPr>
        <p:blipFill>
          <a:blip r:embed="rId2"/>
          <a:stretch>
            <a:fillRect/>
          </a:stretch>
        </p:blipFill>
        <p:spPr>
          <a:xfrm>
            <a:off x="1219200" y="823457"/>
            <a:ext cx="4470862" cy="5627687"/>
          </a:xfrm>
          <a:prstGeom prst="rect">
            <a:avLst/>
          </a:prstGeom>
        </p:spPr>
      </p:pic>
      <p:pic>
        <p:nvPicPr>
          <p:cNvPr id="10" name="Immagine 9">
            <a:extLst>
              <a:ext uri="{FF2B5EF4-FFF2-40B4-BE49-F238E27FC236}">
                <a16:creationId xmlns:a16="http://schemas.microsoft.com/office/drawing/2014/main" id="{AF0D29EF-5A82-4E90-36E8-BF346916CC61}"/>
              </a:ext>
            </a:extLst>
          </p:cNvPr>
          <p:cNvPicPr>
            <a:picLocks noChangeAspect="1"/>
          </p:cNvPicPr>
          <p:nvPr/>
        </p:nvPicPr>
        <p:blipFill>
          <a:blip r:embed="rId3"/>
          <a:stretch>
            <a:fillRect/>
          </a:stretch>
        </p:blipFill>
        <p:spPr>
          <a:xfrm>
            <a:off x="6915613" y="884998"/>
            <a:ext cx="4140313" cy="5576798"/>
          </a:xfrm>
          <a:prstGeom prst="rect">
            <a:avLst/>
          </a:prstGeom>
        </p:spPr>
      </p:pic>
    </p:spTree>
    <p:extLst>
      <p:ext uri="{BB962C8B-B14F-4D97-AF65-F5344CB8AC3E}">
        <p14:creationId xmlns:p14="http://schemas.microsoft.com/office/powerpoint/2010/main" val="158295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B60A8D-EEA1-17A3-7FA1-E07E4356507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79FBAD4-7BCB-1986-ABB6-D2D27C95C5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2097E198-41AD-5880-3C78-2354EB020419}"/>
              </a:ext>
            </a:extLst>
          </p:cNvPr>
          <p:cNvGraphicFramePr>
            <a:graphicFrameLocks noGrp="1"/>
          </p:cNvGraphicFramePr>
          <p:nvPr>
            <p:extLst>
              <p:ext uri="{D42A27DB-BD31-4B8C-83A1-F6EECF244321}">
                <p14:modId xmlns:p14="http://schemas.microsoft.com/office/powerpoint/2010/main" val="3148347467"/>
              </p:ext>
            </p:extLst>
          </p:nvPr>
        </p:nvGraphicFramePr>
        <p:xfrm>
          <a:off x="769620" y="381999"/>
          <a:ext cx="11005820" cy="6161041"/>
        </p:xfrm>
        <a:graphic>
          <a:graphicData uri="http://schemas.openxmlformats.org/drawingml/2006/table">
            <a:tbl>
              <a:tblPr/>
              <a:tblGrid>
                <a:gridCol w="11005820">
                  <a:extLst>
                    <a:ext uri="{9D8B030D-6E8A-4147-A177-3AD203B41FA5}">
                      <a16:colId xmlns:a16="http://schemas.microsoft.com/office/drawing/2014/main" val="237496314"/>
                    </a:ext>
                  </a:extLst>
                </a:gridCol>
              </a:tblGrid>
              <a:tr h="616104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 </a:t>
                      </a:r>
                      <a:r>
                        <a:rPr lang="it-IT" sz="1200" b="1" kern="1200" dirty="0">
                          <a:solidFill>
                            <a:schemeClr val="tx1"/>
                          </a:solidFill>
                          <a:effectLst/>
                          <a:latin typeface="+mn-lt"/>
                          <a:ea typeface="Calibri" panose="020F0502020204030204" pitchFamily="34" charset="0"/>
                          <a:cs typeface="Times New Roman" panose="02020603050405020304" pitchFamily="18" charset="0"/>
                        </a:rPr>
                        <a:t>Tabella 2 - Parametri da ricercare e valori limite</a:t>
                      </a:r>
                    </a:p>
                    <a:p>
                      <a:pPr marL="0" algn="ctr">
                        <a:lnSpc>
                          <a:spcPct val="100000"/>
                        </a:lnSpc>
                        <a:spcBef>
                          <a:spcPts val="0"/>
                        </a:spcBef>
                        <a:spcAft>
                          <a:spcPts val="600"/>
                        </a:spcAft>
                      </a:pPr>
                      <a:endParaRPr lang="it-IT" sz="1200" b="1" kern="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b="1"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bl>
          </a:graphicData>
        </a:graphic>
      </p:graphicFrame>
      <p:sp>
        <p:nvSpPr>
          <p:cNvPr id="2" name="CasellaDiTesto 1">
            <a:extLst>
              <a:ext uri="{FF2B5EF4-FFF2-40B4-BE49-F238E27FC236}">
                <a16:creationId xmlns:a16="http://schemas.microsoft.com/office/drawing/2014/main" id="{BE33AC5A-B962-CBBA-7BF9-57C729FF850E}"/>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graphicFrame>
        <p:nvGraphicFramePr>
          <p:cNvPr id="12" name="Tabella 11">
            <a:extLst>
              <a:ext uri="{FF2B5EF4-FFF2-40B4-BE49-F238E27FC236}">
                <a16:creationId xmlns:a16="http://schemas.microsoft.com/office/drawing/2014/main" id="{F1A4638F-B00A-85F3-B2D8-C8AB9948C5FD}"/>
              </a:ext>
            </a:extLst>
          </p:cNvPr>
          <p:cNvGraphicFramePr>
            <a:graphicFrameLocks noGrp="1"/>
          </p:cNvGraphicFramePr>
          <p:nvPr>
            <p:extLst>
              <p:ext uri="{D42A27DB-BD31-4B8C-83A1-F6EECF244321}">
                <p14:modId xmlns:p14="http://schemas.microsoft.com/office/powerpoint/2010/main" val="1840401349"/>
              </p:ext>
            </p:extLst>
          </p:nvPr>
        </p:nvGraphicFramePr>
        <p:xfrm>
          <a:off x="1187608" y="631959"/>
          <a:ext cx="5031688" cy="5724391"/>
        </p:xfrm>
        <a:graphic>
          <a:graphicData uri="http://schemas.openxmlformats.org/drawingml/2006/table">
            <a:tbl>
              <a:tblPr firstRow="1" firstCol="1" bandRow="1">
                <a:tableStyleId>{5C22544A-7EE6-4342-B048-85BDC9FD1C3A}</a:tableStyleId>
              </a:tblPr>
              <a:tblGrid>
                <a:gridCol w="1174584">
                  <a:extLst>
                    <a:ext uri="{9D8B030D-6E8A-4147-A177-3AD203B41FA5}">
                      <a16:colId xmlns:a16="http://schemas.microsoft.com/office/drawing/2014/main" val="1837399972"/>
                    </a:ext>
                  </a:extLst>
                </a:gridCol>
                <a:gridCol w="649169">
                  <a:extLst>
                    <a:ext uri="{9D8B030D-6E8A-4147-A177-3AD203B41FA5}">
                      <a16:colId xmlns:a16="http://schemas.microsoft.com/office/drawing/2014/main" val="3343013591"/>
                    </a:ext>
                  </a:extLst>
                </a:gridCol>
                <a:gridCol w="1153956">
                  <a:extLst>
                    <a:ext uri="{9D8B030D-6E8A-4147-A177-3AD203B41FA5}">
                      <a16:colId xmlns:a16="http://schemas.microsoft.com/office/drawing/2014/main" val="87891327"/>
                    </a:ext>
                  </a:extLst>
                </a:gridCol>
                <a:gridCol w="1053325">
                  <a:extLst>
                    <a:ext uri="{9D8B030D-6E8A-4147-A177-3AD203B41FA5}">
                      <a16:colId xmlns:a16="http://schemas.microsoft.com/office/drawing/2014/main" val="215551611"/>
                    </a:ext>
                  </a:extLst>
                </a:gridCol>
                <a:gridCol w="1000654">
                  <a:extLst>
                    <a:ext uri="{9D8B030D-6E8A-4147-A177-3AD203B41FA5}">
                      <a16:colId xmlns:a16="http://schemas.microsoft.com/office/drawing/2014/main" val="493848480"/>
                    </a:ext>
                  </a:extLst>
                </a:gridCol>
              </a:tblGrid>
              <a:tr h="165618">
                <a:tc rowSpan="2">
                  <a:txBody>
                    <a:bodyPr/>
                    <a:lstStyle/>
                    <a:p>
                      <a:pPr>
                        <a:lnSpc>
                          <a:spcPct val="107000"/>
                        </a:lnSpc>
                        <a:spcAft>
                          <a:spcPts val="800"/>
                        </a:spcAft>
                      </a:pPr>
                      <a:r>
                        <a:rPr lang="it-IT" sz="800" kern="100">
                          <a:effectLst/>
                        </a:rPr>
                        <a:t>Parametri</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3106" marT="12477" marB="12477" anchor="ctr"/>
                </a:tc>
                <a:tc rowSpan="2">
                  <a:txBody>
                    <a:bodyPr/>
                    <a:lstStyle/>
                    <a:p>
                      <a:pPr>
                        <a:lnSpc>
                          <a:spcPct val="107000"/>
                        </a:lnSpc>
                        <a:spcAft>
                          <a:spcPts val="800"/>
                        </a:spcAft>
                      </a:pPr>
                      <a:r>
                        <a:rPr lang="it-IT" sz="800" kern="100">
                          <a:effectLst/>
                        </a:rPr>
                        <a:t>Unità di misura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1720" marT="12477" marB="12477" anchor="ctr"/>
                </a:tc>
                <a:tc gridSpan="3">
                  <a:txBody>
                    <a:bodyPr/>
                    <a:lstStyle/>
                    <a:p>
                      <a:pPr>
                        <a:lnSpc>
                          <a:spcPct val="107000"/>
                        </a:lnSpc>
                        <a:spcAft>
                          <a:spcPts val="800"/>
                        </a:spcAft>
                      </a:pPr>
                      <a:r>
                        <a:rPr lang="it-IT" sz="800" kern="100">
                          <a:effectLst/>
                        </a:rPr>
                        <a:t>Concentrazioni limite di utilizzo</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6637" marR="12477" marT="12477" marB="12477"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669407003"/>
                  </a:ext>
                </a:extLst>
              </a:tr>
              <a:tr h="451949">
                <a:tc vMerge="1">
                  <a:txBody>
                    <a:bodyPr/>
                    <a:lstStyle/>
                    <a:p>
                      <a:endParaRPr lang="it-IT"/>
                    </a:p>
                  </a:txBody>
                  <a:tcPr/>
                </a:tc>
                <a:tc vMerge="1">
                  <a:txBody>
                    <a:bodyPr/>
                    <a:lstStyle/>
                    <a:p>
                      <a:endParaRPr lang="it-IT"/>
                    </a:p>
                  </a:txBody>
                  <a:tcPr/>
                </a:tc>
                <a:tc>
                  <a:txBody>
                    <a:bodyPr/>
                    <a:lstStyle/>
                    <a:p>
                      <a:pPr algn="ctr">
                        <a:lnSpc>
                          <a:spcPct val="107000"/>
                        </a:lnSpc>
                        <a:spcAft>
                          <a:spcPts val="800"/>
                        </a:spcAft>
                      </a:pPr>
                      <a:r>
                        <a:rPr lang="it-IT" sz="800" b="1" kern="100" dirty="0">
                          <a:solidFill>
                            <a:srgbClr val="FF0000"/>
                          </a:solidFill>
                          <a:effectLst/>
                        </a:rPr>
                        <a:t>Utilizzo di cui alla lettera a) dell’Allegato 2</a:t>
                      </a:r>
                      <a:endParaRPr lang="it-IT" sz="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6637" marR="12477" marT="12477" marB="12477" anchor="ctr"/>
                </a:tc>
                <a:tc>
                  <a:txBody>
                    <a:bodyPr/>
                    <a:lstStyle/>
                    <a:p>
                      <a:pPr algn="ctr">
                        <a:lnSpc>
                          <a:spcPct val="107000"/>
                        </a:lnSpc>
                        <a:spcAft>
                          <a:spcPts val="800"/>
                        </a:spcAft>
                      </a:pPr>
                      <a:r>
                        <a:rPr lang="it-IT" sz="800" b="1" kern="100">
                          <a:solidFill>
                            <a:srgbClr val="7030A0"/>
                          </a:solidFill>
                          <a:effectLst/>
                        </a:rPr>
                        <a:t>Utilizzi di cui alle lettere da b) a g) dell’Allegato 2</a:t>
                      </a:r>
                      <a:endParaRPr lang="it-IT" sz="800" b="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6637" marR="12477" marT="12477" marB="12477" anchor="ctr"/>
                </a:tc>
                <a:tc>
                  <a:txBody>
                    <a:bodyPr/>
                    <a:lstStyle/>
                    <a:p>
                      <a:pPr algn="ctr">
                        <a:lnSpc>
                          <a:spcPct val="107000"/>
                        </a:lnSpc>
                        <a:spcAft>
                          <a:spcPts val="800"/>
                        </a:spcAft>
                      </a:pPr>
                      <a:r>
                        <a:rPr lang="it-IT" sz="800" b="1" kern="100" dirty="0">
                          <a:solidFill>
                            <a:srgbClr val="00B050"/>
                          </a:solidFill>
                          <a:effectLst/>
                        </a:rPr>
                        <a:t>Utilizzi di cui alle lettere h) e i) dell’Allegato 2</a:t>
                      </a:r>
                      <a:endParaRPr lang="it-IT" sz="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669173472"/>
                  </a:ext>
                </a:extLst>
              </a:tr>
              <a:tr h="345396">
                <a:tc>
                  <a:txBody>
                    <a:bodyPr/>
                    <a:lstStyle/>
                    <a:p>
                      <a:pPr>
                        <a:lnSpc>
                          <a:spcPct val="107000"/>
                        </a:lnSpc>
                        <a:spcAft>
                          <a:spcPts val="800"/>
                        </a:spcAft>
                      </a:pPr>
                      <a:r>
                        <a:rPr lang="it-IT" sz="800" b="1" kern="100">
                          <a:solidFill>
                            <a:schemeClr val="tx1"/>
                          </a:solidFill>
                          <a:effectLst/>
                        </a:rPr>
                        <a:t>Amianto </a:t>
                      </a:r>
                      <a:endParaRPr lang="it-IT" sz="8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b="1" kern="100">
                          <a:solidFill>
                            <a:schemeClr val="tx1"/>
                          </a:solidFill>
                          <a:effectLst/>
                        </a:rPr>
                        <a:t>mg/kg espressi come sostanza secca </a:t>
                      </a:r>
                      <a:endParaRPr lang="it-IT" sz="8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b="1" kern="100" dirty="0">
                          <a:solidFill>
                            <a:srgbClr val="FF0000"/>
                          </a:solidFill>
                          <a:effectLst/>
                        </a:rPr>
                        <a:t>100 (1)</a:t>
                      </a:r>
                      <a:endParaRPr lang="it-IT" sz="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b="1" kern="100">
                          <a:solidFill>
                            <a:srgbClr val="7030A0"/>
                          </a:solidFill>
                          <a:effectLst/>
                        </a:rPr>
                        <a:t>100 (1)</a:t>
                      </a:r>
                      <a:endParaRPr lang="it-IT" sz="800" b="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b="1" kern="100" dirty="0">
                          <a:solidFill>
                            <a:srgbClr val="00B050"/>
                          </a:solidFill>
                          <a:effectLst/>
                        </a:rPr>
                        <a:t>100 (1)</a:t>
                      </a:r>
                      <a:endParaRPr lang="it-IT" sz="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nchor="ctr"/>
                </a:tc>
                <a:extLst>
                  <a:ext uri="{0D108BD9-81ED-4DB2-BD59-A6C34878D82A}">
                    <a16:rowId xmlns:a16="http://schemas.microsoft.com/office/drawing/2014/main" val="706833779"/>
                  </a:ext>
                </a:extLst>
              </a:tr>
              <a:tr h="165618">
                <a:tc gridSpan="2">
                  <a:txBody>
                    <a:bodyPr/>
                    <a:lstStyle/>
                    <a:p>
                      <a:pPr>
                        <a:lnSpc>
                          <a:spcPct val="107000"/>
                        </a:lnSpc>
                        <a:spcAft>
                          <a:spcPts val="800"/>
                        </a:spcAft>
                      </a:pPr>
                      <a:r>
                        <a:rPr lang="it-IT" sz="800" kern="100">
                          <a:effectLst/>
                        </a:rPr>
                        <a:t>(IDROCARBURIAROMATICI)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hMerge="1">
                  <a:txBody>
                    <a:bodyPr/>
                    <a:lstStyle/>
                    <a:p>
                      <a:endParaRPr lang="it-IT"/>
                    </a:p>
                  </a:txBody>
                  <a:tcPr/>
                </a:tc>
                <a:tc>
                  <a:txBody>
                    <a:bodyPr/>
                    <a:lstStyle/>
                    <a:p>
                      <a:pPr algn="ctr">
                        <a:lnSpc>
                          <a:spcPct val="107000"/>
                        </a:lnSpc>
                        <a:spcAft>
                          <a:spcPts val="800"/>
                        </a:spcAft>
                      </a:pPr>
                      <a:r>
                        <a:rPr lang="it-IT" sz="800" kern="100" dirty="0">
                          <a:solidFill>
                            <a:srgbClr val="FF0000"/>
                          </a:solidFill>
                          <a:effectLst/>
                        </a:rPr>
                        <a:t> </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 </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1470070830"/>
                  </a:ext>
                </a:extLst>
              </a:tr>
              <a:tr h="345396">
                <a:tc>
                  <a:txBody>
                    <a:bodyPr/>
                    <a:lstStyle/>
                    <a:p>
                      <a:pPr>
                        <a:lnSpc>
                          <a:spcPct val="107000"/>
                        </a:lnSpc>
                        <a:spcAft>
                          <a:spcPts val="800"/>
                        </a:spcAft>
                      </a:pPr>
                      <a:r>
                        <a:rPr lang="it-IT" sz="800" kern="100">
                          <a:effectLst/>
                        </a:rPr>
                        <a:t>Benzene</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0.1</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2</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776838725"/>
                  </a:ext>
                </a:extLst>
              </a:tr>
              <a:tr h="345396">
                <a:tc>
                  <a:txBody>
                    <a:bodyPr/>
                    <a:lstStyle/>
                    <a:p>
                      <a:pPr>
                        <a:lnSpc>
                          <a:spcPct val="107000"/>
                        </a:lnSpc>
                        <a:spcAft>
                          <a:spcPts val="800"/>
                        </a:spcAft>
                      </a:pPr>
                      <a:r>
                        <a:rPr lang="it-IT" sz="800" kern="100">
                          <a:effectLst/>
                        </a:rPr>
                        <a:t>Etilbenzene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50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4286269343"/>
                  </a:ext>
                </a:extLst>
              </a:tr>
              <a:tr h="345396">
                <a:tc>
                  <a:txBody>
                    <a:bodyPr/>
                    <a:lstStyle/>
                    <a:p>
                      <a:pPr>
                        <a:lnSpc>
                          <a:spcPct val="107000"/>
                        </a:lnSpc>
                        <a:spcAft>
                          <a:spcPts val="800"/>
                        </a:spcAft>
                      </a:pPr>
                      <a:r>
                        <a:rPr lang="it-IT" sz="800" kern="100">
                          <a:effectLst/>
                        </a:rPr>
                        <a:t>Stirene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7030A0"/>
                          </a:solidFill>
                          <a:effectLst/>
                        </a:rPr>
                        <a:t>50</a:t>
                      </a:r>
                      <a:endParaRPr lang="it-IT" sz="8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4231277226"/>
                  </a:ext>
                </a:extLst>
              </a:tr>
              <a:tr h="345396">
                <a:tc>
                  <a:txBody>
                    <a:bodyPr/>
                    <a:lstStyle/>
                    <a:p>
                      <a:pPr>
                        <a:lnSpc>
                          <a:spcPct val="107000"/>
                        </a:lnSpc>
                        <a:spcAft>
                          <a:spcPts val="800"/>
                        </a:spcAft>
                      </a:pPr>
                      <a:r>
                        <a:rPr lang="it-IT" sz="800" kern="100">
                          <a:effectLst/>
                        </a:rPr>
                        <a:t>Toluene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50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2254620951"/>
                  </a:ext>
                </a:extLst>
              </a:tr>
              <a:tr h="345396">
                <a:tc>
                  <a:txBody>
                    <a:bodyPr/>
                    <a:lstStyle/>
                    <a:p>
                      <a:pPr>
                        <a:lnSpc>
                          <a:spcPct val="107000"/>
                        </a:lnSpc>
                        <a:spcAft>
                          <a:spcPts val="800"/>
                        </a:spcAft>
                      </a:pPr>
                      <a:r>
                        <a:rPr lang="it-IT" sz="800" kern="100">
                          <a:effectLst/>
                        </a:rPr>
                        <a:t>Xilene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50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243566473"/>
                  </a:ext>
                </a:extLst>
              </a:tr>
              <a:tr h="451949">
                <a:tc>
                  <a:txBody>
                    <a:bodyPr/>
                    <a:lstStyle/>
                    <a:p>
                      <a:pPr>
                        <a:lnSpc>
                          <a:spcPct val="107000"/>
                        </a:lnSpc>
                        <a:spcAft>
                          <a:spcPts val="800"/>
                        </a:spcAft>
                      </a:pPr>
                      <a:r>
                        <a:rPr lang="it-IT" sz="800" kern="100">
                          <a:effectLst/>
                        </a:rPr>
                        <a:t>Sommatoria organici aromatici (da 20 a 23) (2)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1</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2932121580"/>
                  </a:ext>
                </a:extLst>
              </a:tr>
              <a:tr h="308783">
                <a:tc gridSpan="2">
                  <a:txBody>
                    <a:bodyPr/>
                    <a:lstStyle/>
                    <a:p>
                      <a:pPr>
                        <a:lnSpc>
                          <a:spcPct val="107000"/>
                        </a:lnSpc>
                        <a:spcAft>
                          <a:spcPts val="800"/>
                        </a:spcAft>
                      </a:pPr>
                      <a:r>
                        <a:rPr lang="it-IT" sz="800" kern="100">
                          <a:effectLst/>
                        </a:rPr>
                        <a:t>(IDROCARBURI AROMATICI POLICICLICI)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hMerge="1">
                  <a:txBody>
                    <a:bodyPr/>
                    <a:lstStyle/>
                    <a:p>
                      <a:endParaRPr lang="it-IT"/>
                    </a:p>
                  </a:txBody>
                  <a:tcPr/>
                </a:tc>
                <a:tc>
                  <a:txBody>
                    <a:bodyPr/>
                    <a:lstStyle/>
                    <a:p>
                      <a:pPr algn="ctr">
                        <a:lnSpc>
                          <a:spcPct val="107000"/>
                        </a:lnSpc>
                        <a:spcAft>
                          <a:spcPts val="800"/>
                        </a:spcAft>
                      </a:pPr>
                      <a:r>
                        <a:rPr lang="it-IT" sz="800" kern="100" dirty="0">
                          <a:solidFill>
                            <a:srgbClr val="FF0000"/>
                          </a:solidFill>
                          <a:effectLst/>
                        </a:rPr>
                        <a:t> </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 </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635967500"/>
                  </a:ext>
                </a:extLst>
              </a:tr>
              <a:tr h="345396">
                <a:tc>
                  <a:txBody>
                    <a:bodyPr/>
                    <a:lstStyle/>
                    <a:p>
                      <a:pPr>
                        <a:lnSpc>
                          <a:spcPct val="107000"/>
                        </a:lnSpc>
                        <a:spcAft>
                          <a:spcPts val="800"/>
                        </a:spcAft>
                      </a:pPr>
                      <a:r>
                        <a:rPr lang="it-IT" sz="800" kern="100">
                          <a:effectLst/>
                        </a:rPr>
                        <a:t>Benzo(a)antracene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3469240613"/>
                  </a:ext>
                </a:extLst>
              </a:tr>
              <a:tr h="345396">
                <a:tc>
                  <a:txBody>
                    <a:bodyPr/>
                    <a:lstStyle/>
                    <a:p>
                      <a:pPr>
                        <a:lnSpc>
                          <a:spcPct val="107000"/>
                        </a:lnSpc>
                        <a:spcAft>
                          <a:spcPts val="800"/>
                        </a:spcAft>
                      </a:pPr>
                      <a:r>
                        <a:rPr lang="it-IT" sz="800" kern="100">
                          <a:effectLst/>
                        </a:rPr>
                        <a:t>Benzo(a)pirene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0.1</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1612802808"/>
                  </a:ext>
                </a:extLst>
              </a:tr>
              <a:tr h="345396">
                <a:tc>
                  <a:txBody>
                    <a:bodyPr/>
                    <a:lstStyle/>
                    <a:p>
                      <a:pPr>
                        <a:lnSpc>
                          <a:spcPct val="107000"/>
                        </a:lnSpc>
                        <a:spcAft>
                          <a:spcPts val="800"/>
                        </a:spcAft>
                      </a:pPr>
                      <a:r>
                        <a:rPr lang="it-IT" sz="800" kern="100">
                          <a:effectLst/>
                        </a:rPr>
                        <a:t>Benzo(b)fluorantene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754470823"/>
                  </a:ext>
                </a:extLst>
              </a:tr>
              <a:tr h="345396">
                <a:tc>
                  <a:txBody>
                    <a:bodyPr/>
                    <a:lstStyle/>
                    <a:p>
                      <a:pPr>
                        <a:lnSpc>
                          <a:spcPct val="107000"/>
                        </a:lnSpc>
                        <a:spcAft>
                          <a:spcPts val="800"/>
                        </a:spcAft>
                      </a:pPr>
                      <a:r>
                        <a:rPr lang="it-IT" sz="800" kern="100">
                          <a:effectLst/>
                        </a:rPr>
                        <a:t>Benzo(k,)fluorantene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3984672115"/>
                  </a:ext>
                </a:extLst>
              </a:tr>
              <a:tr h="345396">
                <a:tc>
                  <a:txBody>
                    <a:bodyPr/>
                    <a:lstStyle/>
                    <a:p>
                      <a:pPr>
                        <a:lnSpc>
                          <a:spcPct val="107000"/>
                        </a:lnSpc>
                        <a:spcAft>
                          <a:spcPts val="800"/>
                        </a:spcAft>
                      </a:pPr>
                      <a:r>
                        <a:rPr lang="it-IT" sz="800" kern="100">
                          <a:effectLst/>
                        </a:rPr>
                        <a:t>Benzo(g, h,i)perilene</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0.1</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4248079642"/>
                  </a:ext>
                </a:extLst>
              </a:tr>
              <a:tr h="381118">
                <a:tc>
                  <a:txBody>
                    <a:bodyPr/>
                    <a:lstStyle/>
                    <a:p>
                      <a:pPr>
                        <a:lnSpc>
                          <a:spcPct val="107000"/>
                        </a:lnSpc>
                        <a:spcAft>
                          <a:spcPts val="800"/>
                        </a:spcAft>
                      </a:pPr>
                      <a:r>
                        <a:rPr lang="it-IT" sz="800" kern="100">
                          <a:effectLst/>
                        </a:rPr>
                        <a:t>Crisene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22182" marT="12477" marB="12477" anchor="ctr"/>
                </a:tc>
                <a:tc>
                  <a:txBody>
                    <a:bodyPr/>
                    <a:lstStyle/>
                    <a:p>
                      <a:pPr>
                        <a:lnSpc>
                          <a:spcPct val="107000"/>
                        </a:lnSpc>
                        <a:spcAft>
                          <a:spcPts val="800"/>
                        </a:spcAft>
                      </a:pPr>
                      <a:r>
                        <a:rPr lang="it-IT" sz="600" kern="100">
                          <a:effectLst/>
                        </a:rPr>
                        <a:t>mg/kg espressi come</a:t>
                      </a:r>
                      <a:r>
                        <a:rPr lang="it-IT" sz="800" kern="100">
                          <a:effectLst/>
                        </a:rPr>
                        <a:t> </a:t>
                      </a:r>
                      <a:r>
                        <a:rPr lang="it-IT" sz="600" kern="100">
                          <a:effectLst/>
                        </a:rPr>
                        <a:t>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2477" marR="12477" marT="12477" marB="12477" anchor="ctr"/>
                </a:tc>
                <a:tc>
                  <a:txBody>
                    <a:bodyPr/>
                    <a:lstStyle/>
                    <a:p>
                      <a:pPr algn="ctr">
                        <a:lnSpc>
                          <a:spcPct val="107000"/>
                        </a:lnSpc>
                        <a:spcAft>
                          <a:spcPts val="800"/>
                        </a:spcAft>
                      </a:pPr>
                      <a:r>
                        <a:rPr lang="it-IT" sz="800" kern="100" dirty="0">
                          <a:solidFill>
                            <a:srgbClr val="FF0000"/>
                          </a:solidFill>
                          <a:effectLst/>
                        </a:rPr>
                        <a:t>5</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7030A0"/>
                          </a:solidFill>
                          <a:effectLst/>
                        </a:rPr>
                        <a:t>50</a:t>
                      </a:r>
                      <a:endParaRPr lang="it-IT" sz="8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2477" marR="20796" marT="12477" marB="12477"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932" marR="6932" marT="6932" marB="0"/>
                </a:tc>
                <a:extLst>
                  <a:ext uri="{0D108BD9-81ED-4DB2-BD59-A6C34878D82A}">
                    <a16:rowId xmlns:a16="http://schemas.microsoft.com/office/drawing/2014/main" val="1002096792"/>
                  </a:ext>
                </a:extLst>
              </a:tr>
            </a:tbl>
          </a:graphicData>
        </a:graphic>
      </p:graphicFrame>
      <p:graphicFrame>
        <p:nvGraphicFramePr>
          <p:cNvPr id="13" name="Tabella 12">
            <a:extLst>
              <a:ext uri="{FF2B5EF4-FFF2-40B4-BE49-F238E27FC236}">
                <a16:creationId xmlns:a16="http://schemas.microsoft.com/office/drawing/2014/main" id="{B523D308-FBE0-A725-A7D5-847A5389AAC2}"/>
              </a:ext>
            </a:extLst>
          </p:cNvPr>
          <p:cNvGraphicFramePr>
            <a:graphicFrameLocks noGrp="1"/>
          </p:cNvGraphicFramePr>
          <p:nvPr>
            <p:extLst>
              <p:ext uri="{D42A27DB-BD31-4B8C-83A1-F6EECF244321}">
                <p14:modId xmlns:p14="http://schemas.microsoft.com/office/powerpoint/2010/main" val="3817125546"/>
              </p:ext>
            </p:extLst>
          </p:nvPr>
        </p:nvGraphicFramePr>
        <p:xfrm>
          <a:off x="6637284" y="650855"/>
          <a:ext cx="4717919" cy="5724390"/>
        </p:xfrm>
        <a:graphic>
          <a:graphicData uri="http://schemas.openxmlformats.org/drawingml/2006/table">
            <a:tbl>
              <a:tblPr firstRow="1" firstCol="1" bandRow="1">
                <a:tableStyleId>{5C22544A-7EE6-4342-B048-85BDC9FD1C3A}</a:tableStyleId>
              </a:tblPr>
              <a:tblGrid>
                <a:gridCol w="1124725">
                  <a:extLst>
                    <a:ext uri="{9D8B030D-6E8A-4147-A177-3AD203B41FA5}">
                      <a16:colId xmlns:a16="http://schemas.microsoft.com/office/drawing/2014/main" val="954438218"/>
                    </a:ext>
                  </a:extLst>
                </a:gridCol>
                <a:gridCol w="561109">
                  <a:extLst>
                    <a:ext uri="{9D8B030D-6E8A-4147-A177-3AD203B41FA5}">
                      <a16:colId xmlns:a16="http://schemas.microsoft.com/office/drawing/2014/main" val="443266556"/>
                    </a:ext>
                  </a:extLst>
                </a:gridCol>
                <a:gridCol w="1080655">
                  <a:extLst>
                    <a:ext uri="{9D8B030D-6E8A-4147-A177-3AD203B41FA5}">
                      <a16:colId xmlns:a16="http://schemas.microsoft.com/office/drawing/2014/main" val="1260765140"/>
                    </a:ext>
                  </a:extLst>
                </a:gridCol>
                <a:gridCol w="945572">
                  <a:extLst>
                    <a:ext uri="{9D8B030D-6E8A-4147-A177-3AD203B41FA5}">
                      <a16:colId xmlns:a16="http://schemas.microsoft.com/office/drawing/2014/main" val="1212407416"/>
                    </a:ext>
                  </a:extLst>
                </a:gridCol>
                <a:gridCol w="1005858">
                  <a:extLst>
                    <a:ext uri="{9D8B030D-6E8A-4147-A177-3AD203B41FA5}">
                      <a16:colId xmlns:a16="http://schemas.microsoft.com/office/drawing/2014/main" val="4062831463"/>
                    </a:ext>
                  </a:extLst>
                </a:gridCol>
              </a:tblGrid>
              <a:tr h="164981">
                <a:tc rowSpan="2">
                  <a:txBody>
                    <a:bodyPr/>
                    <a:lstStyle/>
                    <a:p>
                      <a:pPr>
                        <a:lnSpc>
                          <a:spcPct val="107000"/>
                        </a:lnSpc>
                        <a:spcAft>
                          <a:spcPts val="800"/>
                        </a:spcAft>
                      </a:pPr>
                      <a:r>
                        <a:rPr lang="it-IT" sz="800" kern="100">
                          <a:effectLst/>
                        </a:rPr>
                        <a:t>Parametri</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1800" marT="11772" marB="11772" anchor="ctr"/>
                </a:tc>
                <a:tc rowSpan="2">
                  <a:txBody>
                    <a:bodyPr/>
                    <a:lstStyle/>
                    <a:p>
                      <a:pPr>
                        <a:lnSpc>
                          <a:spcPct val="107000"/>
                        </a:lnSpc>
                        <a:spcAft>
                          <a:spcPts val="800"/>
                        </a:spcAft>
                      </a:pPr>
                      <a:r>
                        <a:rPr lang="it-IT" sz="800" kern="100">
                          <a:effectLst/>
                        </a:rPr>
                        <a:t>Unità di misura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492" marT="11772" marB="11772" anchor="ctr"/>
                </a:tc>
                <a:tc gridSpan="3">
                  <a:txBody>
                    <a:bodyPr/>
                    <a:lstStyle/>
                    <a:p>
                      <a:pPr>
                        <a:lnSpc>
                          <a:spcPct val="107000"/>
                        </a:lnSpc>
                        <a:spcAft>
                          <a:spcPts val="800"/>
                        </a:spcAft>
                      </a:pPr>
                      <a:r>
                        <a:rPr lang="it-IT" sz="800" kern="100">
                          <a:effectLst/>
                        </a:rPr>
                        <a:t>Concentrazioni limite di utilizzo</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5696" marR="11772" marT="11772" marB="11772"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234425145"/>
                  </a:ext>
                </a:extLst>
              </a:tr>
              <a:tr h="453408">
                <a:tc vMerge="1">
                  <a:txBody>
                    <a:bodyPr/>
                    <a:lstStyle/>
                    <a:p>
                      <a:endParaRPr lang="it-IT"/>
                    </a:p>
                  </a:txBody>
                  <a:tcPr/>
                </a:tc>
                <a:tc vMerge="1">
                  <a:txBody>
                    <a:bodyPr/>
                    <a:lstStyle/>
                    <a:p>
                      <a:endParaRPr lang="it-IT"/>
                    </a:p>
                  </a:txBody>
                  <a:tcPr/>
                </a:tc>
                <a:tc>
                  <a:txBody>
                    <a:bodyPr/>
                    <a:lstStyle/>
                    <a:p>
                      <a:pPr algn="ctr">
                        <a:lnSpc>
                          <a:spcPct val="107000"/>
                        </a:lnSpc>
                        <a:spcAft>
                          <a:spcPts val="800"/>
                        </a:spcAft>
                      </a:pPr>
                      <a:r>
                        <a:rPr lang="it-IT" sz="800" b="1" kern="100">
                          <a:solidFill>
                            <a:srgbClr val="FF0000"/>
                          </a:solidFill>
                          <a:effectLst/>
                        </a:rPr>
                        <a:t>Utilizzo di cui alla lettera a) dell’Allegato 2</a:t>
                      </a:r>
                      <a:endParaRPr lang="it-IT" sz="800" b="1"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5696" marR="11772" marT="11772" marB="11772" anchor="ctr"/>
                </a:tc>
                <a:tc>
                  <a:txBody>
                    <a:bodyPr/>
                    <a:lstStyle/>
                    <a:p>
                      <a:pPr algn="ctr">
                        <a:lnSpc>
                          <a:spcPct val="107000"/>
                        </a:lnSpc>
                        <a:spcAft>
                          <a:spcPts val="800"/>
                        </a:spcAft>
                      </a:pPr>
                      <a:r>
                        <a:rPr lang="it-IT" sz="800" b="1" kern="100">
                          <a:solidFill>
                            <a:srgbClr val="7030A0"/>
                          </a:solidFill>
                          <a:effectLst/>
                        </a:rPr>
                        <a:t>Utilizzi di cui alle lettere da b) a g) dell’Allegato 2</a:t>
                      </a:r>
                      <a:endParaRPr lang="it-IT" sz="800" b="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5696" marR="11772" marT="11772" marB="11772" anchor="ctr"/>
                </a:tc>
                <a:tc>
                  <a:txBody>
                    <a:bodyPr/>
                    <a:lstStyle/>
                    <a:p>
                      <a:pPr algn="ctr">
                        <a:lnSpc>
                          <a:spcPct val="107000"/>
                        </a:lnSpc>
                        <a:spcAft>
                          <a:spcPts val="800"/>
                        </a:spcAft>
                      </a:pPr>
                      <a:r>
                        <a:rPr lang="it-IT" sz="800" b="1" kern="100" dirty="0">
                          <a:solidFill>
                            <a:srgbClr val="00B050"/>
                          </a:solidFill>
                          <a:effectLst/>
                        </a:rPr>
                        <a:t>Utilizzi di cui alle lettere h) e i) dell’Allegato 2</a:t>
                      </a:r>
                      <a:endParaRPr lang="it-IT" sz="8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3412192757"/>
                  </a:ext>
                </a:extLst>
              </a:tr>
              <a:tr h="319714">
                <a:tc>
                  <a:txBody>
                    <a:bodyPr/>
                    <a:lstStyle/>
                    <a:p>
                      <a:pPr>
                        <a:lnSpc>
                          <a:spcPct val="107000"/>
                        </a:lnSpc>
                        <a:spcAft>
                          <a:spcPts val="800"/>
                        </a:spcAft>
                      </a:pPr>
                      <a:r>
                        <a:rPr lang="it-IT" sz="800" kern="100">
                          <a:effectLst/>
                        </a:rPr>
                        <a:t>Dibenzo(a,e)pirene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2291152409"/>
                  </a:ext>
                </a:extLst>
              </a:tr>
              <a:tr h="319714">
                <a:tc>
                  <a:txBody>
                    <a:bodyPr/>
                    <a:lstStyle/>
                    <a:p>
                      <a:pPr>
                        <a:lnSpc>
                          <a:spcPct val="107000"/>
                        </a:lnSpc>
                        <a:spcAft>
                          <a:spcPts val="800"/>
                        </a:spcAft>
                      </a:pPr>
                      <a:r>
                        <a:rPr lang="it-IT" sz="800" kern="100">
                          <a:effectLst/>
                        </a:rPr>
                        <a:t>Dibenzo(a,l)pirene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2909838415"/>
                  </a:ext>
                </a:extLst>
              </a:tr>
              <a:tr h="319714">
                <a:tc>
                  <a:txBody>
                    <a:bodyPr/>
                    <a:lstStyle/>
                    <a:p>
                      <a:pPr>
                        <a:lnSpc>
                          <a:spcPct val="107000"/>
                        </a:lnSpc>
                        <a:spcAft>
                          <a:spcPts val="800"/>
                        </a:spcAft>
                      </a:pPr>
                      <a:r>
                        <a:rPr lang="it-IT" sz="800" kern="100">
                          <a:effectLst/>
                        </a:rPr>
                        <a:t>Dibenzo(a,i)pirene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1307103446"/>
                  </a:ext>
                </a:extLst>
              </a:tr>
              <a:tr h="319714">
                <a:tc>
                  <a:txBody>
                    <a:bodyPr/>
                    <a:lstStyle/>
                    <a:p>
                      <a:pPr>
                        <a:lnSpc>
                          <a:spcPct val="107000"/>
                        </a:lnSpc>
                        <a:spcAft>
                          <a:spcPts val="800"/>
                        </a:spcAft>
                      </a:pPr>
                      <a:r>
                        <a:rPr lang="it-IT" sz="800" kern="100">
                          <a:effectLst/>
                        </a:rPr>
                        <a:t>Dibenzo(a,h)pirene.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1406573538"/>
                  </a:ext>
                </a:extLst>
              </a:tr>
              <a:tr h="418733">
                <a:tc>
                  <a:txBody>
                    <a:bodyPr/>
                    <a:lstStyle/>
                    <a:p>
                      <a:pPr>
                        <a:lnSpc>
                          <a:spcPct val="107000"/>
                        </a:lnSpc>
                        <a:spcAft>
                          <a:spcPts val="800"/>
                        </a:spcAft>
                      </a:pPr>
                      <a:r>
                        <a:rPr lang="it-IT" sz="800" kern="100">
                          <a:effectLst/>
                        </a:rPr>
                        <a:t>Dibenzo(a,h) antracene</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 /kg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552447145"/>
                  </a:ext>
                </a:extLst>
              </a:tr>
              <a:tr h="418733">
                <a:tc>
                  <a:txBody>
                    <a:bodyPr/>
                    <a:lstStyle/>
                    <a:p>
                      <a:pPr>
                        <a:lnSpc>
                          <a:spcPct val="107000"/>
                        </a:lnSpc>
                        <a:spcAft>
                          <a:spcPts val="800"/>
                        </a:spcAft>
                      </a:pPr>
                      <a:r>
                        <a:rPr lang="it-IT" sz="800" kern="100">
                          <a:effectLst/>
                        </a:rPr>
                        <a:t>Indenopirene</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 /kg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5</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2717473859"/>
                  </a:ext>
                </a:extLst>
              </a:tr>
              <a:tr h="418733">
                <a:tc>
                  <a:txBody>
                    <a:bodyPr/>
                    <a:lstStyle/>
                    <a:p>
                      <a:pPr>
                        <a:lnSpc>
                          <a:spcPct val="107000"/>
                        </a:lnSpc>
                        <a:spcAft>
                          <a:spcPts val="800"/>
                        </a:spcAft>
                      </a:pPr>
                      <a:r>
                        <a:rPr lang="it-IT" sz="800" kern="100">
                          <a:effectLst/>
                        </a:rPr>
                        <a:t>Pirene</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 /kg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5</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50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3946986109"/>
                  </a:ext>
                </a:extLst>
              </a:tr>
              <a:tr h="566104">
                <a:tc>
                  <a:txBody>
                    <a:bodyPr/>
                    <a:lstStyle/>
                    <a:p>
                      <a:pPr>
                        <a:lnSpc>
                          <a:spcPct val="107000"/>
                        </a:lnSpc>
                        <a:spcAft>
                          <a:spcPts val="800"/>
                        </a:spcAft>
                      </a:pPr>
                      <a:r>
                        <a:rPr lang="it-IT" sz="800" kern="100">
                          <a:effectLst/>
                        </a:rPr>
                        <a:t>Sommatoria policiclici aromatici (da 25 a 34) (3)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10</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100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3174504117"/>
                  </a:ext>
                </a:extLst>
              </a:tr>
              <a:tr h="355580">
                <a:tc>
                  <a:txBody>
                    <a:bodyPr/>
                    <a:lstStyle/>
                    <a:p>
                      <a:pPr>
                        <a:lnSpc>
                          <a:spcPct val="107000"/>
                        </a:lnSpc>
                        <a:spcAft>
                          <a:spcPts val="800"/>
                        </a:spcAft>
                      </a:pPr>
                      <a:r>
                        <a:rPr lang="it-IT" sz="800" kern="100">
                          <a:effectLst/>
                        </a:rPr>
                        <a:t>Fenolo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a:t>
                      </a:r>
                      <a:r>
                        <a:rPr lang="it-IT" sz="800" kern="100">
                          <a:effectLst/>
                        </a:rPr>
                        <a:t>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1</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60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2053798569"/>
                  </a:ext>
                </a:extLst>
              </a:tr>
              <a:tr h="355580">
                <a:tc>
                  <a:txBody>
                    <a:bodyPr/>
                    <a:lstStyle/>
                    <a:p>
                      <a:pPr>
                        <a:lnSpc>
                          <a:spcPct val="107000"/>
                        </a:lnSpc>
                        <a:spcAft>
                          <a:spcPts val="800"/>
                        </a:spcAft>
                      </a:pPr>
                      <a:r>
                        <a:rPr lang="it-IT" sz="800" kern="100">
                          <a:effectLst/>
                        </a:rPr>
                        <a:t>PCB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1364" marT="11772" marB="11772" anchor="ctr"/>
                </a:tc>
                <a:tc>
                  <a:txBody>
                    <a:bodyPr/>
                    <a:lstStyle/>
                    <a:p>
                      <a:pPr>
                        <a:lnSpc>
                          <a:spcPct val="107000"/>
                        </a:lnSpc>
                        <a:spcAft>
                          <a:spcPts val="800"/>
                        </a:spcAft>
                      </a:pPr>
                      <a:r>
                        <a:rPr lang="it-IT" sz="500" kern="100">
                          <a:effectLst/>
                        </a:rPr>
                        <a:t>mg/kg espressi come sostanza secca</a:t>
                      </a:r>
                      <a:r>
                        <a:rPr lang="it-IT" sz="800" kern="100">
                          <a:effectLst/>
                        </a:rPr>
                        <a:t>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0.06</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184" marT="11772" marB="11772" anchor="ctr"/>
                </a:tc>
                <a:tc>
                  <a:txBody>
                    <a:bodyPr/>
                    <a:lstStyle/>
                    <a:p>
                      <a:pPr algn="ctr">
                        <a:lnSpc>
                          <a:spcPct val="107000"/>
                        </a:lnSpc>
                        <a:spcAft>
                          <a:spcPts val="800"/>
                        </a:spcAft>
                      </a:pPr>
                      <a:r>
                        <a:rPr lang="it-IT" sz="800" kern="100">
                          <a:solidFill>
                            <a:srgbClr val="7030A0"/>
                          </a:solidFill>
                          <a:effectLst/>
                        </a:rPr>
                        <a:t>5</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184"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4193370465"/>
                  </a:ext>
                </a:extLst>
              </a:tr>
              <a:tr h="355580">
                <a:tc>
                  <a:txBody>
                    <a:bodyPr/>
                    <a:lstStyle/>
                    <a:p>
                      <a:pPr>
                        <a:lnSpc>
                          <a:spcPct val="107000"/>
                        </a:lnSpc>
                        <a:spcAft>
                          <a:spcPts val="800"/>
                        </a:spcAft>
                      </a:pPr>
                      <a:r>
                        <a:rPr lang="it-IT" sz="800" kern="100">
                          <a:effectLst/>
                        </a:rPr>
                        <a:t>C&gt;12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1364" marT="11772" marB="11772" anchor="ctr"/>
                </a:tc>
                <a:tc>
                  <a:txBody>
                    <a:bodyPr/>
                    <a:lstStyle/>
                    <a:p>
                      <a:pPr>
                        <a:lnSpc>
                          <a:spcPct val="107000"/>
                        </a:lnSpc>
                        <a:spcAft>
                          <a:spcPts val="800"/>
                        </a:spcAft>
                      </a:pPr>
                      <a:r>
                        <a:rPr lang="it-IT" sz="500" kern="100">
                          <a:effectLst/>
                        </a:rPr>
                        <a:t>mg/kg espressi come sostanza secca</a:t>
                      </a:r>
                      <a:r>
                        <a:rPr lang="it-IT" sz="800" kern="100">
                          <a:effectLst/>
                        </a:rPr>
                        <a:t>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50</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750</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526390947"/>
                  </a:ext>
                </a:extLst>
              </a:tr>
              <a:tr h="319714">
                <a:tc>
                  <a:txBody>
                    <a:bodyPr/>
                    <a:lstStyle/>
                    <a:p>
                      <a:pPr>
                        <a:lnSpc>
                          <a:spcPct val="107000"/>
                        </a:lnSpc>
                        <a:spcAft>
                          <a:spcPts val="800"/>
                        </a:spcAft>
                      </a:pPr>
                      <a:r>
                        <a:rPr lang="it-IT" sz="800" kern="100">
                          <a:effectLst/>
                        </a:rPr>
                        <a:t>Cr VI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mg/kg espressi come sostanza secca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11772" marT="11772" marB="11772" anchor="ctr"/>
                </a:tc>
                <a:tc>
                  <a:txBody>
                    <a:bodyPr/>
                    <a:lstStyle/>
                    <a:p>
                      <a:pPr algn="ctr">
                        <a:lnSpc>
                          <a:spcPct val="107000"/>
                        </a:lnSpc>
                        <a:spcAft>
                          <a:spcPts val="800"/>
                        </a:spcAft>
                      </a:pPr>
                      <a:r>
                        <a:rPr lang="it-IT" sz="800" kern="100">
                          <a:solidFill>
                            <a:srgbClr val="FF0000"/>
                          </a:solidFill>
                          <a:effectLst/>
                        </a:rPr>
                        <a:t>2</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15</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367201310"/>
                  </a:ext>
                </a:extLst>
              </a:tr>
              <a:tr h="309194">
                <a:tc>
                  <a:txBody>
                    <a:bodyPr/>
                    <a:lstStyle/>
                    <a:p>
                      <a:pPr>
                        <a:lnSpc>
                          <a:spcPct val="107000"/>
                        </a:lnSpc>
                        <a:spcAft>
                          <a:spcPts val="800"/>
                        </a:spcAft>
                      </a:pPr>
                      <a:r>
                        <a:rPr lang="it-IT" sz="800" kern="100">
                          <a:effectLst/>
                        </a:rPr>
                        <a:t>Materiali galleggianti (4)</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8748" marR="11772" marT="11772" marB="11772" anchor="ctr"/>
                </a:tc>
                <a:tc>
                  <a:txBody>
                    <a:bodyPr/>
                    <a:lstStyle/>
                    <a:p>
                      <a:pPr>
                        <a:lnSpc>
                          <a:spcPct val="107000"/>
                        </a:lnSpc>
                        <a:spcAft>
                          <a:spcPts val="800"/>
                        </a:spcAft>
                      </a:pPr>
                      <a:r>
                        <a:rPr lang="it-IT" sz="500" kern="100">
                          <a:effectLst/>
                        </a:rPr>
                        <a:t>cm3/kg</a:t>
                      </a:r>
                      <a:r>
                        <a:rPr lang="it-IT" sz="800" kern="100">
                          <a:effectLst/>
                        </a:rPr>
                        <a:t>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056" marT="11772" marB="11772" anchor="ctr"/>
                </a:tc>
                <a:tc>
                  <a:txBody>
                    <a:bodyPr/>
                    <a:lstStyle/>
                    <a:p>
                      <a:pPr algn="ctr">
                        <a:lnSpc>
                          <a:spcPct val="107000"/>
                        </a:lnSpc>
                        <a:spcAft>
                          <a:spcPts val="800"/>
                        </a:spcAft>
                      </a:pPr>
                      <a:r>
                        <a:rPr lang="it-IT" sz="800" kern="100">
                          <a:solidFill>
                            <a:srgbClr val="FF0000"/>
                          </a:solidFill>
                          <a:effectLst/>
                        </a:rPr>
                        <a:t>&lt;5</a:t>
                      </a:r>
                      <a:endParaRPr lang="it-IT" sz="800" kern="10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7030A0"/>
                          </a:solidFill>
                          <a:effectLst/>
                        </a:rPr>
                        <a:t>&lt;5</a:t>
                      </a:r>
                      <a:endParaRPr lang="it-IT" sz="8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a:solidFill>
                            <a:srgbClr val="00B050"/>
                          </a:solidFill>
                          <a:effectLst/>
                        </a:rPr>
                        <a:t> </a:t>
                      </a:r>
                      <a:endParaRPr lang="it-IT" sz="800" kern="10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4114620815"/>
                  </a:ext>
                </a:extLst>
              </a:tr>
              <a:tr h="309194">
                <a:tc>
                  <a:txBody>
                    <a:bodyPr/>
                    <a:lstStyle/>
                    <a:p>
                      <a:pPr>
                        <a:lnSpc>
                          <a:spcPct val="107000"/>
                        </a:lnSpc>
                        <a:spcAft>
                          <a:spcPts val="800"/>
                        </a:spcAft>
                      </a:pPr>
                      <a:r>
                        <a:rPr lang="it-IT" sz="800" kern="100">
                          <a:effectLst/>
                        </a:rPr>
                        <a:t>Frazioni estranee (4)</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928" marT="11772" marB="11772" anchor="ctr"/>
                </a:tc>
                <a:tc>
                  <a:txBody>
                    <a:bodyPr/>
                    <a:lstStyle/>
                    <a:p>
                      <a:pPr>
                        <a:lnSpc>
                          <a:spcPct val="107000"/>
                        </a:lnSpc>
                        <a:spcAft>
                          <a:spcPts val="800"/>
                        </a:spcAft>
                      </a:pPr>
                      <a:r>
                        <a:rPr lang="it-IT" sz="500" kern="100">
                          <a:effectLst/>
                        </a:rPr>
                        <a:t>% in peso</a:t>
                      </a:r>
                      <a:r>
                        <a:rPr lang="it-IT" sz="800" kern="100">
                          <a:effectLst/>
                        </a:rPr>
                        <a:t> </a:t>
                      </a:r>
                      <a:endParaRPr lang="it-IT" sz="800" kern="100">
                        <a:effectLst/>
                        <a:latin typeface="Aptos" panose="020B0004020202020204" pitchFamily="34" charset="0"/>
                        <a:ea typeface="Aptos" panose="020B0004020202020204" pitchFamily="34" charset="0"/>
                        <a:cs typeface="Times New Roman" panose="02020603050405020304" pitchFamily="18" charset="0"/>
                      </a:endParaRPr>
                    </a:p>
                  </a:txBody>
                  <a:tcPr marL="11772" marR="20056" marT="11772" marB="11772" anchor="ctr"/>
                </a:tc>
                <a:tc>
                  <a:txBody>
                    <a:bodyPr/>
                    <a:lstStyle/>
                    <a:p>
                      <a:pPr algn="ctr">
                        <a:lnSpc>
                          <a:spcPct val="107000"/>
                        </a:lnSpc>
                        <a:spcAft>
                          <a:spcPts val="800"/>
                        </a:spcAft>
                      </a:pPr>
                      <a:r>
                        <a:rPr lang="it-IT" sz="800" kern="100" dirty="0">
                          <a:solidFill>
                            <a:srgbClr val="FF0000"/>
                          </a:solidFill>
                          <a:effectLst/>
                        </a:rPr>
                        <a:t>&lt;1%</a:t>
                      </a:r>
                      <a:endParaRPr lang="it-IT" sz="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dirty="0">
                          <a:solidFill>
                            <a:srgbClr val="7030A0"/>
                          </a:solidFill>
                          <a:effectLst/>
                        </a:rPr>
                        <a:t>&lt;1%</a:t>
                      </a:r>
                      <a:endParaRPr lang="it-IT" sz="8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11772" marR="19620" marT="11772" marB="11772" anchor="ctr"/>
                </a:tc>
                <a:tc>
                  <a:txBody>
                    <a:bodyPr/>
                    <a:lstStyle/>
                    <a:p>
                      <a:pPr algn="ctr">
                        <a:lnSpc>
                          <a:spcPct val="107000"/>
                        </a:lnSpc>
                        <a:spcAft>
                          <a:spcPts val="800"/>
                        </a:spcAft>
                      </a:pPr>
                      <a:r>
                        <a:rPr lang="it-IT" sz="800" kern="100" dirty="0">
                          <a:solidFill>
                            <a:srgbClr val="00B050"/>
                          </a:solidFill>
                          <a:effectLst/>
                        </a:rPr>
                        <a:t> </a:t>
                      </a:r>
                      <a:endParaRPr lang="it-IT" sz="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540" marR="6540" marT="6540" marB="0"/>
                </a:tc>
                <a:extLst>
                  <a:ext uri="{0D108BD9-81ED-4DB2-BD59-A6C34878D82A}">
                    <a16:rowId xmlns:a16="http://schemas.microsoft.com/office/drawing/2014/main" val="2695448711"/>
                  </a:ext>
                </a:extLst>
              </a:tr>
            </a:tbl>
          </a:graphicData>
        </a:graphic>
      </p:graphicFrame>
    </p:spTree>
    <p:extLst>
      <p:ext uri="{BB962C8B-B14F-4D97-AF65-F5344CB8AC3E}">
        <p14:creationId xmlns:p14="http://schemas.microsoft.com/office/powerpoint/2010/main" val="101565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DFE943-004F-EB51-F879-F79645E730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8DEF5C3-3553-A88B-D75C-4E8D0C46B6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3D1CC59C-3816-CE60-43FB-7A761CD4B22C}"/>
              </a:ext>
            </a:extLst>
          </p:cNvPr>
          <p:cNvGraphicFramePr>
            <a:graphicFrameLocks noGrp="1"/>
          </p:cNvGraphicFramePr>
          <p:nvPr>
            <p:extLst>
              <p:ext uri="{D42A27DB-BD31-4B8C-83A1-F6EECF244321}">
                <p14:modId xmlns:p14="http://schemas.microsoft.com/office/powerpoint/2010/main" val="74638203"/>
              </p:ext>
            </p:extLst>
          </p:nvPr>
        </p:nvGraphicFramePr>
        <p:xfrm>
          <a:off x="922020" y="392159"/>
          <a:ext cx="10744351" cy="5590310"/>
        </p:xfrm>
        <a:graphic>
          <a:graphicData uri="http://schemas.openxmlformats.org/drawingml/2006/table">
            <a:tbl>
              <a:tblPr/>
              <a:tblGrid>
                <a:gridCol w="5222445">
                  <a:extLst>
                    <a:ext uri="{9D8B030D-6E8A-4147-A177-3AD203B41FA5}">
                      <a16:colId xmlns:a16="http://schemas.microsoft.com/office/drawing/2014/main" val="237496314"/>
                    </a:ext>
                  </a:extLst>
                </a:gridCol>
                <a:gridCol w="5521906">
                  <a:extLst>
                    <a:ext uri="{9D8B030D-6E8A-4147-A177-3AD203B41FA5}">
                      <a16:colId xmlns:a16="http://schemas.microsoft.com/office/drawing/2014/main" val="1509224601"/>
                    </a:ext>
                  </a:extLst>
                </a:gridCol>
              </a:tblGrid>
              <a:tr h="207288">
                <a:tc>
                  <a:txBody>
                    <a:bodyPr/>
                    <a:lstStyle/>
                    <a:p>
                      <a:pPr marL="0" marR="33655" algn="ctr">
                        <a:lnSpc>
                          <a:spcPct val="100000"/>
                        </a:lnSpc>
                        <a:spcBef>
                          <a:spcPts val="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4891233">
                <a:tc>
                  <a:txBody>
                    <a:bodyPr/>
                    <a:lstStyle/>
                    <a:p>
                      <a:pPr algn="just">
                        <a:lnSpc>
                          <a:spcPct val="107000"/>
                        </a:lnSpc>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d.2) Test di cessione sull’aggregato recuperato</a:t>
                      </a:r>
                      <a:endParaRPr lang="it-IT" sz="1200"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1200" dirty="0">
                          <a:solidFill>
                            <a:srgbClr val="0070C0"/>
                          </a:solidFill>
                          <a:effectLst/>
                          <a:latin typeface="+mj-lt"/>
                          <a:ea typeface="Calibri" panose="020F0502020204030204" pitchFamily="34" charset="0"/>
                          <a:cs typeface="Times New Roman" panose="02020603050405020304" pitchFamily="18" charset="0"/>
                        </a:rPr>
                        <a:t>Ogni lotto di aggregato recuperato prodotto, ad esclusione di quelli destinati al confezionamento di calcestruzzi di cui alla Norma UNI EN 12620 con classe di resistenza </a:t>
                      </a:r>
                      <a:r>
                        <a:rPr lang="it-IT" sz="1200" dirty="0" err="1">
                          <a:solidFill>
                            <a:srgbClr val="0070C0"/>
                          </a:solidFill>
                          <a:effectLst/>
                          <a:latin typeface="+mj-lt"/>
                          <a:ea typeface="Calibri" panose="020F0502020204030204" pitchFamily="34" charset="0"/>
                          <a:cs typeface="Times New Roman" panose="02020603050405020304" pitchFamily="18" charset="0"/>
                        </a:rPr>
                        <a:t>Rck</a:t>
                      </a:r>
                      <a:r>
                        <a:rPr lang="it-IT" sz="1200" dirty="0">
                          <a:solidFill>
                            <a:srgbClr val="0070C0"/>
                          </a:solidFill>
                          <a:effectLst/>
                          <a:latin typeface="+mj-lt"/>
                          <a:ea typeface="Calibri" panose="020F0502020204030204" pitchFamily="34" charset="0"/>
                          <a:cs typeface="Times New Roman" panose="02020603050405020304" pitchFamily="18" charset="0"/>
                        </a:rPr>
                        <a:t>/</a:t>
                      </a:r>
                      <a:r>
                        <a:rPr lang="it-IT" sz="1200" dirty="0" err="1">
                          <a:solidFill>
                            <a:srgbClr val="0070C0"/>
                          </a:solidFill>
                          <a:effectLst/>
                          <a:latin typeface="+mj-lt"/>
                          <a:ea typeface="Calibri" panose="020F0502020204030204" pitchFamily="34" charset="0"/>
                          <a:cs typeface="Times New Roman" panose="02020603050405020304" pitchFamily="18" charset="0"/>
                        </a:rPr>
                        <a:t>leq</a:t>
                      </a:r>
                      <a:r>
                        <a:rPr lang="it-IT" sz="1200" dirty="0">
                          <a:solidFill>
                            <a:srgbClr val="0070C0"/>
                          </a:solidFill>
                          <a:effectLst/>
                          <a:latin typeface="+mj-lt"/>
                          <a:ea typeface="Calibri" panose="020F0502020204030204" pitchFamily="34" charset="0"/>
                          <a:cs typeface="Times New Roman" panose="02020603050405020304" pitchFamily="18" charset="0"/>
                        </a:rPr>
                        <a:t> ≥ 15 </a:t>
                      </a:r>
                      <a:r>
                        <a:rPr lang="it-IT" sz="1200" dirty="0" err="1">
                          <a:solidFill>
                            <a:srgbClr val="0070C0"/>
                          </a:solidFill>
                          <a:effectLst/>
                          <a:latin typeface="+mj-lt"/>
                          <a:ea typeface="Calibri" panose="020F0502020204030204" pitchFamily="34" charset="0"/>
                          <a:cs typeface="Times New Roman" panose="02020603050405020304" pitchFamily="18" charset="0"/>
                        </a:rPr>
                        <a:t>MPa</a:t>
                      </a:r>
                      <a:r>
                        <a:rPr lang="it-IT" sz="1200" dirty="0">
                          <a:solidFill>
                            <a:srgbClr val="0070C0"/>
                          </a:solidFill>
                          <a:effectLst/>
                          <a:latin typeface="+mj-lt"/>
                          <a:ea typeface="Calibri" panose="020F0502020204030204" pitchFamily="34" charset="0"/>
                          <a:cs typeface="Times New Roman" panose="02020603050405020304" pitchFamily="18" charset="0"/>
                        </a:rPr>
                        <a:t>, deve essere sottoposto all'esecuzione del test di cessione per valutare il rispetto delle concentrazioni limite dei parametri individuati in tabella 3.</a:t>
                      </a:r>
                    </a:p>
                    <a:p>
                      <a:pPr algn="just">
                        <a:lnSpc>
                          <a:spcPct val="107000"/>
                        </a:lnSpc>
                        <a:spcBef>
                          <a:spcPts val="600"/>
                        </a:spcBef>
                        <a:spcAft>
                          <a:spcPts val="600"/>
                        </a:spcAft>
                      </a:pPr>
                      <a:r>
                        <a:rPr lang="it-IT" sz="1200" dirty="0">
                          <a:solidFill>
                            <a:srgbClr val="0070C0"/>
                          </a:solidFill>
                          <a:effectLst/>
                          <a:latin typeface="+mj-lt"/>
                          <a:ea typeface="Calibri" panose="020F0502020204030204" pitchFamily="34" charset="0"/>
                          <a:cs typeface="Times New Roman" panose="02020603050405020304" pitchFamily="18" charset="0"/>
                        </a:rPr>
                        <a:t>Per la determinazione del test di cessione si applica l'appendice A alla norma UNI 10802 e la metodica prevista dalla norma UNI EN 12457-2.</a:t>
                      </a:r>
                    </a:p>
                    <a:p>
                      <a:pPr algn="just">
                        <a:lnSpc>
                          <a:spcPct val="107000"/>
                        </a:lnSpc>
                        <a:spcBef>
                          <a:spcPts val="600"/>
                        </a:spcBef>
                        <a:spcAft>
                          <a:spcPts val="600"/>
                        </a:spcAft>
                      </a:pPr>
                      <a:r>
                        <a:rPr lang="it-IT" sz="1200" dirty="0">
                          <a:solidFill>
                            <a:srgbClr val="0070C0"/>
                          </a:solidFill>
                          <a:effectLst/>
                          <a:latin typeface="+mj-lt"/>
                          <a:ea typeface="Calibri" panose="020F0502020204030204" pitchFamily="34" charset="0"/>
                          <a:cs typeface="Times New Roman" panose="02020603050405020304" pitchFamily="18" charset="0"/>
                        </a:rPr>
                        <a:t>Solo nei casi in cui il campione da analizzare presenti una granulometria molto fine, si deve utilizzare, senza procedere alla fase di sedimentazione naturale, una ultracentrifuga (20000 G) per almeno 10 minuti.</a:t>
                      </a:r>
                    </a:p>
                    <a:p>
                      <a:pPr algn="just">
                        <a:lnSpc>
                          <a:spcPct val="107000"/>
                        </a:lnSpc>
                        <a:spcBef>
                          <a:spcPts val="600"/>
                        </a:spcBef>
                        <a:spcAft>
                          <a:spcPts val="600"/>
                        </a:spcAft>
                      </a:pPr>
                      <a:r>
                        <a:rPr lang="it-IT" sz="1200" dirty="0">
                          <a:solidFill>
                            <a:srgbClr val="0070C0"/>
                          </a:solidFill>
                          <a:effectLst/>
                          <a:latin typeface="+mj-lt"/>
                          <a:ea typeface="Calibri" panose="020F0502020204030204" pitchFamily="34" charset="0"/>
                          <a:cs typeface="Times New Roman" panose="02020603050405020304" pitchFamily="18" charset="0"/>
                        </a:rPr>
                        <a:t>Solo dopo tale fase si può procedere alla successiva fase di filtrazione secondo quanto riportato al punto 5.2.2 della norma UNI EN 12457-2.</a:t>
                      </a:r>
                      <a:r>
                        <a:rPr lang="it-IT" sz="1200" b="1" i="1" dirty="0">
                          <a:solidFill>
                            <a:srgbClr val="0070C0"/>
                          </a:solidFill>
                          <a:effectLst/>
                          <a:latin typeface="+mj-lt"/>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endParaRPr lang="it-IT" sz="1200" b="1" i="1" dirty="0">
                        <a:solidFill>
                          <a:srgbClr val="0070C0"/>
                        </a:solidFill>
                        <a:effectLst/>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r>
                        <a:rPr lang="it-IT" sz="1200" b="1" kern="100" dirty="0">
                          <a:solidFill>
                            <a:srgbClr val="0070C0"/>
                          </a:solidFill>
                          <a:effectLst/>
                          <a:latin typeface="+mj-lt"/>
                          <a:ea typeface="Calibri" panose="020F0502020204030204" pitchFamily="34" charset="0"/>
                          <a:cs typeface="Arial" panose="020B0604020202020204" pitchFamily="34" charset="0"/>
                        </a:rPr>
                        <a:t>Tabella 3 — Analiti da ricercare e valori limite</a:t>
                      </a:r>
                      <a:endParaRPr lang="it-IT" sz="1200" b="1" i="1"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effectLst/>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r>
                        <a:rPr lang="it-IT" sz="1200" b="1" kern="1200" dirty="0">
                          <a:solidFill>
                            <a:srgbClr val="0070C0"/>
                          </a:solidFill>
                          <a:effectLst/>
                          <a:latin typeface="+mj-lt"/>
                          <a:ea typeface="Calibri" panose="020F0502020204030204" pitchFamily="34" charset="0"/>
                          <a:cs typeface="Calibri" panose="020F0502020204030204" pitchFamily="34" charset="0"/>
                        </a:rPr>
                        <a:t>[…]</a:t>
                      </a:r>
                      <a:endParaRPr lang="it-IT" sz="1200" kern="1200"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rgbClr val="0070C0"/>
                        </a:solidFill>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it-IT" sz="1200" b="1" kern="100" dirty="0">
                          <a:effectLst/>
                          <a:latin typeface="+mj-lt"/>
                          <a:ea typeface="Calibri" panose="020F0502020204030204" pitchFamily="34" charset="0"/>
                          <a:cs typeface="Arial" panose="020B0604020202020204" pitchFamily="34" charset="0"/>
                        </a:rPr>
                        <a:t>d.2) Test di cessione sull’aggregato recuperato</a:t>
                      </a:r>
                      <a:endParaRPr lang="it-IT" sz="1200" kern="100" dirty="0">
                        <a:effectLst/>
                        <a:latin typeface="+mj-lt"/>
                        <a:ea typeface="Calibri" panose="020F0502020204030204" pitchFamily="34" charset="0"/>
                        <a:cs typeface="Arial" panose="020B0604020202020204" pitchFamily="34" charset="0"/>
                      </a:endParaRPr>
                    </a:p>
                    <a:p>
                      <a:pPr algn="just"/>
                      <a:r>
                        <a:rPr lang="it-IT" sz="1200" dirty="0">
                          <a:solidFill>
                            <a:srgbClr val="000000"/>
                          </a:solidFill>
                          <a:effectLst/>
                          <a:latin typeface="+mj-lt"/>
                          <a:ea typeface="Calibri" panose="020F0502020204030204" pitchFamily="34" charset="0"/>
                        </a:rPr>
                        <a:t>Ogni lotto di aggregato recuperato prodotto deve essere sottoposto all’esecuzione del test di cessione per valutare il rispetto delle concentrazioni limite dei parametri individuati in Tabella 3. </a:t>
                      </a:r>
                      <a:r>
                        <a:rPr lang="it-IT" sz="1200" b="1" dirty="0">
                          <a:solidFill>
                            <a:srgbClr val="FF0000"/>
                          </a:solidFill>
                          <a:effectLst/>
                          <a:latin typeface="+mj-lt"/>
                          <a:ea typeface="Calibri" panose="020F0502020204030204" pitchFamily="34" charset="0"/>
                        </a:rPr>
                        <a:t>Sono esclusi dal test di cessione i lotti di aggregato recuperato prodotto destinati al confezionamento di calcestruzzi di cui alle NTC 2018 con classe di resistenza maggiore o uguale di C 12/15. Sono altresì esclusi i lotti di aggregato recuperati prodotti destinati alla produzione di clinker per cemento e di quelli destinati alla produzione di cemento.</a:t>
                      </a:r>
                    </a:p>
                    <a:p>
                      <a:pPr algn="just">
                        <a:lnSpc>
                          <a:spcPct val="107000"/>
                        </a:lnSpc>
                        <a:spcBef>
                          <a:spcPts val="600"/>
                        </a:spcBef>
                        <a:spcAft>
                          <a:spcPts val="600"/>
                        </a:spcAft>
                      </a:pPr>
                      <a:r>
                        <a:rPr lang="it-IT" sz="1200" kern="100" dirty="0">
                          <a:effectLst/>
                          <a:latin typeface="+mj-lt"/>
                          <a:ea typeface="Calibri" panose="020F0502020204030204" pitchFamily="34" charset="0"/>
                          <a:cs typeface="Arial" panose="020B0604020202020204" pitchFamily="34" charset="0"/>
                        </a:rPr>
                        <a:t>Per la determinazione del test di cessione si applica l'appendice A alla norma UNI 10802 e la metodica prevista dalla norma UNI EN 12457-2.</a:t>
                      </a:r>
                    </a:p>
                    <a:p>
                      <a:pPr algn="just">
                        <a:lnSpc>
                          <a:spcPct val="107000"/>
                        </a:lnSpc>
                        <a:spcBef>
                          <a:spcPts val="600"/>
                        </a:spcBef>
                        <a:spcAft>
                          <a:spcPts val="600"/>
                        </a:spcAft>
                      </a:pPr>
                      <a:r>
                        <a:rPr lang="it-IT" sz="1200" kern="100" dirty="0">
                          <a:effectLst/>
                          <a:latin typeface="+mj-lt"/>
                          <a:ea typeface="Calibri" panose="020F0502020204030204" pitchFamily="34" charset="0"/>
                          <a:cs typeface="Arial" panose="020B0604020202020204" pitchFamily="34" charset="0"/>
                        </a:rPr>
                        <a:t>Solo nei casi in cui il campione da analizzare presenti una granulometria molto fine, si deve utilizzare, senza procedere alla fase di sedimentazione naturale, una ultracentrifuga (20000 G) per almeno 10 minuti.</a:t>
                      </a:r>
                    </a:p>
                    <a:p>
                      <a:pPr algn="just">
                        <a:lnSpc>
                          <a:spcPct val="107000"/>
                        </a:lnSpc>
                        <a:spcBef>
                          <a:spcPts val="600"/>
                        </a:spcBef>
                        <a:spcAft>
                          <a:spcPts val="600"/>
                        </a:spcAft>
                      </a:pPr>
                      <a:r>
                        <a:rPr lang="it-IT" sz="1200" kern="100" dirty="0">
                          <a:effectLst/>
                          <a:latin typeface="+mj-lt"/>
                          <a:ea typeface="Calibri" panose="020F0502020204030204" pitchFamily="34" charset="0"/>
                          <a:cs typeface="Arial" panose="020B0604020202020204" pitchFamily="34" charset="0"/>
                        </a:rPr>
                        <a:t>Solo dopo tale fase si può procedere alla successiva fase di filtrazione secondo quanto riportato al punto 5.2.2 della norma UNI EN 12457-2.</a:t>
                      </a:r>
                    </a:p>
                    <a:p>
                      <a:pPr algn="just">
                        <a:lnSpc>
                          <a:spcPct val="107000"/>
                        </a:lnSpc>
                        <a:spcBef>
                          <a:spcPts val="600"/>
                        </a:spcBef>
                        <a:spcAft>
                          <a:spcPts val="600"/>
                        </a:spcAft>
                      </a:pPr>
                      <a:r>
                        <a:rPr lang="it-IT" sz="1200" kern="100" dirty="0">
                          <a:effectLst/>
                          <a:latin typeface="+mj-lt"/>
                          <a:ea typeface="Calibri" panose="020F0502020204030204" pitchFamily="34" charset="0"/>
                          <a:cs typeface="Arial" panose="020B0604020202020204" pitchFamily="34" charset="0"/>
                        </a:rPr>
                        <a:t> </a:t>
                      </a:r>
                    </a:p>
                    <a:p>
                      <a:pPr algn="just">
                        <a:lnSpc>
                          <a:spcPct val="107000"/>
                        </a:lnSpc>
                        <a:spcBef>
                          <a:spcPts val="600"/>
                        </a:spcBef>
                        <a:spcAft>
                          <a:spcPts val="600"/>
                        </a:spcAft>
                      </a:pPr>
                      <a:r>
                        <a:rPr lang="it-IT" sz="1200" b="1" kern="100" dirty="0">
                          <a:effectLst/>
                          <a:latin typeface="+mj-lt"/>
                          <a:ea typeface="Calibri" panose="020F0502020204030204" pitchFamily="34" charset="0"/>
                          <a:cs typeface="Arial" panose="020B0604020202020204" pitchFamily="34" charset="0"/>
                        </a:rPr>
                        <a:t>Tabella 3 - Analiti da ricercare e valori limite</a:t>
                      </a:r>
                      <a:endParaRPr lang="it-IT" sz="1200" kern="100" dirty="0">
                        <a:effectLst/>
                        <a:latin typeface="+mj-lt"/>
                        <a:ea typeface="Calibri" panose="020F0502020204030204" pitchFamily="34" charset="0"/>
                        <a:cs typeface="Arial" panose="020B0604020202020204" pitchFamily="34" charset="0"/>
                      </a:endParaRPr>
                    </a:p>
                    <a:p>
                      <a:pPr algn="just">
                        <a:lnSpc>
                          <a:spcPct val="107000"/>
                        </a:lnSpc>
                        <a:spcBef>
                          <a:spcPts val="600"/>
                        </a:spcBef>
                        <a:spcAft>
                          <a:spcPts val="600"/>
                        </a:spcAft>
                      </a:pPr>
                      <a:endParaRPr lang="it-IT" sz="1200" b="1" dirty="0">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r>
                        <a:rPr lang="it-IT" sz="1200" b="1" kern="1200" dirty="0">
                          <a:solidFill>
                            <a:schemeClr val="tx1"/>
                          </a:solidFill>
                          <a:effectLst/>
                          <a:latin typeface="+mj-lt"/>
                          <a:ea typeface="Calibri" panose="020F0502020204030204" pitchFamily="34" charset="0"/>
                          <a:cs typeface="Calibri" panose="020F0502020204030204" pitchFamily="34" charset="0"/>
                        </a:rPr>
                        <a:t>[…]</a:t>
                      </a:r>
                      <a:endParaRPr lang="it-IT" sz="1200" kern="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B187DF0E-E42A-6B12-B67C-8DCD4E29CB7B}"/>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86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ABA396-FEEC-2AB6-7403-D8A2316C4D1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45EB105-D0FC-06B3-3E7D-6A52E6EF87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76ED7688-F0D8-477D-5994-CEDED9AF533B}"/>
              </a:ext>
            </a:extLst>
          </p:cNvPr>
          <p:cNvGraphicFramePr>
            <a:graphicFrameLocks noGrp="1"/>
          </p:cNvGraphicFramePr>
          <p:nvPr>
            <p:extLst>
              <p:ext uri="{D42A27DB-BD31-4B8C-83A1-F6EECF244321}">
                <p14:modId xmlns:p14="http://schemas.microsoft.com/office/powerpoint/2010/main" val="3323165272"/>
              </p:ext>
            </p:extLst>
          </p:nvPr>
        </p:nvGraphicFramePr>
        <p:xfrm>
          <a:off x="769620" y="381999"/>
          <a:ext cx="11005820" cy="6161041"/>
        </p:xfrm>
        <a:graphic>
          <a:graphicData uri="http://schemas.openxmlformats.org/drawingml/2006/table">
            <a:tbl>
              <a:tblPr/>
              <a:tblGrid>
                <a:gridCol w="11005820">
                  <a:extLst>
                    <a:ext uri="{9D8B030D-6E8A-4147-A177-3AD203B41FA5}">
                      <a16:colId xmlns:a16="http://schemas.microsoft.com/office/drawing/2014/main" val="237496314"/>
                    </a:ext>
                  </a:extLst>
                </a:gridCol>
              </a:tblGrid>
              <a:tr h="6161041">
                <a:tc>
                  <a:txBody>
                    <a:bodyPr/>
                    <a:lstStyle/>
                    <a:p>
                      <a:pPr marL="0" algn="ctr">
                        <a:lnSpc>
                          <a:spcPct val="100000"/>
                        </a:lnSpc>
                        <a:spcBef>
                          <a:spcPts val="0"/>
                        </a:spcBef>
                        <a:spcAft>
                          <a:spcPts val="600"/>
                        </a:spcAft>
                      </a:pPr>
                      <a:endParaRPr lang="it-IT" sz="1200" b="1" kern="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b="1"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bl>
          </a:graphicData>
        </a:graphic>
      </p:graphicFrame>
      <p:pic>
        <p:nvPicPr>
          <p:cNvPr id="5" name="Immagine 4">
            <a:extLst>
              <a:ext uri="{FF2B5EF4-FFF2-40B4-BE49-F238E27FC236}">
                <a16:creationId xmlns:a16="http://schemas.microsoft.com/office/drawing/2014/main" id="{057695DF-8599-E38A-2E4B-ACA867C8310E}"/>
              </a:ext>
            </a:extLst>
          </p:cNvPr>
          <p:cNvPicPr>
            <a:picLocks noChangeAspect="1"/>
          </p:cNvPicPr>
          <p:nvPr/>
        </p:nvPicPr>
        <p:blipFill>
          <a:blip r:embed="rId2"/>
          <a:stretch>
            <a:fillRect/>
          </a:stretch>
        </p:blipFill>
        <p:spPr>
          <a:xfrm>
            <a:off x="2290849" y="536529"/>
            <a:ext cx="8239403" cy="5939472"/>
          </a:xfrm>
          <a:prstGeom prst="rect">
            <a:avLst/>
          </a:prstGeom>
        </p:spPr>
      </p:pic>
      <p:sp>
        <p:nvSpPr>
          <p:cNvPr id="2" name="Ovale 1">
            <a:extLst>
              <a:ext uri="{FF2B5EF4-FFF2-40B4-BE49-F238E27FC236}">
                <a16:creationId xmlns:a16="http://schemas.microsoft.com/office/drawing/2014/main" id="{363C8EE9-2602-94C6-D549-CA30508E16B7}"/>
              </a:ext>
            </a:extLst>
          </p:cNvPr>
          <p:cNvSpPr/>
          <p:nvPr/>
        </p:nvSpPr>
        <p:spPr>
          <a:xfrm>
            <a:off x="3254882" y="4967867"/>
            <a:ext cx="5715000" cy="1541653"/>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972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8BB5D7-3B1C-1F39-08AB-2DF280DABD4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CD3B835-AD91-BB24-CB13-8BFE389F08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3FAC4CE8-B6E6-085A-2F00-5F259D8065F7}"/>
              </a:ext>
            </a:extLst>
          </p:cNvPr>
          <p:cNvGraphicFramePr>
            <a:graphicFrameLocks noGrp="1"/>
          </p:cNvGraphicFramePr>
          <p:nvPr>
            <p:extLst>
              <p:ext uri="{D42A27DB-BD31-4B8C-83A1-F6EECF244321}">
                <p14:modId xmlns:p14="http://schemas.microsoft.com/office/powerpoint/2010/main" val="2055898486"/>
              </p:ext>
            </p:extLst>
          </p:nvPr>
        </p:nvGraphicFramePr>
        <p:xfrm>
          <a:off x="922020" y="392159"/>
          <a:ext cx="10840489" cy="5781368"/>
        </p:xfrm>
        <a:graphic>
          <a:graphicData uri="http://schemas.openxmlformats.org/drawingml/2006/table">
            <a:tbl>
              <a:tblPr/>
              <a:tblGrid>
                <a:gridCol w="5269174">
                  <a:extLst>
                    <a:ext uri="{9D8B030D-6E8A-4147-A177-3AD203B41FA5}">
                      <a16:colId xmlns:a16="http://schemas.microsoft.com/office/drawing/2014/main" val="237496314"/>
                    </a:ext>
                  </a:extLst>
                </a:gridCol>
                <a:gridCol w="5571315">
                  <a:extLst>
                    <a:ext uri="{9D8B030D-6E8A-4147-A177-3AD203B41FA5}">
                      <a16:colId xmlns:a16="http://schemas.microsoft.com/office/drawing/2014/main" val="1509224601"/>
                    </a:ext>
                  </a:extLst>
                </a:gridCol>
              </a:tblGrid>
              <a:tr h="235050">
                <a:tc>
                  <a:txBody>
                    <a:bodyPr/>
                    <a:lstStyle/>
                    <a:p>
                      <a:pPr marL="0" marR="33655" algn="ctr">
                        <a:lnSpc>
                          <a:spcPct val="100000"/>
                        </a:lnSpc>
                        <a:spcBef>
                          <a:spcPts val="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546318">
                <a:tc gridSpan="2">
                  <a:txBody>
                    <a:bodyPr/>
                    <a:lstStyle/>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9FBBBA8D-6256-B19C-2A23-126E952FC5C7}"/>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C66ADC51-E2BF-C750-F8E7-67094B0FDB8E}"/>
              </a:ext>
            </a:extLst>
          </p:cNvPr>
          <p:cNvPicPr>
            <a:picLocks noChangeAspect="1"/>
          </p:cNvPicPr>
          <p:nvPr/>
        </p:nvPicPr>
        <p:blipFill>
          <a:blip r:embed="rId2"/>
          <a:stretch>
            <a:fillRect/>
          </a:stretch>
        </p:blipFill>
        <p:spPr>
          <a:xfrm>
            <a:off x="4062845" y="684473"/>
            <a:ext cx="4260273" cy="5337186"/>
          </a:xfrm>
          <a:prstGeom prst="rect">
            <a:avLst/>
          </a:prstGeom>
        </p:spPr>
      </p:pic>
    </p:spTree>
    <p:extLst>
      <p:ext uri="{BB962C8B-B14F-4D97-AF65-F5344CB8AC3E}">
        <p14:creationId xmlns:p14="http://schemas.microsoft.com/office/powerpoint/2010/main" val="70929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B58EA2-1260-08FE-65B7-1929AAED18F5}"/>
              </a:ext>
            </a:extLst>
          </p:cNvPr>
          <p:cNvSpPr>
            <a:spLocks noGrp="1"/>
          </p:cNvSpPr>
          <p:nvPr>
            <p:ph type="title"/>
          </p:nvPr>
        </p:nvSpPr>
        <p:spPr/>
        <p:txBody>
          <a:bodyPr>
            <a:normAutofit/>
          </a:bodyPr>
          <a:lstStyle/>
          <a:p>
            <a:r>
              <a:rPr lang="it-IT" sz="2800" dirty="0"/>
              <a:t>11. Necessità di ampliare  le norme tecniche  per </a:t>
            </a:r>
            <a:r>
              <a:rPr lang="it-IT" sz="2800" b="1" dirty="0"/>
              <a:t>certificazione CE</a:t>
            </a:r>
          </a:p>
        </p:txBody>
      </p:sp>
      <p:sp>
        <p:nvSpPr>
          <p:cNvPr id="4" name="Segnaposto numero diapositiva 3">
            <a:extLst>
              <a:ext uri="{FF2B5EF4-FFF2-40B4-BE49-F238E27FC236}">
                <a16:creationId xmlns:a16="http://schemas.microsoft.com/office/drawing/2014/main" id="{B5A84CD3-A0EE-CA7B-9815-FB812A3B89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039491F8-8EA2-6BA4-E28B-8E39E6440E88}"/>
              </a:ext>
            </a:extLst>
          </p:cNvPr>
          <p:cNvGraphicFramePr>
            <a:graphicFrameLocks noGrp="1"/>
          </p:cNvGraphicFramePr>
          <p:nvPr>
            <p:extLst>
              <p:ext uri="{D42A27DB-BD31-4B8C-83A1-F6EECF244321}">
                <p14:modId xmlns:p14="http://schemas.microsoft.com/office/powerpoint/2010/main" val="1827659185"/>
              </p:ext>
            </p:extLst>
          </p:nvPr>
        </p:nvGraphicFramePr>
        <p:xfrm>
          <a:off x="1181099" y="507028"/>
          <a:ext cx="9829801" cy="5621490"/>
        </p:xfrm>
        <a:graphic>
          <a:graphicData uri="http://schemas.openxmlformats.org/drawingml/2006/table">
            <a:tbl>
              <a:tblPr/>
              <a:tblGrid>
                <a:gridCol w="4909705">
                  <a:extLst>
                    <a:ext uri="{9D8B030D-6E8A-4147-A177-3AD203B41FA5}">
                      <a16:colId xmlns:a16="http://schemas.microsoft.com/office/drawing/2014/main" val="237496314"/>
                    </a:ext>
                  </a:extLst>
                </a:gridCol>
                <a:gridCol w="4920096">
                  <a:extLst>
                    <a:ext uri="{9D8B030D-6E8A-4147-A177-3AD203B41FA5}">
                      <a16:colId xmlns:a16="http://schemas.microsoft.com/office/drawing/2014/main" val="1509224601"/>
                    </a:ext>
                  </a:extLst>
                </a:gridCol>
              </a:tblGrid>
              <a:tr h="398480">
                <a:tc>
                  <a:txBody>
                    <a:bodyPr/>
                    <a:lstStyle/>
                    <a:p>
                      <a:pPr marL="80645" marR="33655" algn="ctr">
                        <a:lnSpc>
                          <a:spcPct val="104000"/>
                        </a:lnSpc>
                        <a:spcBef>
                          <a:spcPts val="60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a:solidFill>
                            <a:schemeClr val="tx1"/>
                          </a:solidFill>
                          <a:effectLst/>
                          <a:latin typeface="+mn-lt"/>
                          <a:ea typeface="Calibri" panose="020F0502020204030204" pitchFamily="34" charset="0"/>
                          <a:cs typeface="Times New Roman" panose="02020603050405020304" pitchFamily="18" charset="0"/>
                        </a:rPr>
                        <a:t>DM 127/2024</a:t>
                      </a:r>
                      <a:endParaRPr lang="it-IT" sz="1200" b="1" kern="1200" dirty="0">
                        <a:solidFill>
                          <a:schemeClr val="tx1"/>
                        </a:solidFill>
                        <a:effectLst/>
                        <a:latin typeface="+mn-lt"/>
                        <a:ea typeface="Calibri" panose="020F0502020204030204" pitchFamily="34" charset="0"/>
                        <a:cs typeface="Times New Roman" panose="02020603050405020304" pitchFamily="18" charset="0"/>
                      </a:endParaRP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964856">
                <a:tc>
                  <a:txBody>
                    <a:bodyPr/>
                    <a:lstStyle/>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b="1" dirty="0">
                          <a:effectLst/>
                          <a:latin typeface="+mj-lt"/>
                          <a:ea typeface="Calibri" panose="020F0502020204030204" pitchFamily="34" charset="0"/>
                          <a:cs typeface="Times New Roman" panose="02020603050405020304" pitchFamily="18" charset="0"/>
                        </a:rPr>
                        <a:t>e) Norme tecniche di riferimento per la certificazione Ce dell'aggregato recuperato</a:t>
                      </a:r>
                    </a:p>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effectLst/>
                          <a:latin typeface="+mj-lt"/>
                          <a:ea typeface="Calibri" panose="020F0502020204030204" pitchFamily="34" charset="0"/>
                          <a:cs typeface="Times New Roman" panose="02020603050405020304" pitchFamily="18" charset="0"/>
                        </a:rPr>
                        <a:t>In tabella 4 sono riportate le norme tecniche di riferimento per l’attribuzione della marcatura Ce all'aggregato recuperato.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b="1" kern="1200" dirty="0">
                          <a:solidFill>
                            <a:schemeClr val="tx1"/>
                          </a:solidFill>
                          <a:effectLst/>
                          <a:latin typeface="+mj-lt"/>
                          <a:ea typeface="Calibri" panose="020F0502020204030204" pitchFamily="34" charset="0"/>
                          <a:cs typeface="Times New Roman" panose="02020603050405020304" pitchFamily="18" charset="0"/>
                        </a:rPr>
                        <a:t>e) Norme tecniche di riferimento per la certificazione Ce dell'aggregato recuperato</a:t>
                      </a:r>
                    </a:p>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kern="1200" dirty="0">
                          <a:solidFill>
                            <a:schemeClr val="tx1"/>
                          </a:solidFill>
                          <a:effectLst/>
                          <a:latin typeface="+mj-lt"/>
                          <a:ea typeface="Calibri" panose="020F0502020204030204" pitchFamily="34" charset="0"/>
                          <a:cs typeface="Times New Roman" panose="02020603050405020304" pitchFamily="18" charset="0"/>
                        </a:rPr>
                        <a:t>In tabella 4 sono riportate le norme tecniche di riferimento per l’attribuzione della marcatura Ce all'aggregato recuperato.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r h="4258154">
                <a:tc>
                  <a:txBody>
                    <a:bodyPr/>
                    <a:lstStyle/>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effectLst/>
                          <a:latin typeface="+mj-lt"/>
                          <a:ea typeface="Calibri" panose="020F0502020204030204" pitchFamily="34" charset="0"/>
                          <a:cs typeface="Times New Roman" panose="02020603050405020304" pitchFamily="18" charset="0"/>
                        </a:rPr>
                        <a:t>Tabella 4 — Norme tecniche per certificazione Ce</a:t>
                      </a:r>
                    </a:p>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200" dirty="0">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4000"/>
                        </a:lnSpc>
                        <a:spcBef>
                          <a:spcPts val="600"/>
                        </a:spcBef>
                        <a:spcAft>
                          <a:spcPts val="600"/>
                        </a:spcAft>
                      </a:pPr>
                      <a:r>
                        <a:rPr lang="it-IT" sz="1200" dirty="0">
                          <a:effectLst/>
                          <a:latin typeface="+mj-lt"/>
                          <a:ea typeface="Calibri" panose="020F0502020204030204" pitchFamily="34" charset="0"/>
                          <a:cs typeface="Times New Roman" panose="02020603050405020304" pitchFamily="18" charset="0"/>
                        </a:rPr>
                        <a:t>Tabella 4 — Norme tecniche per certificazione 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845221"/>
                  </a:ext>
                </a:extLst>
              </a:tr>
            </a:tbl>
          </a:graphicData>
        </a:graphic>
      </p:graphicFrame>
      <p:pic>
        <p:nvPicPr>
          <p:cNvPr id="11" name="Immagine 10">
            <a:extLst>
              <a:ext uri="{FF2B5EF4-FFF2-40B4-BE49-F238E27FC236}">
                <a16:creationId xmlns:a16="http://schemas.microsoft.com/office/drawing/2014/main" id="{5A6A12CF-1069-5E3D-0AF2-675D4272A4AC}"/>
              </a:ext>
            </a:extLst>
          </p:cNvPr>
          <p:cNvPicPr>
            <a:picLocks noChangeAspect="1"/>
          </p:cNvPicPr>
          <p:nvPr/>
        </p:nvPicPr>
        <p:blipFill>
          <a:blip r:embed="rId2"/>
          <a:stretch>
            <a:fillRect/>
          </a:stretch>
        </p:blipFill>
        <p:spPr>
          <a:xfrm>
            <a:off x="7510600" y="2065828"/>
            <a:ext cx="2515055" cy="3973417"/>
          </a:xfrm>
          <a:prstGeom prst="rect">
            <a:avLst/>
          </a:prstGeom>
        </p:spPr>
      </p:pic>
      <p:pic>
        <p:nvPicPr>
          <p:cNvPr id="13" name="Immagine 12">
            <a:extLst>
              <a:ext uri="{FF2B5EF4-FFF2-40B4-BE49-F238E27FC236}">
                <a16:creationId xmlns:a16="http://schemas.microsoft.com/office/drawing/2014/main" id="{D31589F8-82BB-34EE-4F6C-E83FC95EB348}"/>
              </a:ext>
            </a:extLst>
          </p:cNvPr>
          <p:cNvPicPr>
            <a:picLocks noChangeAspect="1"/>
          </p:cNvPicPr>
          <p:nvPr/>
        </p:nvPicPr>
        <p:blipFill>
          <a:blip r:embed="rId3"/>
          <a:stretch>
            <a:fillRect/>
          </a:stretch>
        </p:blipFill>
        <p:spPr>
          <a:xfrm>
            <a:off x="2077767" y="2168837"/>
            <a:ext cx="2603634" cy="3556183"/>
          </a:xfrm>
          <a:prstGeom prst="rect">
            <a:avLst/>
          </a:prstGeom>
        </p:spPr>
      </p:pic>
      <p:sp>
        <p:nvSpPr>
          <p:cNvPr id="8" name="Titolo 1">
            <a:extLst>
              <a:ext uri="{FF2B5EF4-FFF2-40B4-BE49-F238E27FC236}">
                <a16:creationId xmlns:a16="http://schemas.microsoft.com/office/drawing/2014/main" id="{B99E37DA-24C8-7345-89AC-40FCBD1AAFCA}"/>
              </a:ext>
            </a:extLst>
          </p:cNvPr>
          <p:cNvSpPr txBox="1">
            <a:spLocks/>
          </p:cNvSpPr>
          <p:nvPr/>
        </p:nvSpPr>
        <p:spPr>
          <a:xfrm>
            <a:off x="122548" y="6212533"/>
            <a:ext cx="2045617" cy="514277"/>
          </a:xfrm>
          <a:prstGeom prst="rect">
            <a:avLst/>
          </a:prstGeom>
          <a:solidFill>
            <a:schemeClr val="accent1">
              <a:lumMod val="60000"/>
              <a:lumOff val="40000"/>
            </a:schemeClr>
          </a:solidFill>
          <a:ln w="12700">
            <a:solidFill>
              <a:schemeClr val="bg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1400" b="0" i="0" u="none" strike="noStrike" kern="1200" cap="none" spc="-100" normalizeH="0" baseline="0" noProof="0" dirty="0">
                <a:ln>
                  <a:noFill/>
                </a:ln>
                <a:solidFill>
                  <a:srgbClr val="FFFFFF"/>
                </a:solidFill>
                <a:effectLst/>
                <a:uLnTx/>
                <a:uFillTx/>
                <a:latin typeface="Corbel" panose="020B0503020204020204"/>
                <a:ea typeface="+mj-ea"/>
                <a:cs typeface="+mj-cs"/>
              </a:rPr>
              <a:t>Avv. Daniele Carissimi</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1400" b="0" i="0" u="none" strike="noStrike" kern="1200" cap="none" spc="-100" normalizeH="0" baseline="0" noProof="0" dirty="0">
                <a:ln>
                  <a:noFill/>
                </a:ln>
                <a:solidFill>
                  <a:srgbClr val="FFFFFF"/>
                </a:solidFill>
                <a:effectLst/>
                <a:uLnTx/>
                <a:uFillTx/>
                <a:latin typeface="Corbel" panose="020B0503020204020204"/>
                <a:ea typeface="+mj-ea"/>
                <a:cs typeface="+mj-cs"/>
              </a:rPr>
              <a:t>- </a:t>
            </a:r>
            <a:r>
              <a:rPr kumimoji="0" lang="it-IT" sz="1400" b="0" i="0" u="none" strike="noStrike" kern="1200" cap="none" spc="-100" normalizeH="0" baseline="0" noProof="0" dirty="0">
                <a:ln>
                  <a:noFill/>
                </a:ln>
                <a:solidFill>
                  <a:srgbClr val="FFFFFF"/>
                </a:solidFill>
                <a:effectLst/>
                <a:uLnTx/>
                <a:uFillTx/>
                <a:latin typeface="Corbel" panose="020B0503020204020204"/>
                <a:ea typeface="+mj-ea"/>
                <a:cs typeface="+mj-cs"/>
                <a:hlinkClick r:id="rId4">
                  <a:extLst>
                    <a:ext uri="{A12FA001-AC4F-418D-AE19-62706E023703}">
                      <ahyp:hlinkClr xmlns:ahyp="http://schemas.microsoft.com/office/drawing/2018/hyperlinkcolor" val="tx"/>
                    </a:ext>
                  </a:extLst>
                </a:hlinkClick>
              </a:rPr>
              <a:t>info@danielecarissimi.it</a:t>
            </a:r>
            <a:r>
              <a:rPr kumimoji="0" lang="it-IT" sz="1400" b="0" i="0" u="none" strike="noStrike" kern="1200" cap="none" spc="-100" normalizeH="0" baseline="0" noProof="0" dirty="0">
                <a:ln>
                  <a:noFill/>
                </a:ln>
                <a:solidFill>
                  <a:srgbClr val="FFFFFF"/>
                </a:solidFill>
                <a:effectLst/>
                <a:uLnTx/>
                <a:uFillTx/>
                <a:latin typeface="Corbel" panose="020B0503020204020204"/>
                <a:ea typeface="+mj-ea"/>
                <a:cs typeface="+mj-cs"/>
              </a:rPr>
              <a:t> - </a:t>
            </a:r>
          </a:p>
        </p:txBody>
      </p:sp>
      <p:sp>
        <p:nvSpPr>
          <p:cNvPr id="3" name="CasellaDiTesto 2">
            <a:extLst>
              <a:ext uri="{FF2B5EF4-FFF2-40B4-BE49-F238E27FC236}">
                <a16:creationId xmlns:a16="http://schemas.microsoft.com/office/drawing/2014/main" id="{3324E329-D1A5-080C-053C-14CA65B6C62F}"/>
              </a:ext>
            </a:extLst>
          </p:cNvPr>
          <p:cNvSpPr txBox="1"/>
          <p:nvPr/>
        </p:nvSpPr>
        <p:spPr>
          <a:xfrm>
            <a:off x="3200401" y="114869"/>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71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5A84CD3-A0EE-CA7B-9815-FB812A3B89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039491F8-8EA2-6BA4-E28B-8E39E6440E88}"/>
              </a:ext>
            </a:extLst>
          </p:cNvPr>
          <p:cNvGraphicFramePr>
            <a:graphicFrameLocks noGrp="1"/>
          </p:cNvGraphicFramePr>
          <p:nvPr>
            <p:extLst>
              <p:ext uri="{D42A27DB-BD31-4B8C-83A1-F6EECF244321}">
                <p14:modId xmlns:p14="http://schemas.microsoft.com/office/powerpoint/2010/main" val="664973568"/>
              </p:ext>
            </p:extLst>
          </p:nvPr>
        </p:nvGraphicFramePr>
        <p:xfrm>
          <a:off x="487680" y="614454"/>
          <a:ext cx="11318240" cy="5968343"/>
        </p:xfrm>
        <a:graphic>
          <a:graphicData uri="http://schemas.openxmlformats.org/drawingml/2006/table">
            <a:tbl>
              <a:tblPr/>
              <a:tblGrid>
                <a:gridCol w="5659120">
                  <a:extLst>
                    <a:ext uri="{9D8B030D-6E8A-4147-A177-3AD203B41FA5}">
                      <a16:colId xmlns:a16="http://schemas.microsoft.com/office/drawing/2014/main" val="237496314"/>
                    </a:ext>
                  </a:extLst>
                </a:gridCol>
                <a:gridCol w="5659120">
                  <a:extLst>
                    <a:ext uri="{9D8B030D-6E8A-4147-A177-3AD203B41FA5}">
                      <a16:colId xmlns:a16="http://schemas.microsoft.com/office/drawing/2014/main" val="1509224601"/>
                    </a:ext>
                  </a:extLst>
                </a:gridCol>
              </a:tblGrid>
              <a:tr h="298999">
                <a:tc>
                  <a:txBody>
                    <a:bodyPr/>
                    <a:lstStyle/>
                    <a:p>
                      <a:pPr marL="80645" marR="33655" algn="ctr">
                        <a:lnSpc>
                          <a:spcPct val="104000"/>
                        </a:lnSpc>
                        <a:spcBef>
                          <a:spcPts val="60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058723">
                <a:tc>
                  <a:txBody>
                    <a:bodyPr/>
                    <a:lstStyle/>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L'aggregato recuperato è utilizzato, </a:t>
                      </a:r>
                      <a:r>
                        <a:rPr lang="it-IT" sz="1200" b="1" strike="sngStrike" dirty="0">
                          <a:solidFill>
                            <a:srgbClr val="0070C0"/>
                          </a:solidFill>
                          <a:effectLst/>
                          <a:latin typeface="+mj-lt"/>
                          <a:ea typeface="Calibri" panose="020F0502020204030204" pitchFamily="34" charset="0"/>
                          <a:cs typeface="Calibri" panose="020F0502020204030204" pitchFamily="34" charset="0"/>
                        </a:rPr>
                        <a:t>secondo le norme tecniche di utilizzo di cui alla tabella 5,</a:t>
                      </a:r>
                      <a:r>
                        <a:rPr lang="it-IT" sz="1200" b="1" dirty="0">
                          <a:solidFill>
                            <a:srgbClr val="0070C0"/>
                          </a:solidFill>
                          <a:effectLst/>
                          <a:latin typeface="+mj-lt"/>
                          <a:ea typeface="Calibri" panose="020F0502020204030204" pitchFamily="34" charset="0"/>
                          <a:cs typeface="Calibri" panose="020F0502020204030204" pitchFamily="34" charset="0"/>
                        </a:rPr>
                        <a:t> per:</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a) la realizzazione del corpo dei rilevati di opere in terra dell'ingegneria civile;</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b) la realizzazione di sottofondi stradali, ferroviari, aeroportuali e di piazzali civili ed industriali;</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c) la realizzazione di strati di fondazione delle infrastrutture di trasporto e di piazzali civili ed industriali;</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d) la realizzazione di recuperi ambientali, riempimenti e colmate;</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e) la realizzazione di strati accessori aventi, a titolo esemplificativo, funzione </a:t>
                      </a:r>
                      <a:r>
                        <a:rPr lang="it-IT" sz="1200" b="1" dirty="0" err="1">
                          <a:solidFill>
                            <a:srgbClr val="0070C0"/>
                          </a:solidFill>
                          <a:effectLst/>
                          <a:latin typeface="+mj-lt"/>
                          <a:ea typeface="Calibri" panose="020F0502020204030204" pitchFamily="34" charset="0"/>
                          <a:cs typeface="Calibri" panose="020F0502020204030204" pitchFamily="34" charset="0"/>
                        </a:rPr>
                        <a:t>anticapillare</a:t>
                      </a:r>
                      <a:r>
                        <a:rPr lang="it-IT" sz="1200" b="1" dirty="0">
                          <a:solidFill>
                            <a:srgbClr val="0070C0"/>
                          </a:solidFill>
                          <a:effectLst/>
                          <a:latin typeface="+mj-lt"/>
                          <a:ea typeface="Calibri" panose="020F0502020204030204" pitchFamily="34" charset="0"/>
                          <a:cs typeface="Calibri" panose="020F0502020204030204" pitchFamily="34" charset="0"/>
                        </a:rPr>
                        <a:t>, antigelo, drenante;</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dirty="0">
                          <a:solidFill>
                            <a:srgbClr val="0070C0"/>
                          </a:solidFill>
                          <a:effectLst/>
                          <a:latin typeface="+mj-lt"/>
                          <a:ea typeface="Calibri" panose="020F0502020204030204" pitchFamily="34" charset="0"/>
                          <a:cs typeface="Calibri" panose="020F0502020204030204" pitchFamily="34" charset="0"/>
                        </a:rPr>
                        <a:t>f) il confezionamento di calcestruzzi e miscele legate con leganti idraulici (quali, a titolo esemplificativo, misti cementati, miscele </a:t>
                      </a:r>
                      <a:r>
                        <a:rPr lang="it-IT" sz="1200" b="1" dirty="0" err="1">
                          <a:solidFill>
                            <a:srgbClr val="0070C0"/>
                          </a:solidFill>
                          <a:effectLst/>
                          <a:latin typeface="+mj-lt"/>
                          <a:ea typeface="Calibri" panose="020F0502020204030204" pitchFamily="34" charset="0"/>
                          <a:cs typeface="Calibri" panose="020F0502020204030204" pitchFamily="34" charset="0"/>
                        </a:rPr>
                        <a:t>betonabili</a:t>
                      </a:r>
                      <a:r>
                        <a:rPr lang="it-IT" sz="1200" b="1" dirty="0">
                          <a:solidFill>
                            <a:srgbClr val="0070C0"/>
                          </a:solidFill>
                          <a:effectLst/>
                          <a:latin typeface="+mj-lt"/>
                          <a:ea typeface="Calibri" panose="020F0502020204030204" pitchFamily="34" charset="0"/>
                          <a:cs typeface="Calibri" panose="020F0502020204030204" pitchFamily="34" charset="0"/>
                        </a:rPr>
                        <a:t>).</a:t>
                      </a:r>
                      <a:endParaRPr lang="it-IT" sz="1200" b="1" dirty="0">
                        <a:solidFill>
                          <a:srgbClr val="0070C0"/>
                        </a:solidFill>
                        <a:effectLst/>
                        <a:latin typeface="+mj-lt"/>
                        <a:ea typeface="Calibri" panose="020F0502020204030204" pitchFamily="34" charset="0"/>
                      </a:endParaRPr>
                    </a:p>
                    <a:p>
                      <a:pPr algn="just">
                        <a:spcBef>
                          <a:spcPts val="600"/>
                        </a:spcBef>
                        <a:spcAft>
                          <a:spcPts val="600"/>
                        </a:spcAft>
                      </a:pPr>
                      <a:r>
                        <a:rPr lang="it-IT" sz="1200" b="1" i="1" dirty="0">
                          <a:solidFill>
                            <a:srgbClr val="0070C0"/>
                          </a:solidFill>
                          <a:effectLst/>
                          <a:latin typeface="+mj-lt"/>
                          <a:ea typeface="Calibri" panose="020F0502020204030204" pitchFamily="34" charset="0"/>
                          <a:cs typeface="Calibri" panose="020F0502020204030204" pitchFamily="34" charset="0"/>
                        </a:rPr>
                        <a:t>Tabella 5 — Norme tecniche per l'utilizzo dell'aggregato recuperato</a:t>
                      </a:r>
                      <a:endParaRPr lang="it-IT" sz="1200" b="1" dirty="0">
                        <a:solidFill>
                          <a:srgbClr val="0070C0"/>
                        </a:solidFill>
                        <a:effectLst/>
                        <a:latin typeface="+mj-lt"/>
                        <a:ea typeface="Calibri" panose="020F0502020204030204" pitchFamily="34" charset="0"/>
                      </a:endParaRPr>
                    </a:p>
                    <a:p>
                      <a:pPr marL="80645" marR="33655" algn="just">
                        <a:lnSpc>
                          <a:spcPct val="104000"/>
                        </a:lnSpc>
                        <a:spcBef>
                          <a:spcPts val="60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200" dirty="0">
                          <a:effectLst/>
                          <a:latin typeface="+mj-lt"/>
                          <a:ea typeface="Calibri" panose="020F0502020204030204" pitchFamily="34" charset="0"/>
                          <a:cs typeface="Times New Roman" panose="02020603050405020304"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it-IT" sz="1200" dirty="0">
                          <a:solidFill>
                            <a:schemeClr val="tx1"/>
                          </a:solidFill>
                          <a:effectLst/>
                          <a:latin typeface="+mj-lt"/>
                          <a:ea typeface="Calibri" panose="020F0502020204030204" pitchFamily="34" charset="0"/>
                          <a:cs typeface="Calibri" panose="020F0502020204030204" pitchFamily="34" charset="0"/>
                        </a:rPr>
                        <a:t>L'aggregato recuperato è utilizzato per:</a:t>
                      </a:r>
                      <a:endParaRPr lang="it-IT" sz="1200" dirty="0">
                        <a:solidFill>
                          <a:schemeClr val="tx1"/>
                        </a:solidFill>
                        <a:effectLst/>
                        <a:latin typeface="+mj-lt"/>
                        <a:ea typeface="Calibri" panose="020F0502020204030204" pitchFamily="34" charset="0"/>
                      </a:endParaRP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realizzazione di recuperi ambientali, riempimenti e colmate;</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realizzazione del corpo dei rilevati di opere in terra dell'ingegneria civile;</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realizzazione di miscele bituminose e sottofondi stradali, ferroviari, aeroportuali e di piazzali civili ed industriali;</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realizzazione di strati di fondazione delle infrastrutture di trasporto e di piazzali civili ed industriali;</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realizzazione di strati accessori aventi, a titolo esemplificativo, funzione </a:t>
                      </a:r>
                      <a:r>
                        <a:rPr lang="it-IT" sz="1200" dirty="0" err="1">
                          <a:solidFill>
                            <a:srgbClr val="FF0000"/>
                          </a:solidFill>
                          <a:effectLst/>
                          <a:latin typeface="+mj-lt"/>
                          <a:ea typeface="Calibri" panose="020F0502020204030204" pitchFamily="34" charset="0"/>
                          <a:cs typeface="Calibri" panose="020F0502020204030204" pitchFamily="34" charset="0"/>
                        </a:rPr>
                        <a:t>anticapillare</a:t>
                      </a:r>
                      <a:r>
                        <a:rPr lang="it-IT" sz="1200" dirty="0">
                          <a:solidFill>
                            <a:srgbClr val="FF0000"/>
                          </a:solidFill>
                          <a:effectLst/>
                          <a:latin typeface="+mj-lt"/>
                          <a:ea typeface="Calibri" panose="020F0502020204030204" pitchFamily="34" charset="0"/>
                          <a:cs typeface="Calibri" panose="020F0502020204030204" pitchFamily="34" charset="0"/>
                        </a:rPr>
                        <a:t>, antigelo, drenante;</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confezionamento di miscele legate con leganti idraulici (quali, a titolo esemplificativo, misti cementati, miscele </a:t>
                      </a:r>
                      <a:r>
                        <a:rPr lang="it-IT" sz="1200" dirty="0" err="1">
                          <a:solidFill>
                            <a:srgbClr val="FF0000"/>
                          </a:solidFill>
                          <a:effectLst/>
                          <a:latin typeface="+mj-lt"/>
                          <a:ea typeface="Calibri" panose="020F0502020204030204" pitchFamily="34" charset="0"/>
                          <a:cs typeface="Calibri" panose="020F0502020204030204" pitchFamily="34" charset="0"/>
                        </a:rPr>
                        <a:t>betonabili</a:t>
                      </a:r>
                      <a:r>
                        <a:rPr lang="it-IT" sz="1200" dirty="0">
                          <a:solidFill>
                            <a:srgbClr val="FF0000"/>
                          </a:solidFill>
                          <a:effectLst/>
                          <a:latin typeface="+mj-lt"/>
                          <a:ea typeface="Calibri" panose="020F0502020204030204" pitchFamily="34" charset="0"/>
                          <a:cs typeface="Calibri" panose="020F0502020204030204" pitchFamily="34" charset="0"/>
                        </a:rPr>
                        <a:t>);</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confezionamento di calcestruzzi;</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produzione di clinker per cemento;</a:t>
                      </a:r>
                    </a:p>
                    <a:p>
                      <a:pPr marL="342900" lvl="0" indent="-342900" algn="just">
                        <a:spcBef>
                          <a:spcPts val="600"/>
                        </a:spcBef>
                        <a:spcAft>
                          <a:spcPts val="600"/>
                        </a:spcAft>
                        <a:buFont typeface="+mj-lt"/>
                        <a:buAutoNum type="alphaLcParenR"/>
                      </a:pPr>
                      <a:r>
                        <a:rPr lang="it-IT" sz="1200" dirty="0">
                          <a:solidFill>
                            <a:srgbClr val="FF0000"/>
                          </a:solidFill>
                          <a:effectLst/>
                          <a:latin typeface="+mj-lt"/>
                          <a:ea typeface="Calibri" panose="020F0502020204030204" pitchFamily="34" charset="0"/>
                          <a:cs typeface="Calibri" panose="020F0502020204030204" pitchFamily="34" charset="0"/>
                        </a:rPr>
                        <a:t> produzione di cemento.</a:t>
                      </a:r>
                    </a:p>
                    <a:p>
                      <a:pPr algn="just">
                        <a:spcBef>
                          <a:spcPts val="600"/>
                        </a:spcBef>
                        <a:spcAft>
                          <a:spcPts val="600"/>
                        </a:spcAft>
                      </a:pPr>
                      <a:r>
                        <a:rPr lang="it-IT" sz="1200" i="0" dirty="0">
                          <a:solidFill>
                            <a:srgbClr val="FF0000"/>
                          </a:solidFill>
                          <a:effectLst/>
                          <a:latin typeface="+mj-lt"/>
                          <a:ea typeface="Calibri" panose="020F0502020204030204" pitchFamily="34" charset="0"/>
                          <a:cs typeface="Calibri" panose="020F0502020204030204" pitchFamily="34" charset="0"/>
                        </a:rPr>
                        <a:t>In Tabella 5 si riporta un elenco delle norme tecniche per l'utilizzo dell'aggregato recuperato. </a:t>
                      </a:r>
                      <a:r>
                        <a:rPr lang="it-IT" sz="1200" b="1" i="0" dirty="0">
                          <a:solidFill>
                            <a:srgbClr val="FF0000"/>
                          </a:solidFill>
                          <a:effectLst/>
                          <a:latin typeface="+mj-lt"/>
                          <a:ea typeface="Calibri" panose="020F0502020204030204" pitchFamily="34" charset="0"/>
                          <a:cs typeface="Calibri" panose="020F0502020204030204" pitchFamily="34" charset="0"/>
                        </a:rPr>
                        <a:t>Ove tali norme tecniche siano sottoposte a modifica, revisione o sostituzione, sarà necessario rispettare le norme tecniche così come modificate o revisionate, ovvero quelle introdotte in sostituzione di quelle elencate</a:t>
                      </a:r>
                      <a:r>
                        <a:rPr lang="it-IT" sz="1200" i="0" dirty="0">
                          <a:solidFill>
                            <a:srgbClr val="FF0000"/>
                          </a:solidFill>
                          <a:effectLst/>
                          <a:latin typeface="+mj-lt"/>
                          <a:ea typeface="Calibri" panose="020F0502020204030204" pitchFamily="34" charset="0"/>
                          <a:cs typeface="Calibri" panose="020F0502020204030204" pitchFamily="34" charset="0"/>
                        </a:rPr>
                        <a:t>.</a:t>
                      </a:r>
                    </a:p>
                    <a:p>
                      <a:pPr algn="just">
                        <a:spcBef>
                          <a:spcPts val="600"/>
                        </a:spcBef>
                        <a:spcAft>
                          <a:spcPts val="600"/>
                        </a:spcAft>
                      </a:pPr>
                      <a:r>
                        <a:rPr lang="it-IT" sz="1200" i="1" dirty="0">
                          <a:solidFill>
                            <a:srgbClr val="FF0000"/>
                          </a:solidFill>
                          <a:effectLst/>
                          <a:latin typeface="+mj-lt"/>
                          <a:ea typeface="Calibri" panose="020F0502020204030204" pitchFamily="34" charset="0"/>
                          <a:cs typeface="Calibri" panose="020F0502020204030204" pitchFamily="34" charset="0"/>
                        </a:rPr>
                        <a:t>Tabella 5 — Elenco non esaustivo delle norme tecniche per l'utilizzo dell'aggregato recuperato</a:t>
                      </a:r>
                      <a:endParaRPr lang="it-IT" sz="1200" dirty="0">
                        <a:solidFill>
                          <a:srgbClr val="FF0000"/>
                        </a:solidFill>
                        <a:effectLst/>
                        <a:latin typeface="+mj-lt"/>
                        <a:ea typeface="Calibri" panose="020F0502020204030204" pitchFamily="34" charset="0"/>
                      </a:endParaRPr>
                    </a:p>
                    <a:p>
                      <a:pPr marL="0" marR="0" lvl="0" indent="0" algn="just" defTabSz="914400" rtl="0" eaLnBrk="1" fontAlgn="auto" latinLnBrk="0" hangingPunct="1">
                        <a:lnSpc>
                          <a:spcPct val="104000"/>
                        </a:lnSpc>
                        <a:spcBef>
                          <a:spcPts val="600"/>
                        </a:spcBef>
                        <a:spcAft>
                          <a:spcPts val="600"/>
                        </a:spcAft>
                        <a:buClrTx/>
                        <a:buSzTx/>
                        <a:buFontTx/>
                        <a:buNone/>
                        <a:tabLst/>
                        <a:defRPr/>
                      </a:pPr>
                      <a:r>
                        <a:rPr lang="it-IT" sz="1200" dirty="0">
                          <a:effectLst/>
                          <a:latin typeface="+mj-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E09AC8E2-0BB1-318B-397A-589002C0F20D}"/>
              </a:ext>
            </a:extLst>
          </p:cNvPr>
          <p:cNvSpPr txBox="1"/>
          <p:nvPr/>
        </p:nvSpPr>
        <p:spPr>
          <a:xfrm>
            <a:off x="3097276" y="83617"/>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a:solidFill>
                  <a:srgbClr val="40BAD2"/>
                </a:solidFill>
                <a:latin typeface="Corbel" panose="020B0503020204020204"/>
                <a:ea typeface="Calibri" panose="020F0502020204030204" pitchFamily="34" charset="0"/>
                <a:cs typeface="Times New Roman" panose="02020603050405020304" pitchFamily="18" charset="0"/>
              </a:rPr>
              <a:t>Allegato 2</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82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635AC4-07BC-4D19-2CD7-10FA024976C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249AF8E-8AF0-35FE-6ECD-27911E6DF6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A40D8A8F-D3EB-9257-5387-5EE670FBC072}"/>
              </a:ext>
            </a:extLst>
          </p:cNvPr>
          <p:cNvGraphicFramePr>
            <a:graphicFrameLocks noGrp="1"/>
          </p:cNvGraphicFramePr>
          <p:nvPr>
            <p:extLst>
              <p:ext uri="{D42A27DB-BD31-4B8C-83A1-F6EECF244321}">
                <p14:modId xmlns:p14="http://schemas.microsoft.com/office/powerpoint/2010/main" val="3773168406"/>
              </p:ext>
            </p:extLst>
          </p:nvPr>
        </p:nvGraphicFramePr>
        <p:xfrm>
          <a:off x="487680" y="614454"/>
          <a:ext cx="11318240" cy="5827910"/>
        </p:xfrm>
        <a:graphic>
          <a:graphicData uri="http://schemas.openxmlformats.org/drawingml/2006/table">
            <a:tbl>
              <a:tblPr/>
              <a:tblGrid>
                <a:gridCol w="5659120">
                  <a:extLst>
                    <a:ext uri="{9D8B030D-6E8A-4147-A177-3AD203B41FA5}">
                      <a16:colId xmlns:a16="http://schemas.microsoft.com/office/drawing/2014/main" val="237496314"/>
                    </a:ext>
                  </a:extLst>
                </a:gridCol>
                <a:gridCol w="5659120">
                  <a:extLst>
                    <a:ext uri="{9D8B030D-6E8A-4147-A177-3AD203B41FA5}">
                      <a16:colId xmlns:a16="http://schemas.microsoft.com/office/drawing/2014/main" val="1509224601"/>
                    </a:ext>
                  </a:extLst>
                </a:gridCol>
              </a:tblGrid>
              <a:tr h="298999">
                <a:tc>
                  <a:txBody>
                    <a:bodyPr/>
                    <a:lstStyle/>
                    <a:p>
                      <a:pPr marL="80645" marR="33655" algn="ctr">
                        <a:lnSpc>
                          <a:spcPct val="104000"/>
                        </a:lnSpc>
                        <a:spcBef>
                          <a:spcPts val="60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528911">
                <a:tc>
                  <a:txBody>
                    <a:bodyPr/>
                    <a:lstStyle/>
                    <a:p>
                      <a:pPr algn="just">
                        <a:spcBef>
                          <a:spcPts val="600"/>
                        </a:spcBef>
                        <a:spcAft>
                          <a:spcPts val="600"/>
                        </a:spcAft>
                      </a:pPr>
                      <a:r>
                        <a:rPr lang="it-IT" sz="1200" b="1" i="1" dirty="0">
                          <a:solidFill>
                            <a:srgbClr val="0070C0"/>
                          </a:solidFill>
                          <a:effectLst/>
                          <a:latin typeface="+mj-lt"/>
                          <a:ea typeface="Calibri" panose="020F0502020204030204" pitchFamily="34" charset="0"/>
                          <a:cs typeface="Calibri" panose="020F0502020204030204" pitchFamily="34" charset="0"/>
                        </a:rPr>
                        <a:t>Tabella 5 — Norme tecniche per l'utilizzo dell'aggregato recuperato</a:t>
                      </a:r>
                    </a:p>
                    <a:p>
                      <a:pPr algn="just">
                        <a:spcBef>
                          <a:spcPts val="600"/>
                        </a:spcBef>
                        <a:spcAft>
                          <a:spcPts val="600"/>
                        </a:spcAft>
                      </a:pPr>
                      <a:endParaRPr lang="it-IT" sz="1200" b="1" dirty="0">
                        <a:solidFill>
                          <a:srgbClr val="0070C0"/>
                        </a:solidFill>
                        <a:effectLst/>
                        <a:latin typeface="+mj-lt"/>
                        <a:ea typeface="Calibri" panose="020F050202020403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it-IT" sz="1200" i="1">
                          <a:solidFill>
                            <a:srgbClr val="FF0000"/>
                          </a:solidFill>
                          <a:effectLst/>
                          <a:latin typeface="+mj-lt"/>
                          <a:ea typeface="Calibri" panose="020F0502020204030204" pitchFamily="34" charset="0"/>
                          <a:cs typeface="Calibri" panose="020F0502020204030204" pitchFamily="34" charset="0"/>
                        </a:rPr>
                        <a:t>Tabella </a:t>
                      </a:r>
                      <a:r>
                        <a:rPr lang="it-IT" sz="1200" i="1" dirty="0">
                          <a:solidFill>
                            <a:srgbClr val="FF0000"/>
                          </a:solidFill>
                          <a:effectLst/>
                          <a:latin typeface="+mj-lt"/>
                          <a:ea typeface="Calibri" panose="020F0502020204030204" pitchFamily="34" charset="0"/>
                          <a:cs typeface="Calibri" panose="020F0502020204030204" pitchFamily="34" charset="0"/>
                        </a:rPr>
                        <a:t>5 — Elenco non esaustivo delle norme tecniche per l'utilizzo dell'aggregato recuperato</a:t>
                      </a:r>
                      <a:endParaRPr lang="it-IT" sz="1200" dirty="0">
                        <a:solidFill>
                          <a:srgbClr val="FF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B4D2376F-1165-EF09-6668-5B96041DE26A}"/>
              </a:ext>
            </a:extLst>
          </p:cNvPr>
          <p:cNvSpPr txBox="1"/>
          <p:nvPr/>
        </p:nvSpPr>
        <p:spPr>
          <a:xfrm>
            <a:off x="3097276" y="83617"/>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a:solidFill>
                  <a:srgbClr val="40BAD2"/>
                </a:solidFill>
                <a:latin typeface="Corbel" panose="020B0503020204020204"/>
                <a:ea typeface="Calibri" panose="020F0502020204030204" pitchFamily="34" charset="0"/>
                <a:cs typeface="Times New Roman" panose="02020603050405020304" pitchFamily="18" charset="0"/>
              </a:rPr>
              <a:t>Allegato 2</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2BD1F65F-53D3-4CA4-B288-359FCAAD1086}"/>
              </a:ext>
            </a:extLst>
          </p:cNvPr>
          <p:cNvPicPr>
            <a:picLocks noChangeAspect="1"/>
          </p:cNvPicPr>
          <p:nvPr/>
        </p:nvPicPr>
        <p:blipFill>
          <a:blip r:embed="rId2"/>
          <a:srcRect t="13364"/>
          <a:stretch/>
        </p:blipFill>
        <p:spPr>
          <a:xfrm>
            <a:off x="6345410" y="2159133"/>
            <a:ext cx="5230064" cy="3813043"/>
          </a:xfrm>
          <a:prstGeom prst="rect">
            <a:avLst/>
          </a:prstGeom>
        </p:spPr>
      </p:pic>
      <p:pic>
        <p:nvPicPr>
          <p:cNvPr id="7" name="Immagine 6">
            <a:extLst>
              <a:ext uri="{FF2B5EF4-FFF2-40B4-BE49-F238E27FC236}">
                <a16:creationId xmlns:a16="http://schemas.microsoft.com/office/drawing/2014/main" id="{B281023F-F058-1429-4A38-A50C91CB0C1A}"/>
              </a:ext>
            </a:extLst>
          </p:cNvPr>
          <p:cNvPicPr>
            <a:picLocks noChangeAspect="1"/>
          </p:cNvPicPr>
          <p:nvPr/>
        </p:nvPicPr>
        <p:blipFill>
          <a:blip r:embed="rId3"/>
          <a:stretch>
            <a:fillRect/>
          </a:stretch>
        </p:blipFill>
        <p:spPr>
          <a:xfrm>
            <a:off x="616526" y="2254827"/>
            <a:ext cx="5460339" cy="2614458"/>
          </a:xfrm>
          <a:prstGeom prst="rect">
            <a:avLst/>
          </a:prstGeom>
        </p:spPr>
      </p:pic>
    </p:spTree>
    <p:extLst>
      <p:ext uri="{BB962C8B-B14F-4D97-AF65-F5344CB8AC3E}">
        <p14:creationId xmlns:p14="http://schemas.microsoft.com/office/powerpoint/2010/main" val="18733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17E3CD-6881-9D8B-68B0-0C65B745764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CFC8DFC-EDB3-B264-9BF9-36B6E6E41CC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EE48EFAA-4029-C4A1-5075-D73E66DDAE2D}"/>
              </a:ext>
            </a:extLst>
          </p:cNvPr>
          <p:cNvGraphicFramePr>
            <a:graphicFrameLocks noGrp="1"/>
          </p:cNvGraphicFramePr>
          <p:nvPr>
            <p:extLst>
              <p:ext uri="{D42A27DB-BD31-4B8C-83A1-F6EECF244321}">
                <p14:modId xmlns:p14="http://schemas.microsoft.com/office/powerpoint/2010/main" val="2184098524"/>
              </p:ext>
            </p:extLst>
          </p:nvPr>
        </p:nvGraphicFramePr>
        <p:xfrm>
          <a:off x="487680" y="614454"/>
          <a:ext cx="11318240" cy="5827910"/>
        </p:xfrm>
        <a:graphic>
          <a:graphicData uri="http://schemas.openxmlformats.org/drawingml/2006/table">
            <a:tbl>
              <a:tblPr/>
              <a:tblGrid>
                <a:gridCol w="5622175">
                  <a:extLst>
                    <a:ext uri="{9D8B030D-6E8A-4147-A177-3AD203B41FA5}">
                      <a16:colId xmlns:a16="http://schemas.microsoft.com/office/drawing/2014/main" val="237496314"/>
                    </a:ext>
                  </a:extLst>
                </a:gridCol>
                <a:gridCol w="5696065">
                  <a:extLst>
                    <a:ext uri="{9D8B030D-6E8A-4147-A177-3AD203B41FA5}">
                      <a16:colId xmlns:a16="http://schemas.microsoft.com/office/drawing/2014/main" val="1509224601"/>
                    </a:ext>
                  </a:extLst>
                </a:gridCol>
              </a:tblGrid>
              <a:tr h="298999">
                <a:tc>
                  <a:txBody>
                    <a:bodyPr/>
                    <a:lstStyle/>
                    <a:p>
                      <a:pPr marL="80645" marR="33655" algn="ctr">
                        <a:lnSpc>
                          <a:spcPct val="104000"/>
                        </a:lnSpc>
                        <a:spcBef>
                          <a:spcPts val="60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528911">
                <a:tc>
                  <a:txBody>
                    <a:bodyPr/>
                    <a:lstStyle/>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0" algn="just"/>
                      <a:r>
                        <a:rPr lang="it-IT" sz="1200" b="0" i="0" u="none" strike="noStrike" kern="1200" baseline="0" dirty="0">
                          <a:solidFill>
                            <a:schemeClr val="tx1"/>
                          </a:solidFill>
                          <a:latin typeface="+mn-lt"/>
                          <a:ea typeface="+mn-ea"/>
                          <a:cs typeface="+mn-cs"/>
                        </a:rPr>
                        <a:t>Per tutti gli utilizzi, ad esclusione di quelli di cui alla lettera </a:t>
                      </a:r>
                      <a:r>
                        <a:rPr lang="it-IT" sz="1200" b="0" i="1" u="none" strike="noStrike" kern="1200" baseline="0" dirty="0">
                          <a:solidFill>
                            <a:schemeClr val="tx1"/>
                          </a:solidFill>
                          <a:latin typeface="+mn-lt"/>
                          <a:ea typeface="+mn-ea"/>
                          <a:cs typeface="+mn-cs"/>
                        </a:rPr>
                        <a:t>d) </a:t>
                      </a:r>
                      <a:r>
                        <a:rPr lang="it-IT" sz="1200" b="0" i="0" u="none" strike="noStrike" kern="1200" baseline="0" dirty="0">
                          <a:solidFill>
                            <a:schemeClr val="tx1"/>
                          </a:solidFill>
                          <a:latin typeface="+mn-lt"/>
                          <a:ea typeface="+mn-ea"/>
                          <a:cs typeface="+mn-cs"/>
                        </a:rPr>
                        <a:t>, è si applica la Marcatura CE come disposto dal regolamento (UE) n. 305/2011 del Parlamento europeo e del Consiglio del 9 marzo 2011.</a:t>
                      </a:r>
                    </a:p>
                    <a:p>
                      <a:pPr marL="0" indent="0" algn="just"/>
                      <a:r>
                        <a:rPr lang="it-IT" sz="1200" b="1" i="0" u="none" strike="sngStrike" kern="1200" baseline="0" dirty="0">
                          <a:solidFill>
                            <a:schemeClr val="tx1"/>
                          </a:solidFill>
                          <a:latin typeface="+mn-lt"/>
                          <a:ea typeface="+mn-ea"/>
                          <a:cs typeface="+mn-cs"/>
                        </a:rPr>
                        <a:t>Gli utilizzi al suolo non devono costituire potenziale fonte di contaminazione per suolo, sottosuolo e acque sotterranee</a:t>
                      </a:r>
                      <a:r>
                        <a:rPr lang="it-IT" sz="1200" b="0" i="0" u="none" strike="noStrike" kern="1200" baseline="0" dirty="0">
                          <a:solidFill>
                            <a:schemeClr val="tx1"/>
                          </a:solidFill>
                          <a:latin typeface="+mn-lt"/>
                          <a:ea typeface="+mn-ea"/>
                          <a:cs typeface="+mn-cs"/>
                        </a:rPr>
                        <a:t>.</a:t>
                      </a:r>
                    </a:p>
                    <a:p>
                      <a:pPr marL="0" indent="0" algn="just"/>
                      <a:r>
                        <a:rPr lang="it-IT" sz="1200" b="0" i="0" u="none" strike="noStrike" kern="1200" baseline="0" dirty="0">
                          <a:solidFill>
                            <a:schemeClr val="tx1"/>
                          </a:solidFill>
                          <a:latin typeface="+mn-lt"/>
                          <a:ea typeface="+mn-ea"/>
                          <a:cs typeface="+mn-cs"/>
                        </a:rPr>
                        <a:t>Per gli utilizzi di cui alla lettera </a:t>
                      </a:r>
                      <a:r>
                        <a:rPr lang="it-IT" sz="1200" b="0" i="1" u="none" strike="noStrike" kern="1200" baseline="0" dirty="0">
                          <a:solidFill>
                            <a:schemeClr val="tx1"/>
                          </a:solidFill>
                          <a:latin typeface="+mn-lt"/>
                          <a:ea typeface="+mn-ea"/>
                          <a:cs typeface="+mn-cs"/>
                        </a:rPr>
                        <a:t>f) </a:t>
                      </a:r>
                      <a:r>
                        <a:rPr lang="it-IT" sz="1200" b="0" i="0" u="none" strike="noStrike" kern="1200" baseline="0" dirty="0">
                          <a:solidFill>
                            <a:schemeClr val="tx1"/>
                          </a:solidFill>
                          <a:latin typeface="+mn-lt"/>
                          <a:ea typeface="+mn-ea"/>
                          <a:cs typeface="+mn-cs"/>
                        </a:rPr>
                        <a:t>debbono essere rispettati i limiti di cui alla voce 47 dell’allegato XVII del regolamento (CE) n. 1907/2006, del Parlamento europeo e del Consiglio, del 18 dicembre 2006, relativi alla presenza di cromo VI nel cemento e nelle miscele contenenti cemento.</a:t>
                      </a:r>
                      <a:endParaRPr lang="it-IT" sz="1200" b="0" i="0" u="none" strike="noStrike" kern="1200" baseline="0" dirty="0">
                        <a:solidFill>
                          <a:schemeClr val="tx1"/>
                        </a:solidFill>
                        <a:effectLst/>
                        <a:latin typeface="+mn-lt"/>
                        <a:ea typeface="+mn-ea"/>
                        <a:cs typeface="+mn-cs"/>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it-IT" sz="1400" b="1" kern="1200" dirty="0">
                          <a:solidFill>
                            <a:srgbClr val="FF0000"/>
                          </a:solidFill>
                          <a:effectLst/>
                          <a:latin typeface="+mn-lt"/>
                          <a:ea typeface="+mn-ea"/>
                          <a:cs typeface="+mn-cs"/>
                        </a:rPr>
                        <a:t>Tabella 6: parametri prestazionali dell’aggregato recuperato per la produzione di Clinker</a:t>
                      </a:r>
                      <a:endParaRPr lang="it-IT" sz="1400" kern="1200" dirty="0">
                        <a:solidFill>
                          <a:srgbClr val="FF0000"/>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endParaRPr lang="it-IT" sz="1800" kern="1200" dirty="0">
                        <a:solidFill>
                          <a:schemeClr val="tx1"/>
                        </a:solidFill>
                        <a:effectLst/>
                        <a:latin typeface="+mn-lt"/>
                        <a:ea typeface="+mn-ea"/>
                        <a:cs typeface="+mn-cs"/>
                      </a:endParaRPr>
                    </a:p>
                    <a:p>
                      <a:pPr algn="just"/>
                      <a:r>
                        <a:rPr lang="it-IT" sz="1200" kern="1200" dirty="0">
                          <a:solidFill>
                            <a:schemeClr val="tx1"/>
                          </a:solidFill>
                          <a:effectLst/>
                          <a:latin typeface="+mn-lt"/>
                          <a:ea typeface="+mn-ea"/>
                          <a:cs typeface="+mn-cs"/>
                        </a:rPr>
                        <a:t>Per tutti gli utilizzi si applica la Marcatura CE come disposto dal Regolamento (UE) n. 305/2011 del Parlamento europeo e del Consiglio del 9 marzo 2011, </a:t>
                      </a:r>
                      <a:r>
                        <a:rPr lang="it-IT" sz="1200" b="1" kern="1200" dirty="0">
                          <a:solidFill>
                            <a:srgbClr val="FF0000"/>
                          </a:solidFill>
                          <a:effectLst/>
                          <a:latin typeface="+mn-lt"/>
                          <a:ea typeface="+mn-ea"/>
                          <a:cs typeface="+mn-cs"/>
                        </a:rPr>
                        <a:t>ad esclusione di quelli derogati dal medesimo regolamento.</a:t>
                      </a:r>
                    </a:p>
                    <a:p>
                      <a:pPr algn="just"/>
                      <a:r>
                        <a:rPr lang="it-IT" sz="1200" kern="1200" dirty="0">
                          <a:solidFill>
                            <a:schemeClr val="tx1"/>
                          </a:solidFill>
                          <a:effectLst/>
                          <a:latin typeface="+mn-lt"/>
                          <a:ea typeface="+mn-ea"/>
                          <a:cs typeface="+mn-cs"/>
                        </a:rPr>
                        <a:t>Per gli utilizzi di cui alla lettera f) e lettera g) debbono essere rispettati i limiti di cui alla voce 47 dell'allegato XVII del regolamento (CE) n. 1907/2006, del Parlamento europeo e del Consiglio, del 18 dicembre 2006, relativi alla presenza di cromo VI nel cemento e nelle miscele contenenti cemento.</a:t>
                      </a:r>
                      <a:endParaRPr lang="it-IT" sz="1200" dirty="0">
                        <a:solidFill>
                          <a:srgbClr val="FF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62247FAF-DD5E-2CB8-9DB6-470D417DA5E7}"/>
              </a:ext>
            </a:extLst>
          </p:cNvPr>
          <p:cNvSpPr txBox="1"/>
          <p:nvPr/>
        </p:nvSpPr>
        <p:spPr>
          <a:xfrm>
            <a:off x="3097276" y="83617"/>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a:solidFill>
                  <a:srgbClr val="40BAD2"/>
                </a:solidFill>
                <a:latin typeface="Corbel" panose="020B0503020204020204"/>
                <a:ea typeface="Calibri" panose="020F0502020204030204" pitchFamily="34" charset="0"/>
                <a:cs typeface="Times New Roman" panose="02020603050405020304" pitchFamily="18" charset="0"/>
              </a:rPr>
              <a:t>Allegato 2</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graphicFrame>
        <p:nvGraphicFramePr>
          <p:cNvPr id="14" name="Tabella 13">
            <a:extLst>
              <a:ext uri="{FF2B5EF4-FFF2-40B4-BE49-F238E27FC236}">
                <a16:creationId xmlns:a16="http://schemas.microsoft.com/office/drawing/2014/main" id="{B2589322-0458-F459-8AC2-E8E938195A00}"/>
              </a:ext>
            </a:extLst>
          </p:cNvPr>
          <p:cNvGraphicFramePr>
            <a:graphicFrameLocks noGrp="1"/>
          </p:cNvGraphicFramePr>
          <p:nvPr>
            <p:extLst>
              <p:ext uri="{D42A27DB-BD31-4B8C-83A1-F6EECF244321}">
                <p14:modId xmlns:p14="http://schemas.microsoft.com/office/powerpoint/2010/main" val="2392696707"/>
              </p:ext>
            </p:extLst>
          </p:nvPr>
        </p:nvGraphicFramePr>
        <p:xfrm>
          <a:off x="6261100" y="1649013"/>
          <a:ext cx="5325965" cy="2775098"/>
        </p:xfrm>
        <a:graphic>
          <a:graphicData uri="http://schemas.openxmlformats.org/drawingml/2006/table">
            <a:tbl>
              <a:tblPr firstRow="1" firstCol="1" bandRow="1">
                <a:tableStyleId>{5C22544A-7EE6-4342-B048-85BDC9FD1C3A}</a:tableStyleId>
              </a:tblPr>
              <a:tblGrid>
                <a:gridCol w="1912047">
                  <a:extLst>
                    <a:ext uri="{9D8B030D-6E8A-4147-A177-3AD203B41FA5}">
                      <a16:colId xmlns:a16="http://schemas.microsoft.com/office/drawing/2014/main" val="3139642245"/>
                    </a:ext>
                  </a:extLst>
                </a:gridCol>
                <a:gridCol w="2099557">
                  <a:extLst>
                    <a:ext uri="{9D8B030D-6E8A-4147-A177-3AD203B41FA5}">
                      <a16:colId xmlns:a16="http://schemas.microsoft.com/office/drawing/2014/main" val="2538945449"/>
                    </a:ext>
                  </a:extLst>
                </a:gridCol>
                <a:gridCol w="1314361">
                  <a:extLst>
                    <a:ext uri="{9D8B030D-6E8A-4147-A177-3AD203B41FA5}">
                      <a16:colId xmlns:a16="http://schemas.microsoft.com/office/drawing/2014/main" val="3262086540"/>
                    </a:ext>
                  </a:extLst>
                </a:gridCol>
              </a:tblGrid>
              <a:tr h="333788">
                <a:tc>
                  <a:txBody>
                    <a:bodyPr/>
                    <a:lstStyle/>
                    <a:p>
                      <a:pPr>
                        <a:lnSpc>
                          <a:spcPct val="107000"/>
                        </a:lnSpc>
                      </a:pPr>
                      <a:r>
                        <a:rPr lang="it-IT" sz="1100">
                          <a:effectLst/>
                        </a:rPr>
                        <a:t>Parametri</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dirty="0">
                          <a:effectLst/>
                        </a:rPr>
                        <a:t>Unità di misura</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Valori limite</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095760601"/>
                  </a:ext>
                </a:extLst>
              </a:tr>
              <a:tr h="333788">
                <a:tc>
                  <a:txBody>
                    <a:bodyPr/>
                    <a:lstStyle/>
                    <a:p>
                      <a:pPr>
                        <a:lnSpc>
                          <a:spcPct val="107000"/>
                        </a:lnSpc>
                      </a:pPr>
                      <a:r>
                        <a:rPr lang="it-IT" sz="1100" dirty="0">
                          <a:effectLst/>
                        </a:rPr>
                        <a:t>Sostanze organiche (TOC)</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a:effectLst/>
                        </a:rPr>
                        <a:t>% espresso come sostanza secca</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2</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852594132"/>
                  </a:ext>
                </a:extLst>
              </a:tr>
              <a:tr h="553079">
                <a:tc>
                  <a:txBody>
                    <a:bodyPr/>
                    <a:lstStyle/>
                    <a:p>
                      <a:pPr>
                        <a:lnSpc>
                          <a:spcPct val="107000"/>
                        </a:lnSpc>
                      </a:pPr>
                      <a:r>
                        <a:rPr lang="it-IT" sz="1100">
                          <a:effectLst/>
                        </a:rPr>
                        <a:t>Mercurio</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a:effectLst/>
                        </a:rPr>
                        <a:t>mg/kg espressi come sostanza secca</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1</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199580321"/>
                  </a:ext>
                </a:extLst>
              </a:tr>
              <a:tr h="553079">
                <a:tc>
                  <a:txBody>
                    <a:bodyPr/>
                    <a:lstStyle/>
                    <a:p>
                      <a:pPr>
                        <a:lnSpc>
                          <a:spcPct val="107000"/>
                        </a:lnSpc>
                      </a:pPr>
                      <a:r>
                        <a:rPr lang="it-IT" sz="1100" dirty="0">
                          <a:effectLst/>
                        </a:rPr>
                        <a:t>Sommatoria </a:t>
                      </a:r>
                      <a:r>
                        <a:rPr lang="it-IT" sz="1100" dirty="0" err="1">
                          <a:effectLst/>
                        </a:rPr>
                        <a:t>Tallio+Cadmio</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dirty="0">
                          <a:effectLst/>
                        </a:rPr>
                        <a:t>mg/kg espressi come sostanza secca</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5</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930460286"/>
                  </a:ext>
                </a:extLst>
              </a:tr>
              <a:tr h="333788">
                <a:tc>
                  <a:txBody>
                    <a:bodyPr/>
                    <a:lstStyle/>
                    <a:p>
                      <a:pPr>
                        <a:lnSpc>
                          <a:spcPct val="107000"/>
                        </a:lnSpc>
                      </a:pPr>
                      <a:r>
                        <a:rPr lang="it-IT" sz="1100">
                          <a:effectLst/>
                        </a:rPr>
                        <a:t>Cloruri come Cl</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a:effectLst/>
                        </a:rPr>
                        <a:t>% espresso come sostanza secca</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0,5</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822377784"/>
                  </a:ext>
                </a:extLst>
              </a:tr>
              <a:tr h="333788">
                <a:tc>
                  <a:txBody>
                    <a:bodyPr/>
                    <a:lstStyle/>
                    <a:p>
                      <a:pPr>
                        <a:lnSpc>
                          <a:spcPct val="107000"/>
                        </a:lnSpc>
                      </a:pPr>
                      <a:r>
                        <a:rPr lang="it-IT" sz="1100">
                          <a:effectLst/>
                        </a:rPr>
                        <a:t>Solfati come SO</a:t>
                      </a:r>
                      <a:r>
                        <a:rPr lang="it-IT" sz="1100" baseline="-25000">
                          <a:effectLst/>
                        </a:rPr>
                        <a:t>3</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dirty="0">
                          <a:effectLst/>
                        </a:rPr>
                        <a:t>% espresso come sostanza secca</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2</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621109537"/>
                  </a:ext>
                </a:extLst>
              </a:tr>
              <a:tr h="333788">
                <a:tc>
                  <a:txBody>
                    <a:bodyPr/>
                    <a:lstStyle/>
                    <a:p>
                      <a:pPr>
                        <a:lnSpc>
                          <a:spcPct val="107000"/>
                        </a:lnSpc>
                      </a:pPr>
                      <a:r>
                        <a:rPr lang="it-IT" sz="1100" dirty="0">
                          <a:effectLst/>
                        </a:rPr>
                        <a:t>Magnesio come MgO</a:t>
                      </a:r>
                      <a:endParaRPr lang="it-IT" sz="1100" dirty="0">
                        <a:effectLst/>
                        <a:latin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pPr>
                      <a:r>
                        <a:rPr lang="it-IT" sz="1100">
                          <a:effectLst/>
                        </a:rPr>
                        <a:t>% espresso come sostanza secca</a:t>
                      </a:r>
                      <a:endParaRPr lang="it-IT" sz="1100">
                        <a:effectLst/>
                        <a:latin typeface="Calibri" panose="020F0502020204030204" pitchFamily="34" charset="0"/>
                        <a:cs typeface="Times New Roman" panose="02020603050405020304" pitchFamily="18" charset="0"/>
                      </a:endParaRPr>
                    </a:p>
                  </a:txBody>
                  <a:tcPr marL="50800" marR="50800" marT="50800" marB="50800"/>
                </a:tc>
                <a:tc>
                  <a:txBody>
                    <a:bodyPr/>
                    <a:lstStyle/>
                    <a:p>
                      <a:pPr algn="ctr">
                        <a:lnSpc>
                          <a:spcPct val="107000"/>
                        </a:lnSpc>
                      </a:pPr>
                      <a:r>
                        <a:rPr lang="it-IT" sz="1100" dirty="0">
                          <a:effectLst/>
                        </a:rPr>
                        <a:t>15</a:t>
                      </a:r>
                      <a:endParaRPr lang="it-IT" sz="1100" dirty="0">
                        <a:effectLst/>
                        <a:latin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04220735"/>
                  </a:ext>
                </a:extLst>
              </a:tr>
            </a:tbl>
          </a:graphicData>
        </a:graphic>
      </p:graphicFrame>
    </p:spTree>
    <p:extLst>
      <p:ext uri="{BB962C8B-B14F-4D97-AF65-F5344CB8AC3E}">
        <p14:creationId xmlns:p14="http://schemas.microsoft.com/office/powerpoint/2010/main" val="160218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E9883B-5068-7718-B874-1B44D55E0EC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DDE42CA-2C5D-2AE6-C27A-3655CD6808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F93D3E49-1F6C-EE13-E20C-75E7686DCD6B}"/>
              </a:ext>
            </a:extLst>
          </p:cNvPr>
          <p:cNvGraphicFramePr>
            <a:graphicFrameLocks noGrp="1"/>
          </p:cNvGraphicFramePr>
          <p:nvPr>
            <p:extLst>
              <p:ext uri="{D42A27DB-BD31-4B8C-83A1-F6EECF244321}">
                <p14:modId xmlns:p14="http://schemas.microsoft.com/office/powerpoint/2010/main" val="495464943"/>
              </p:ext>
            </p:extLst>
          </p:nvPr>
        </p:nvGraphicFramePr>
        <p:xfrm>
          <a:off x="486622" y="528440"/>
          <a:ext cx="11318240" cy="5827910"/>
        </p:xfrm>
        <a:graphic>
          <a:graphicData uri="http://schemas.openxmlformats.org/drawingml/2006/table">
            <a:tbl>
              <a:tblPr/>
              <a:tblGrid>
                <a:gridCol w="5622175">
                  <a:extLst>
                    <a:ext uri="{9D8B030D-6E8A-4147-A177-3AD203B41FA5}">
                      <a16:colId xmlns:a16="http://schemas.microsoft.com/office/drawing/2014/main" val="237496314"/>
                    </a:ext>
                  </a:extLst>
                </a:gridCol>
                <a:gridCol w="5696065">
                  <a:extLst>
                    <a:ext uri="{9D8B030D-6E8A-4147-A177-3AD203B41FA5}">
                      <a16:colId xmlns:a16="http://schemas.microsoft.com/office/drawing/2014/main" val="1509224601"/>
                    </a:ext>
                  </a:extLst>
                </a:gridCol>
              </a:tblGrid>
              <a:tr h="298999">
                <a:tc>
                  <a:txBody>
                    <a:bodyPr/>
                    <a:lstStyle/>
                    <a:p>
                      <a:pPr marL="80645" marR="33655" algn="ctr">
                        <a:lnSpc>
                          <a:spcPct val="104000"/>
                        </a:lnSpc>
                        <a:spcBef>
                          <a:spcPts val="60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5528911">
                <a:tc gridSpan="2">
                  <a:txBody>
                    <a:bodyPr/>
                    <a:lstStyle/>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p>
                      <a:pPr marL="0" indent="85725" algn="just"/>
                      <a:endParaRPr lang="it-IT" sz="1200" b="0" i="0" u="none" strike="noStrike" kern="1200" baseline="0" dirty="0">
                        <a:solidFill>
                          <a:schemeClr val="tx1"/>
                        </a:solidFill>
                        <a:latin typeface="+mn-lt"/>
                        <a:ea typeface="+mn-ea"/>
                        <a:cs typeface="+mn-cs"/>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5000"/>
                      </a:schemeClr>
                    </a:solidFill>
                  </a:tcPr>
                </a:tc>
                <a:tc hMerge="1">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lang="it-IT" sz="1200" dirty="0">
                        <a:solidFill>
                          <a:srgbClr val="FF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219274C0-6319-BEA1-7A26-8C5159037756}"/>
              </a:ext>
            </a:extLst>
          </p:cNvPr>
          <p:cNvSpPr txBox="1"/>
          <p:nvPr/>
        </p:nvSpPr>
        <p:spPr>
          <a:xfrm>
            <a:off x="3097276" y="83617"/>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rPr>
              <a:t>Allegato 3</a:t>
            </a:r>
          </a:p>
        </p:txBody>
      </p:sp>
      <p:pic>
        <p:nvPicPr>
          <p:cNvPr id="5" name="Immagine 4">
            <a:extLst>
              <a:ext uri="{FF2B5EF4-FFF2-40B4-BE49-F238E27FC236}">
                <a16:creationId xmlns:a16="http://schemas.microsoft.com/office/drawing/2014/main" id="{B5E91165-FEBB-AF48-07E4-98B2D71F0955}"/>
              </a:ext>
            </a:extLst>
          </p:cNvPr>
          <p:cNvPicPr>
            <a:picLocks noChangeAspect="1"/>
          </p:cNvPicPr>
          <p:nvPr/>
        </p:nvPicPr>
        <p:blipFill>
          <a:blip r:embed="rId2"/>
          <a:stretch>
            <a:fillRect/>
          </a:stretch>
        </p:blipFill>
        <p:spPr>
          <a:xfrm>
            <a:off x="859071" y="1143001"/>
            <a:ext cx="2407898" cy="3204321"/>
          </a:xfrm>
          <a:prstGeom prst="rect">
            <a:avLst/>
          </a:prstGeom>
          <a:ln>
            <a:solidFill>
              <a:srgbClr val="002060"/>
            </a:solidFill>
          </a:ln>
        </p:spPr>
      </p:pic>
      <p:pic>
        <p:nvPicPr>
          <p:cNvPr id="7" name="Immagine 6">
            <a:extLst>
              <a:ext uri="{FF2B5EF4-FFF2-40B4-BE49-F238E27FC236}">
                <a16:creationId xmlns:a16="http://schemas.microsoft.com/office/drawing/2014/main" id="{769061E3-99ED-63BE-ABDC-70D1B79D7B0F}"/>
              </a:ext>
            </a:extLst>
          </p:cNvPr>
          <p:cNvPicPr>
            <a:picLocks noChangeAspect="1"/>
          </p:cNvPicPr>
          <p:nvPr/>
        </p:nvPicPr>
        <p:blipFill>
          <a:blip r:embed="rId3"/>
          <a:stretch>
            <a:fillRect/>
          </a:stretch>
        </p:blipFill>
        <p:spPr>
          <a:xfrm>
            <a:off x="3638360" y="1143001"/>
            <a:ext cx="2407899" cy="3234490"/>
          </a:xfrm>
          <a:prstGeom prst="rect">
            <a:avLst/>
          </a:prstGeom>
          <a:ln>
            <a:solidFill>
              <a:srgbClr val="002060"/>
            </a:solidFill>
          </a:ln>
        </p:spPr>
      </p:pic>
      <p:pic>
        <p:nvPicPr>
          <p:cNvPr id="10" name="Immagine 9">
            <a:extLst>
              <a:ext uri="{FF2B5EF4-FFF2-40B4-BE49-F238E27FC236}">
                <a16:creationId xmlns:a16="http://schemas.microsoft.com/office/drawing/2014/main" id="{0F8937B5-4206-ACA1-77AD-6154FB906725}"/>
              </a:ext>
            </a:extLst>
          </p:cNvPr>
          <p:cNvPicPr>
            <a:picLocks noChangeAspect="1"/>
          </p:cNvPicPr>
          <p:nvPr/>
        </p:nvPicPr>
        <p:blipFill>
          <a:blip r:embed="rId4"/>
          <a:stretch>
            <a:fillRect/>
          </a:stretch>
        </p:blipFill>
        <p:spPr>
          <a:xfrm>
            <a:off x="6417649" y="1143001"/>
            <a:ext cx="2222352" cy="3204321"/>
          </a:xfrm>
          <a:prstGeom prst="rect">
            <a:avLst/>
          </a:prstGeom>
          <a:ln>
            <a:solidFill>
              <a:srgbClr val="002060"/>
            </a:solidFill>
          </a:ln>
        </p:spPr>
      </p:pic>
      <p:sp>
        <p:nvSpPr>
          <p:cNvPr id="15" name="CasellaDiTesto 14">
            <a:extLst>
              <a:ext uri="{FF2B5EF4-FFF2-40B4-BE49-F238E27FC236}">
                <a16:creationId xmlns:a16="http://schemas.microsoft.com/office/drawing/2014/main" id="{2986E04F-F666-CE64-7695-8803C9B91DAD}"/>
              </a:ext>
            </a:extLst>
          </p:cNvPr>
          <p:cNvSpPr txBox="1"/>
          <p:nvPr/>
        </p:nvSpPr>
        <p:spPr>
          <a:xfrm>
            <a:off x="723118" y="4656179"/>
            <a:ext cx="10845249" cy="1200329"/>
          </a:xfrm>
          <a:prstGeom prst="rect">
            <a:avLst/>
          </a:prstGeom>
          <a:noFill/>
          <a:ln>
            <a:solidFill>
              <a:srgbClr val="002060"/>
            </a:solidFill>
          </a:ln>
        </p:spPr>
        <p:txBody>
          <a:bodyPr wrap="square">
            <a:spAutoFit/>
          </a:bodyPr>
          <a:lstStyle/>
          <a:p>
            <a:pPr algn="just"/>
            <a:r>
              <a:rPr lang="it-IT" dirty="0"/>
              <a:t>Allegato 3 - Modello per la predisposizione della dichiarazione di conformità di cui all’articolo 5 attestante il rispetto dei criteri per la cessazione della qualifica di rifiuto.</a:t>
            </a:r>
          </a:p>
          <a:p>
            <a:pPr algn="just"/>
            <a:r>
              <a:rPr lang="it-IT" dirty="0"/>
              <a:t>La struttura del modello è la medesima di quella predisposta dal testo normativo previgente. Le innovazioni introdotte sono limitate a quelle necessarie a renderlo coerente con in nuovi utilizzi dell’aggregato recuperato.</a:t>
            </a:r>
          </a:p>
        </p:txBody>
      </p:sp>
      <p:pic>
        <p:nvPicPr>
          <p:cNvPr id="17" name="Immagine 16">
            <a:extLst>
              <a:ext uri="{FF2B5EF4-FFF2-40B4-BE49-F238E27FC236}">
                <a16:creationId xmlns:a16="http://schemas.microsoft.com/office/drawing/2014/main" id="{F9EF78A8-23DB-EE07-AC2B-4721677874E7}"/>
              </a:ext>
            </a:extLst>
          </p:cNvPr>
          <p:cNvPicPr>
            <a:picLocks noChangeAspect="1"/>
          </p:cNvPicPr>
          <p:nvPr/>
        </p:nvPicPr>
        <p:blipFill>
          <a:blip r:embed="rId5"/>
          <a:stretch>
            <a:fillRect/>
          </a:stretch>
        </p:blipFill>
        <p:spPr>
          <a:xfrm>
            <a:off x="8815402" y="1165938"/>
            <a:ext cx="2892656" cy="1514917"/>
          </a:xfrm>
          <a:prstGeom prst="rect">
            <a:avLst/>
          </a:prstGeom>
          <a:ln>
            <a:solidFill>
              <a:srgbClr val="002060"/>
            </a:solidFill>
          </a:ln>
        </p:spPr>
      </p:pic>
    </p:spTree>
    <p:extLst>
      <p:ext uri="{BB962C8B-B14F-4D97-AF65-F5344CB8AC3E}">
        <p14:creationId xmlns:p14="http://schemas.microsoft.com/office/powerpoint/2010/main" val="299243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7E7DBF-CD72-E68F-AF39-20669B377BC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12ECFDE-D318-5B15-DFFB-DE99972E5E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6" name="CasellaDiTesto 5">
            <a:extLst>
              <a:ext uri="{FF2B5EF4-FFF2-40B4-BE49-F238E27FC236}">
                <a16:creationId xmlns:a16="http://schemas.microsoft.com/office/drawing/2014/main" id="{CCA6BCD9-A13E-8B87-81EC-E6B020A0490A}"/>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graphicFrame>
        <p:nvGraphicFramePr>
          <p:cNvPr id="9" name="Tabella 8">
            <a:extLst>
              <a:ext uri="{FF2B5EF4-FFF2-40B4-BE49-F238E27FC236}">
                <a16:creationId xmlns:a16="http://schemas.microsoft.com/office/drawing/2014/main" id="{E15EE0CB-C25F-0A27-6F21-B53447F3E13C}"/>
              </a:ext>
            </a:extLst>
          </p:cNvPr>
          <p:cNvGraphicFramePr>
            <a:graphicFrameLocks noGrp="1"/>
          </p:cNvGraphicFramePr>
          <p:nvPr>
            <p:extLst>
              <p:ext uri="{D42A27DB-BD31-4B8C-83A1-F6EECF244321}">
                <p14:modId xmlns:p14="http://schemas.microsoft.com/office/powerpoint/2010/main" val="2001355569"/>
              </p:ext>
            </p:extLst>
          </p:nvPr>
        </p:nvGraphicFramePr>
        <p:xfrm>
          <a:off x="891540" y="392159"/>
          <a:ext cx="10774831" cy="5310015"/>
        </p:xfrm>
        <a:graphic>
          <a:graphicData uri="http://schemas.openxmlformats.org/drawingml/2006/table">
            <a:tbl>
              <a:tblPr/>
              <a:tblGrid>
                <a:gridCol w="5252925">
                  <a:extLst>
                    <a:ext uri="{9D8B030D-6E8A-4147-A177-3AD203B41FA5}">
                      <a16:colId xmlns:a16="http://schemas.microsoft.com/office/drawing/2014/main" val="237496314"/>
                    </a:ext>
                  </a:extLst>
                </a:gridCol>
                <a:gridCol w="5521906">
                  <a:extLst>
                    <a:ext uri="{9D8B030D-6E8A-4147-A177-3AD203B41FA5}">
                      <a16:colId xmlns:a16="http://schemas.microsoft.com/office/drawing/2014/main" val="1509224601"/>
                    </a:ext>
                  </a:extLst>
                </a:gridCol>
              </a:tblGrid>
              <a:tr h="206295">
                <a:tc>
                  <a:txBody>
                    <a:bodyPr/>
                    <a:lstStyle/>
                    <a:p>
                      <a:pPr marL="0" marR="33655" algn="ctr">
                        <a:lnSpc>
                          <a:spcPct val="100000"/>
                        </a:lnSpc>
                        <a:spcBef>
                          <a:spcPts val="0"/>
                        </a:spcBef>
                        <a:spcAft>
                          <a:spcPts val="600"/>
                        </a:spcAft>
                        <a:tabLst>
                          <a:tab pos="530860" algn="l"/>
                        </a:tabLst>
                      </a:pPr>
                      <a:r>
                        <a:rPr lang="it-IT" sz="11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1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1827120">
                <a:tc>
                  <a:txBody>
                    <a:bodyPr/>
                    <a:lstStyle/>
                    <a:p>
                      <a:pPr marL="0" algn="just">
                        <a:lnSpc>
                          <a:spcPct val="100000"/>
                        </a:lnSpc>
                        <a:spcBef>
                          <a:spcPts val="0"/>
                        </a:spcBef>
                        <a:spcAft>
                          <a:spcPts val="600"/>
                        </a:spcAft>
                      </a:pPr>
                      <a:r>
                        <a:rPr lang="it-IT" sz="1100" b="1" dirty="0">
                          <a:solidFill>
                            <a:srgbClr val="0070C0"/>
                          </a:solidFill>
                          <a:effectLst/>
                          <a:latin typeface="+mj-lt"/>
                          <a:ea typeface="Calibri" panose="020F0502020204030204" pitchFamily="34" charset="0"/>
                          <a:cs typeface="Calibri" panose="020F0502020204030204" pitchFamily="34" charset="0"/>
                        </a:rPr>
                        <a:t>a) rifiuti ammissibili</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Per la produzione di aggregato recuperato sono utilizzabili esclusivamente i rifiuti inerti dalle attività di costruzione e di demolizione non pericolosi elencati nella tabella 1, punto 1, e i rifiuti inerti non pericolosi di origine minerale elencati nella tabella 1, punto 2. Non sono ammessi alla produzione di aggregato recuperato i rifiuti </a:t>
                      </a:r>
                      <a:r>
                        <a:rPr lang="it-IT" sz="1100" dirty="0">
                          <a:solidFill>
                            <a:srgbClr val="ED7D31"/>
                          </a:solidFill>
                          <a:effectLst/>
                          <a:latin typeface="+mj-lt"/>
                          <a:ea typeface="Calibri" panose="020F0502020204030204" pitchFamily="34" charset="0"/>
                          <a:cs typeface="Calibri" panose="020F0502020204030204" pitchFamily="34" charset="0"/>
                        </a:rPr>
                        <a:t>dalle attività di costruzione e di demolizione </a:t>
                      </a:r>
                      <a:r>
                        <a:rPr lang="it-IT" sz="1100" b="1" u="sng" dirty="0">
                          <a:solidFill>
                            <a:srgbClr val="ED7D31"/>
                          </a:solidFill>
                          <a:effectLst/>
                          <a:latin typeface="+mj-lt"/>
                          <a:ea typeface="Calibri" panose="020F0502020204030204" pitchFamily="34" charset="0"/>
                          <a:cs typeface="Calibri" panose="020F0502020204030204" pitchFamily="34" charset="0"/>
                        </a:rPr>
                        <a:t>abbandonati o sotterrati.</a:t>
                      </a:r>
                      <a:endParaRPr lang="it-IT" sz="1100" b="1" u="sng" dirty="0">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600"/>
                        </a:spcAft>
                      </a:pPr>
                      <a:r>
                        <a:rPr lang="it-IT" sz="1100" b="1" dirty="0">
                          <a:effectLst/>
                          <a:latin typeface="+mj-lt"/>
                          <a:ea typeface="Calibri" panose="020F0502020204030204" pitchFamily="34" charset="0"/>
                          <a:cs typeface="Calibri" panose="020F0502020204030204" pitchFamily="34" charset="0"/>
                        </a:rPr>
                        <a:t>a) rifiuti ammissibili</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Per la produzione di aggregato recuperato sono utilizzabili </a:t>
                      </a:r>
                      <a:r>
                        <a:rPr lang="it-IT" sz="1100" b="1" dirty="0">
                          <a:effectLst/>
                          <a:latin typeface="+mj-lt"/>
                          <a:ea typeface="Calibri" panose="020F0502020204030204" pitchFamily="34" charset="0"/>
                          <a:cs typeface="Calibri" panose="020F0502020204030204" pitchFamily="34" charset="0"/>
                        </a:rPr>
                        <a:t>esclusivamente</a:t>
                      </a:r>
                      <a:r>
                        <a:rPr lang="it-IT" sz="1100" dirty="0">
                          <a:effectLst/>
                          <a:latin typeface="+mj-lt"/>
                          <a:ea typeface="Calibri" panose="020F0502020204030204" pitchFamily="34" charset="0"/>
                          <a:cs typeface="Calibri" panose="020F0502020204030204" pitchFamily="34" charset="0"/>
                        </a:rPr>
                        <a:t> i </a:t>
                      </a:r>
                      <a:r>
                        <a:rPr lang="it-IT" sz="1100" b="1" dirty="0">
                          <a:effectLst/>
                          <a:latin typeface="+mj-lt"/>
                          <a:ea typeface="Calibri" panose="020F0502020204030204" pitchFamily="34" charset="0"/>
                          <a:cs typeface="Calibri" panose="020F0502020204030204" pitchFamily="34" charset="0"/>
                        </a:rPr>
                        <a:t>rifiuti inerti dalle attività di costruzione e di demolizione non pericolosi</a:t>
                      </a:r>
                      <a:r>
                        <a:rPr lang="it-IT" sz="1100" dirty="0">
                          <a:effectLst/>
                          <a:latin typeface="+mj-lt"/>
                          <a:ea typeface="Calibri" panose="020F0502020204030204" pitchFamily="34" charset="0"/>
                          <a:cs typeface="Calibri" panose="020F0502020204030204" pitchFamily="34" charset="0"/>
                        </a:rPr>
                        <a:t> elencati nella tabella 1, punto 1, e i </a:t>
                      </a:r>
                      <a:r>
                        <a:rPr lang="it-IT" sz="1100" b="1" dirty="0">
                          <a:effectLst/>
                          <a:latin typeface="+mj-lt"/>
                          <a:ea typeface="Calibri" panose="020F0502020204030204" pitchFamily="34" charset="0"/>
                          <a:cs typeface="Calibri" panose="020F0502020204030204" pitchFamily="34" charset="0"/>
                        </a:rPr>
                        <a:t>rifiuti inerti non pericolosi di origine minerale </a:t>
                      </a:r>
                      <a:r>
                        <a:rPr lang="it-IT" sz="1100" dirty="0">
                          <a:effectLst/>
                          <a:latin typeface="+mj-lt"/>
                          <a:ea typeface="Calibri" panose="020F0502020204030204" pitchFamily="34" charset="0"/>
                          <a:cs typeface="Calibri" panose="020F0502020204030204" pitchFamily="34" charset="0"/>
                        </a:rPr>
                        <a:t>elencati nella tabella 1, punto 2. Non sono ammessi alla produzione di aggregato recuperato i rifiuti </a:t>
                      </a:r>
                      <a:r>
                        <a:rPr lang="it-IT" sz="1100" b="1" dirty="0">
                          <a:solidFill>
                            <a:srgbClr val="FF0000"/>
                          </a:solidFill>
                          <a:effectLst/>
                          <a:latin typeface="+mj-lt"/>
                          <a:ea typeface="Calibri" panose="020F0502020204030204" pitchFamily="34" charset="0"/>
                          <a:cs typeface="Calibri" panose="020F0502020204030204" pitchFamily="34" charset="0"/>
                        </a:rPr>
                        <a:t>interrati.</a:t>
                      </a:r>
                    </a:p>
                    <a:p>
                      <a:pPr marL="0" algn="just">
                        <a:lnSpc>
                          <a:spcPct val="100000"/>
                        </a:lnSpc>
                        <a:spcBef>
                          <a:spcPts val="0"/>
                        </a:spcBef>
                        <a:spcAft>
                          <a:spcPts val="600"/>
                        </a:spcAft>
                      </a:pPr>
                      <a:r>
                        <a:rPr lang="it-IT" sz="1100" b="1" dirty="0">
                          <a:solidFill>
                            <a:srgbClr val="FF0000"/>
                          </a:solidFill>
                          <a:effectLst/>
                          <a:latin typeface="+mj-lt"/>
                          <a:ea typeface="Calibri" panose="020F0502020204030204" pitchFamily="34" charset="0"/>
                          <a:cs typeface="Calibri" panose="020F0502020204030204" pitchFamily="34" charset="0"/>
                        </a:rPr>
                        <a:t>Non sono altresì ammessi alla produzione di aggregato recuperato rifiuti identificati dal codice EER 170504 provenienti da siti contaminati sottoposti a procedimento di bonifica</a:t>
                      </a:r>
                      <a:r>
                        <a:rPr lang="it-IT" sz="1100" dirty="0">
                          <a:solidFill>
                            <a:srgbClr val="FF0000"/>
                          </a:solidFill>
                          <a:effectLst/>
                          <a:latin typeface="+mj-lt"/>
                          <a:ea typeface="Calibri" panose="020F0502020204030204" pitchFamily="34" charset="0"/>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r h="2947068">
                <a:tc>
                  <a:txBody>
                    <a:bodyPr/>
                    <a:lstStyle/>
                    <a:p>
                      <a:pPr marL="0" algn="just">
                        <a:lnSpc>
                          <a:spcPct val="100000"/>
                        </a:lnSpc>
                        <a:spcBef>
                          <a:spcPts val="0"/>
                        </a:spcBef>
                        <a:spcAft>
                          <a:spcPts val="600"/>
                        </a:spcAft>
                      </a:pPr>
                      <a:r>
                        <a:rPr lang="it-IT" sz="1100" b="1" kern="1200" dirty="0">
                          <a:solidFill>
                            <a:srgbClr val="0070C0"/>
                          </a:solidFill>
                          <a:effectLst/>
                          <a:latin typeface="+mj-lt"/>
                          <a:ea typeface="Calibri" panose="020F0502020204030204" pitchFamily="34" charset="0"/>
                          <a:cs typeface="Times New Roman" panose="02020603050405020304" pitchFamily="18" charset="0"/>
                        </a:rPr>
                        <a:t>Tabella 1 - Rifiuti ammessi per la produzione di aggregato recuperato</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 Rifiuti inerti dalle attività di costruzione e di demolizione (Capitolo 17 dell'elenco europeo dei rifiuti)</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170101 Cemento</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170102 Mattoni</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170103 Mattonelle e ceramiche</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170107 Miscugli o scorie di cemento, mattoni, mattonelle e ceramiche, diverse da quelle di cui alla voce 170106</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170302 Miscele bituminose diverse da quelle di cui alla voce 170301</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170504 Terre e rocce da scavo, diverse da quelle di cui alla voce 170503</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170508 Pietrisco per massicciate ferroviarie, diverso da quello di cui alla voce 170507</a:t>
                      </a:r>
                    </a:p>
                    <a:p>
                      <a:pPr marL="0" algn="just">
                        <a:lnSpc>
                          <a:spcPct val="100000"/>
                        </a:lnSpc>
                        <a:spcBef>
                          <a:spcPts val="0"/>
                        </a:spcBef>
                        <a:spcAft>
                          <a:spcPts val="600"/>
                        </a:spcAft>
                      </a:pPr>
                      <a:r>
                        <a:rPr lang="it-IT" sz="1100" kern="1200" dirty="0">
                          <a:solidFill>
                            <a:srgbClr val="0070C0"/>
                          </a:solidFill>
                          <a:effectLst/>
                          <a:latin typeface="+mj-lt"/>
                          <a:ea typeface="Calibri" panose="020F0502020204030204" pitchFamily="34" charset="0"/>
                          <a:cs typeface="Times New Roman" panose="02020603050405020304" pitchFamily="18" charset="0"/>
                        </a:rPr>
                        <a:t>170904 Rifiuti misti dell'attività di costruzione e demolizione, diversi da quelli di cui alle voci 170901, 170902 e 170903</a:t>
                      </a:r>
                    </a:p>
                    <a:p>
                      <a:pPr marL="0" marR="33655" algn="just">
                        <a:lnSpc>
                          <a:spcPct val="100000"/>
                        </a:lnSpc>
                        <a:spcBef>
                          <a:spcPts val="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it-IT" sz="1100" dirty="0">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b="1" dirty="0">
                          <a:effectLst/>
                          <a:latin typeface="+mj-lt"/>
                          <a:ea typeface="Calibri" panose="020F0502020204030204" pitchFamily="34" charset="0"/>
                          <a:cs typeface="Times New Roman" panose="02020603050405020304" pitchFamily="18" charset="0"/>
                        </a:rPr>
                        <a:t>Tabella 1 - Rifiuti ammessi per la produzione di aggregato recuperato</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 Rifiuti inerti dalle attività di costruzione e demolizione (Capitolo 17 dell’elenco europeo dei rifiuti)</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170101 Cemento</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170102 Mattoni</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170103 Mattonelle e ceramiche</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170107 Miscugli o scorie di cemento, mattoni, mattonelle e ceramiche, diverse da quelle di cui alla voce170106</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170302 Miscele bituminose diverse da quelle di cui alla voce 170301</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170504 Terre e rocce da scavo, diverse da quelle di cui alla voce 170503, </a:t>
                      </a:r>
                      <a:r>
                        <a:rPr lang="it-IT" sz="1100" b="1" dirty="0">
                          <a:solidFill>
                            <a:srgbClr val="FF0000"/>
                          </a:solidFill>
                          <a:effectLst/>
                          <a:latin typeface="+mj-lt"/>
                          <a:ea typeface="Calibri" panose="020F0502020204030204" pitchFamily="34" charset="0"/>
                          <a:cs typeface="Times New Roman" panose="02020603050405020304" pitchFamily="18" charset="0"/>
                        </a:rPr>
                        <a:t>escluse quelle provenienti da siti contaminati oggetto di bonifica </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170508 Pietrisco per massicciate ferroviarie, diverso da quello di cui alla voce 170507</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170904 Rifiuti misti dell'attività di costruzione e demolizione, diversi da quelli di cui alle voci 170901,170902 e 170903</a:t>
                      </a:r>
                    </a:p>
                    <a:p>
                      <a:pPr marL="0" marR="0" lvl="0" indent="0" algn="just" defTabSz="914400" rtl="0" eaLnBrk="1" fontAlgn="auto" latinLnBrk="0" hangingPunct="1">
                        <a:lnSpc>
                          <a:spcPct val="100000"/>
                        </a:lnSpc>
                        <a:spcBef>
                          <a:spcPts val="0"/>
                        </a:spcBef>
                        <a:spcAft>
                          <a:spcPts val="600"/>
                        </a:spcAft>
                        <a:buClrTx/>
                        <a:buSzTx/>
                        <a:buFontTx/>
                        <a:buNone/>
                        <a:tabLst/>
                        <a:defRPr/>
                      </a:pPr>
                      <a:endParaRPr lang="it-IT"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683485"/>
                  </a:ext>
                </a:extLst>
              </a:tr>
            </a:tbl>
          </a:graphicData>
        </a:graphic>
      </p:graphicFrame>
    </p:spTree>
    <p:extLst>
      <p:ext uri="{BB962C8B-B14F-4D97-AF65-F5344CB8AC3E}">
        <p14:creationId xmlns:p14="http://schemas.microsoft.com/office/powerpoint/2010/main" val="73932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2ACC234-BDE9-85EC-A8F4-8DF3656AEE21}"/>
              </a:ext>
            </a:extLst>
          </p:cNvPr>
          <p:cNvSpPr>
            <a:spLocks noGrp="1"/>
          </p:cNvSpPr>
          <p:nvPr>
            <p:ph type="ctrTitle"/>
          </p:nvPr>
        </p:nvSpPr>
        <p:spPr/>
        <p:txBody>
          <a:bodyPr/>
          <a:lstStyle/>
          <a:p>
            <a:r>
              <a:rPr lang="it-IT" dirty="0"/>
              <a:t>Grazie</a:t>
            </a:r>
          </a:p>
        </p:txBody>
      </p:sp>
      <p:sp>
        <p:nvSpPr>
          <p:cNvPr id="4" name="Segnaposto numero diapositiva 3">
            <a:extLst>
              <a:ext uri="{FF2B5EF4-FFF2-40B4-BE49-F238E27FC236}">
                <a16:creationId xmlns:a16="http://schemas.microsoft.com/office/drawing/2014/main" id="{4AAF1E69-450F-315E-BE79-806B5999CD56}"/>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285670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7F606C-48A4-42EC-B7EB-FCA98D81898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9AD5348-DAE1-7F80-6306-06210DF731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2" name="Segnaposto contenuto 2">
            <a:extLst>
              <a:ext uri="{FF2B5EF4-FFF2-40B4-BE49-F238E27FC236}">
                <a16:creationId xmlns:a16="http://schemas.microsoft.com/office/drawing/2014/main" id="{CAF6464D-F93C-757E-A0AF-819EAD3A884E}"/>
              </a:ext>
            </a:extLst>
          </p:cNvPr>
          <p:cNvSpPr>
            <a:spLocks noGrp="1"/>
          </p:cNvSpPr>
          <p:nvPr>
            <p:ph idx="1"/>
          </p:nvPr>
        </p:nvSpPr>
        <p:spPr>
          <a:xfrm>
            <a:off x="541020" y="768985"/>
            <a:ext cx="10942320" cy="546172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chorCtr="0">
            <a:noAutofit/>
          </a:bodyPr>
          <a:lstStyle/>
          <a:p>
            <a:pPr marL="0" indent="0" algn="just">
              <a:lnSpc>
                <a:spcPct val="115000"/>
              </a:lnSpc>
              <a:spcBef>
                <a:spcPts val="600"/>
              </a:spcBef>
              <a:spcAft>
                <a:spcPts val="600"/>
              </a:spcAft>
              <a:buNone/>
            </a:pPr>
            <a:r>
              <a:rPr lang="it-IT" sz="1800" dirty="0">
                <a:solidFill>
                  <a:srgbClr val="0070C0"/>
                </a:solidFill>
                <a:effectLst/>
                <a:latin typeface="+mj-lt"/>
                <a:ea typeface="Calibri" panose="020F0502020204030204" pitchFamily="34" charset="0"/>
                <a:cs typeface="Times New Roman" panose="02020603050405020304" pitchFamily="18" charset="0"/>
              </a:rPr>
              <a:t>Con </a:t>
            </a:r>
            <a:r>
              <a:rPr lang="it-IT" sz="1800" b="1" dirty="0">
                <a:solidFill>
                  <a:srgbClr val="0070C0"/>
                </a:solidFill>
                <a:effectLst/>
                <a:latin typeface="+mj-lt"/>
                <a:ea typeface="Calibri" panose="020F0502020204030204" pitchFamily="34" charset="0"/>
                <a:cs typeface="Times New Roman" panose="02020603050405020304" pitchFamily="18" charset="0"/>
              </a:rPr>
              <a:t>istanza di interpello </a:t>
            </a:r>
            <a:r>
              <a:rPr lang="it-IT" sz="1800" dirty="0">
                <a:solidFill>
                  <a:srgbClr val="0070C0"/>
                </a:solidFill>
                <a:effectLst/>
                <a:latin typeface="+mj-lt"/>
                <a:ea typeface="Calibri" panose="020F0502020204030204" pitchFamily="34" charset="0"/>
                <a:cs typeface="Times New Roman" panose="02020603050405020304" pitchFamily="18" charset="0"/>
              </a:rPr>
              <a:t>del novembre 2022, formulata ai sensi dell’articolo 3-</a:t>
            </a:r>
            <a:r>
              <a:rPr lang="it-IT" sz="1800" i="1" dirty="0">
                <a:solidFill>
                  <a:srgbClr val="0070C0"/>
                </a:solidFill>
                <a:effectLst/>
                <a:latin typeface="+mj-lt"/>
                <a:ea typeface="Calibri" panose="020F0502020204030204" pitchFamily="34" charset="0"/>
                <a:cs typeface="Times New Roman" panose="02020603050405020304" pitchFamily="18" charset="0"/>
              </a:rPr>
              <a:t>septies</a:t>
            </a:r>
            <a:r>
              <a:rPr lang="it-IT" sz="1800" dirty="0">
                <a:solidFill>
                  <a:srgbClr val="0070C0"/>
                </a:solidFill>
                <a:effectLst/>
                <a:latin typeface="+mj-lt"/>
                <a:ea typeface="Calibri" panose="020F0502020204030204" pitchFamily="34" charset="0"/>
                <a:cs typeface="Times New Roman" panose="02020603050405020304" pitchFamily="18" charset="0"/>
              </a:rPr>
              <a:t> del D.lgs. n. 152 del 2006, la Città Metropolitana di Milano ha formulato alcuni quesiti sull’applicazione del regolamento 152/2022. In particolare viene richiesto di confermare che il </a:t>
            </a:r>
            <a:r>
              <a:rPr lang="it-IT" sz="1800" i="1" dirty="0">
                <a:solidFill>
                  <a:srgbClr val="0070C0"/>
                </a:solidFill>
                <a:effectLst/>
                <a:latin typeface="+mj-lt"/>
                <a:ea typeface="Calibri" panose="020F0502020204030204" pitchFamily="34" charset="0"/>
                <a:cs typeface="Times New Roman" panose="02020603050405020304" pitchFamily="18" charset="0"/>
              </a:rPr>
              <a:t>decreto si intende non applicabile ai rifiuti costituiti da EER 170504 “terre e rocce diverse da quelle di cui alla voce 170503” qualora provenienti da siti contaminati sottoposti a procedimento di bonifica</a:t>
            </a:r>
            <a:r>
              <a:rPr lang="it-IT" sz="1800" dirty="0">
                <a:solidFill>
                  <a:srgbClr val="0070C0"/>
                </a:solidFill>
                <a:effectLst/>
                <a:latin typeface="+mj-lt"/>
                <a:ea typeface="Calibri" panose="020F0502020204030204" pitchFamily="34" charset="0"/>
                <a:cs typeface="Times New Roman" panose="02020603050405020304" pitchFamily="18" charset="0"/>
              </a:rPr>
              <a:t>.</a:t>
            </a:r>
          </a:p>
          <a:p>
            <a:pPr marL="0" indent="0" algn="just">
              <a:lnSpc>
                <a:spcPct val="115000"/>
              </a:lnSpc>
              <a:spcBef>
                <a:spcPts val="600"/>
              </a:spcBef>
              <a:spcAft>
                <a:spcPts val="600"/>
              </a:spcAft>
              <a:buNone/>
            </a:pPr>
            <a:r>
              <a:rPr lang="it-IT" sz="1800" dirty="0">
                <a:solidFill>
                  <a:srgbClr val="0070C0"/>
                </a:solidFill>
                <a:latin typeface="+mj-lt"/>
                <a:ea typeface="Calibri" panose="020F0502020204030204" pitchFamily="34" charset="0"/>
                <a:cs typeface="Times New Roman" panose="02020603050405020304" pitchFamily="18" charset="0"/>
              </a:rPr>
              <a:t>Le considerazioni del MASE, elaborate anche sulla base di parere rilasciato da ISPRA, sono riassumibili come segue:</a:t>
            </a:r>
          </a:p>
          <a:p>
            <a:pPr marL="0" indent="0" algn="just">
              <a:lnSpc>
                <a:spcPct val="115000"/>
              </a:lnSpc>
              <a:spcBef>
                <a:spcPts val="600"/>
              </a:spcBef>
              <a:spcAft>
                <a:spcPts val="600"/>
              </a:spcAft>
              <a:buNone/>
            </a:pPr>
            <a:r>
              <a:rPr lang="it-IT" sz="1800" dirty="0">
                <a:solidFill>
                  <a:srgbClr val="0070C0"/>
                </a:solidFill>
                <a:effectLst/>
                <a:latin typeface="+mj-lt"/>
                <a:ea typeface="Calibri" panose="020F0502020204030204" pitchFamily="34" charset="0"/>
                <a:cs typeface="Times New Roman" panose="02020603050405020304" pitchFamily="18" charset="0"/>
              </a:rPr>
              <a:t>«…</a:t>
            </a:r>
            <a:r>
              <a:rPr lang="it-IT" sz="1800" i="1" dirty="0">
                <a:solidFill>
                  <a:srgbClr val="0070C0"/>
                </a:solidFill>
                <a:effectLst/>
                <a:latin typeface="+mj-lt"/>
                <a:ea typeface="Calibri" panose="020F0502020204030204" pitchFamily="34" charset="0"/>
                <a:cs typeface="Times New Roman" panose="02020603050405020304" pitchFamily="18" charset="0"/>
              </a:rPr>
              <a:t> L’ambito di applicazione del decreto, individuato al comma 1 dell’articolo 1, è circoscritto esclusivamente ai rifiuti inerti derivanti dalle attività di costruzione e di demolizione non pericolosi, identificati al capitolo 17 dell'Elenco Europeo dei Rifiuti di cui alla decisione della Commissione 2000/532/Ce e indicati al punto 1 della tabella 1 dell’Allegato 1, nonché ai rifiuti inerti non pericolosi di origine minerale elencati al punto 2 della tabella 1 dell’Allegato 1. …..Pertanto, i rifiuti identificati con codice EER 170504 “terre e rocce, diverse da quelle di cui alla voce 170503”, sebbene inclusi nell’elenco di cui al punto 1 della tabella 1 dell’Allegato1 del DM 152/2022, qualora siano provenienti da siti contaminati sottoposti a procedimento di bonifica non rientrano nel campo di applicazione del decreto </a:t>
            </a:r>
            <a:r>
              <a:rPr lang="it-IT" sz="1800" b="1" i="1" dirty="0">
                <a:solidFill>
                  <a:srgbClr val="0070C0"/>
                </a:solidFill>
                <a:effectLst/>
                <a:latin typeface="+mj-lt"/>
                <a:ea typeface="Calibri" panose="020F0502020204030204" pitchFamily="34" charset="0"/>
                <a:cs typeface="Times New Roman" panose="02020603050405020304" pitchFamily="18" charset="0"/>
              </a:rPr>
              <a:t>in quanto originati da attività connesse e funzionali alla procedura di bonifica di un sito contaminato e non da attività di costruzione e demolizione</a:t>
            </a:r>
            <a:r>
              <a:rPr lang="it-IT" sz="1800" i="1" dirty="0">
                <a:solidFill>
                  <a:srgbClr val="0070C0"/>
                </a:solidFill>
                <a:effectLst/>
                <a:latin typeface="+mj-lt"/>
                <a:ea typeface="Calibri" panose="020F0502020204030204" pitchFamily="34" charset="0"/>
                <a:cs typeface="Times New Roman" panose="02020603050405020304" pitchFamily="18" charset="0"/>
              </a:rPr>
              <a:t>…»</a:t>
            </a:r>
            <a:endParaRPr lang="it-IT" sz="1800" dirty="0">
              <a:solidFill>
                <a:srgbClr val="0070C0"/>
              </a:solidFill>
              <a:effectLst/>
              <a:latin typeface="+mj-lt"/>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500E5A51-C820-7D05-B0B9-F7F07BC70578}"/>
              </a:ext>
            </a:extLst>
          </p:cNvPr>
          <p:cNvSpPr/>
          <p:nvPr/>
        </p:nvSpPr>
        <p:spPr>
          <a:xfrm>
            <a:off x="449580" y="627293"/>
            <a:ext cx="11201400" cy="5603414"/>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191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0A08BF-3825-ACA0-D849-ACE441C33DD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AEBA58C-E378-591B-46A2-BCD1D7C482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D46FC51E-02EC-1909-3FEC-6549059BBA6B}"/>
              </a:ext>
            </a:extLst>
          </p:cNvPr>
          <p:cNvGraphicFramePr>
            <a:graphicFrameLocks noGrp="1"/>
          </p:cNvGraphicFramePr>
          <p:nvPr>
            <p:extLst>
              <p:ext uri="{D42A27DB-BD31-4B8C-83A1-F6EECF244321}">
                <p14:modId xmlns:p14="http://schemas.microsoft.com/office/powerpoint/2010/main" val="697687025"/>
              </p:ext>
            </p:extLst>
          </p:nvPr>
        </p:nvGraphicFramePr>
        <p:xfrm>
          <a:off x="579120" y="392159"/>
          <a:ext cx="11087251" cy="6225359"/>
        </p:xfrm>
        <a:graphic>
          <a:graphicData uri="http://schemas.openxmlformats.org/drawingml/2006/table">
            <a:tbl>
              <a:tblPr/>
              <a:tblGrid>
                <a:gridCol w="5389116">
                  <a:extLst>
                    <a:ext uri="{9D8B030D-6E8A-4147-A177-3AD203B41FA5}">
                      <a16:colId xmlns:a16="http://schemas.microsoft.com/office/drawing/2014/main" val="237496314"/>
                    </a:ext>
                  </a:extLst>
                </a:gridCol>
                <a:gridCol w="5698135">
                  <a:extLst>
                    <a:ext uri="{9D8B030D-6E8A-4147-A177-3AD203B41FA5}">
                      <a16:colId xmlns:a16="http://schemas.microsoft.com/office/drawing/2014/main" val="1509224601"/>
                    </a:ext>
                  </a:extLst>
                </a:gridCol>
              </a:tblGrid>
              <a:tr h="229502">
                <a:tc>
                  <a:txBody>
                    <a:bodyPr/>
                    <a:lstStyle/>
                    <a:p>
                      <a:pPr marL="0" marR="33655" algn="ctr">
                        <a:lnSpc>
                          <a:spcPct val="100000"/>
                        </a:lnSpc>
                        <a:spcBef>
                          <a:spcPts val="0"/>
                        </a:spcBef>
                        <a:spcAft>
                          <a:spcPts val="600"/>
                        </a:spcAft>
                        <a:tabLst>
                          <a:tab pos="530860" algn="l"/>
                        </a:tabLst>
                      </a:pPr>
                      <a:r>
                        <a:rPr lang="it-IT" sz="11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100" b="1" kern="1200" dirty="0">
                          <a:solidFill>
                            <a:schemeClr val="tx1"/>
                          </a:solidFill>
                          <a:effectLst/>
                          <a:latin typeface="+mn-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1557338">
                <a:tc>
                  <a:txBody>
                    <a:bodyPr/>
                    <a:lstStyle/>
                    <a:p>
                      <a:pPr marL="0" algn="just">
                        <a:lnSpc>
                          <a:spcPct val="100000"/>
                        </a:lnSpc>
                        <a:spcBef>
                          <a:spcPts val="0"/>
                        </a:spcBef>
                        <a:spcAft>
                          <a:spcPts val="600"/>
                        </a:spcAft>
                      </a:pPr>
                      <a:r>
                        <a:rPr lang="it-IT" sz="1100" b="1" dirty="0">
                          <a:effectLst/>
                          <a:latin typeface="+mj-lt"/>
                          <a:ea typeface="Calibri" panose="020F0502020204030204" pitchFamily="34" charset="0"/>
                          <a:cs typeface="Calibri" panose="020F0502020204030204" pitchFamily="34" charset="0"/>
                        </a:rPr>
                        <a:t>a) rifiuti ammissibili</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Per la produzione di aggregato recuperato sono utilizzabili esclusivamente i rifiuti inerti dalle attività di costruzione e di demolizione non pericolosi elencati nella tabella 1, punto 1, e i rifiuti inerti non pericolosi di origine minerale elencati nella tabella 1, punto 2. Non sono ammessi alla produzione di aggregato recuperato i rifiuti </a:t>
                      </a:r>
                      <a:r>
                        <a:rPr lang="it-IT" sz="1100" dirty="0">
                          <a:solidFill>
                            <a:srgbClr val="ED7D31"/>
                          </a:solidFill>
                          <a:effectLst/>
                          <a:latin typeface="+mj-lt"/>
                          <a:ea typeface="Calibri" panose="020F0502020204030204" pitchFamily="34" charset="0"/>
                          <a:cs typeface="Calibri" panose="020F0502020204030204" pitchFamily="34" charset="0"/>
                        </a:rPr>
                        <a:t>dalle attività di costruzione e di demolizione abbandonati o sotterrati.</a:t>
                      </a:r>
                      <a:endParaRPr lang="it-IT" sz="1100" dirty="0">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600"/>
                        </a:spcAft>
                      </a:pPr>
                      <a:r>
                        <a:rPr lang="it-IT" sz="1100" b="1" dirty="0">
                          <a:effectLst/>
                          <a:latin typeface="+mj-lt"/>
                          <a:ea typeface="Calibri" panose="020F0502020204030204" pitchFamily="34" charset="0"/>
                          <a:cs typeface="Calibri" panose="020F0502020204030204" pitchFamily="34" charset="0"/>
                        </a:rPr>
                        <a:t>a) rifiuti ammissibili</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Per la produzione di aggregato recuperato sono utilizzabili </a:t>
                      </a:r>
                      <a:r>
                        <a:rPr lang="it-IT" sz="1100" b="1" dirty="0">
                          <a:effectLst/>
                          <a:latin typeface="+mj-lt"/>
                          <a:ea typeface="Calibri" panose="020F0502020204030204" pitchFamily="34" charset="0"/>
                          <a:cs typeface="Calibri" panose="020F0502020204030204" pitchFamily="34" charset="0"/>
                        </a:rPr>
                        <a:t>esclusivamente</a:t>
                      </a:r>
                      <a:r>
                        <a:rPr lang="it-IT" sz="1100" dirty="0">
                          <a:effectLst/>
                          <a:latin typeface="+mj-lt"/>
                          <a:ea typeface="Calibri" panose="020F0502020204030204" pitchFamily="34" charset="0"/>
                          <a:cs typeface="Calibri" panose="020F0502020204030204" pitchFamily="34" charset="0"/>
                        </a:rPr>
                        <a:t> i </a:t>
                      </a:r>
                      <a:r>
                        <a:rPr lang="it-IT" sz="1100" b="1" dirty="0">
                          <a:effectLst/>
                          <a:latin typeface="+mj-lt"/>
                          <a:ea typeface="Calibri" panose="020F0502020204030204" pitchFamily="34" charset="0"/>
                          <a:cs typeface="Calibri" panose="020F0502020204030204" pitchFamily="34" charset="0"/>
                        </a:rPr>
                        <a:t>rifiuti inerti dalle attività di costruzione e di demolizione non pericolosi</a:t>
                      </a:r>
                      <a:r>
                        <a:rPr lang="it-IT" sz="1100" dirty="0">
                          <a:effectLst/>
                          <a:latin typeface="+mj-lt"/>
                          <a:ea typeface="Calibri" panose="020F0502020204030204" pitchFamily="34" charset="0"/>
                          <a:cs typeface="Calibri" panose="020F0502020204030204" pitchFamily="34" charset="0"/>
                        </a:rPr>
                        <a:t> elencati nella tabella 1, punto 1, e i </a:t>
                      </a:r>
                      <a:r>
                        <a:rPr lang="it-IT" sz="1100" b="1" dirty="0">
                          <a:effectLst/>
                          <a:latin typeface="+mj-lt"/>
                          <a:ea typeface="Calibri" panose="020F0502020204030204" pitchFamily="34" charset="0"/>
                          <a:cs typeface="Calibri" panose="020F0502020204030204" pitchFamily="34" charset="0"/>
                        </a:rPr>
                        <a:t>rifiuti inerti non pericolosi di origine minerale </a:t>
                      </a:r>
                      <a:r>
                        <a:rPr lang="it-IT" sz="1100" dirty="0">
                          <a:effectLst/>
                          <a:latin typeface="+mj-lt"/>
                          <a:ea typeface="Calibri" panose="020F0502020204030204" pitchFamily="34" charset="0"/>
                          <a:cs typeface="Calibri" panose="020F0502020204030204" pitchFamily="34" charset="0"/>
                        </a:rPr>
                        <a:t>elencati nella tabella 1, punto 2. Non sono ammessi alla produzione di aggregato recuperato i rifiuti </a:t>
                      </a:r>
                      <a:r>
                        <a:rPr lang="it-IT" sz="1100" b="1" dirty="0">
                          <a:solidFill>
                            <a:srgbClr val="FF0000"/>
                          </a:solidFill>
                          <a:effectLst/>
                          <a:latin typeface="+mj-lt"/>
                          <a:ea typeface="Calibri" panose="020F0502020204030204" pitchFamily="34" charset="0"/>
                          <a:cs typeface="Calibri" panose="020F0502020204030204" pitchFamily="34" charset="0"/>
                        </a:rPr>
                        <a:t>interrati.</a:t>
                      </a:r>
                    </a:p>
                    <a:p>
                      <a:pPr marL="0" algn="just">
                        <a:lnSpc>
                          <a:spcPct val="100000"/>
                        </a:lnSpc>
                        <a:spcBef>
                          <a:spcPts val="0"/>
                        </a:spcBef>
                        <a:spcAft>
                          <a:spcPts val="600"/>
                        </a:spcAft>
                      </a:pPr>
                      <a:r>
                        <a:rPr lang="it-IT" sz="1100" b="1" dirty="0">
                          <a:solidFill>
                            <a:srgbClr val="FF0000"/>
                          </a:solidFill>
                          <a:effectLst/>
                          <a:latin typeface="+mj-lt"/>
                          <a:ea typeface="Calibri" panose="020F0502020204030204" pitchFamily="34" charset="0"/>
                          <a:cs typeface="Calibri" panose="020F0502020204030204" pitchFamily="34" charset="0"/>
                        </a:rPr>
                        <a:t>Non sono altresì ammessi alla produzione di aggregato recuperato rifiuti identificati dal codice EER 170504 provenienti da siti contaminati sottoposti a procedimento di bonifica</a:t>
                      </a:r>
                      <a:r>
                        <a:rPr lang="it-IT" sz="1100" dirty="0">
                          <a:solidFill>
                            <a:srgbClr val="FF0000"/>
                          </a:solidFill>
                          <a:effectLst/>
                          <a:latin typeface="+mj-lt"/>
                          <a:ea typeface="Calibri" panose="020F0502020204030204" pitchFamily="34" charset="0"/>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r h="247519">
                <a:tc>
                  <a:txBody>
                    <a:bodyPr/>
                    <a:lstStyle/>
                    <a:p>
                      <a:pPr marL="0" marR="33655" algn="just">
                        <a:lnSpc>
                          <a:spcPct val="100000"/>
                        </a:lnSpc>
                        <a:spcBef>
                          <a:spcPts val="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100" dirty="0">
                          <a:effectLst/>
                          <a:latin typeface="+mj-lt"/>
                          <a:ea typeface="Calibri" panose="020F0502020204030204" pitchFamily="34" charset="0"/>
                          <a:cs typeface="Times New Roman" panose="02020603050405020304" pitchFamily="18" charset="0"/>
                        </a:rPr>
                        <a:t>[…]</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1100" dirty="0">
                          <a:effectLst/>
                          <a:latin typeface="+mj-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683485"/>
                  </a:ext>
                </a:extLst>
              </a:tr>
              <a:tr h="3852362">
                <a:tc>
                  <a:txBody>
                    <a:bodyPr/>
                    <a:lstStyle/>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2. Altri rifiuti inerti di origine minerale (non appartenenti al Capitolo 17 dell’elenco europeo dei rifiuti)</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010408 Scarti di ghiaia e pietrisco, diversi da quelli di cui alla voce 010407</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010409 Scarti di sabbia e argilla</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010410 Polveri e residui affini, diversi da quelli di cui alla voce 010407</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010413 Rifiuti prodotti dal taglio e dalla segagione della pietra, diversi da quelli di cui alla voce 010407</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101201 Residui di miscela di preparazione non sottoposti a trattamento termico</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101206 Stampi di scarto costituiti esclusivamente da sfridi e scarti di prodotti ceramici crudi smaltati e cotti oda sfridi di laterizio cotto e argilla espansa eventualmente ricoperti con smalto crudo in concentrazione &lt; 10% in peso</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101208 Scarti di ceramica, mattoni, mattonelle e materiali da costruzione (sottoposti a trattamento termico)</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101311 Rifiuti della produzione di materiali compositi a base di cemento, diversi da quelli di cui alle voci101309 e 101310</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indent="0" algn="just">
                        <a:lnSpc>
                          <a:spcPct val="100000"/>
                        </a:lnSpc>
                        <a:spcBef>
                          <a:spcPts val="0"/>
                        </a:spcBef>
                        <a:spcAft>
                          <a:spcPts val="600"/>
                        </a:spcAft>
                      </a:pPr>
                      <a:r>
                        <a:rPr lang="it-IT" sz="1100" dirty="0">
                          <a:solidFill>
                            <a:srgbClr val="0070C0"/>
                          </a:solidFill>
                          <a:effectLst/>
                          <a:latin typeface="+mj-lt"/>
                          <a:ea typeface="Calibri" panose="020F0502020204030204" pitchFamily="34" charset="0"/>
                          <a:cs typeface="Calibri" panose="020F0502020204030204" pitchFamily="34" charset="0"/>
                        </a:rPr>
                        <a:t>120117 Residui di materiale di sabbiatura, diversi da quelli di cui alla voce 120116 costituiti esclusivamente da sabbie abrasive di scarto</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marL="92075" marR="33655" indent="0" algn="just">
                        <a:lnSpc>
                          <a:spcPct val="100000"/>
                        </a:lnSpc>
                        <a:spcBef>
                          <a:spcPts val="0"/>
                        </a:spcBef>
                        <a:spcAft>
                          <a:spcPts val="600"/>
                        </a:spcAft>
                        <a:tabLst>
                          <a:tab pos="530860" algn="l"/>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100" dirty="0">
                          <a:solidFill>
                            <a:srgbClr val="0070C0"/>
                          </a:solidFill>
                          <a:effectLst/>
                          <a:latin typeface="+mj-lt"/>
                          <a:ea typeface="Calibri" panose="020F0502020204030204" pitchFamily="34" charset="0"/>
                          <a:cs typeface="Calibri" panose="020F0502020204030204" pitchFamily="34" charset="0"/>
                        </a:rPr>
                        <a:t>191209 Minerali (ad esempio, sabbia, rocce)</a:t>
                      </a:r>
                      <a:endParaRPr lang="it-IT" sz="1100" dirty="0">
                        <a:solidFill>
                          <a:srgbClr val="0070C0"/>
                        </a:solidFill>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2. Altri rifiuti inerti di origine minerale (non appartenenti al Capitolo 17 dell’elenco europeo dei rifiuti)</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010408 Scarti di ghiaia e pietrisco, diversi da quelli di cui alla voce 010407</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010409 Scarti di sabbia e argilla</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010410 Polveri e residui affini, diversi da quelli di cui alla voce 010407</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010413 Rifiuti prodotti dal taglio e dalla segagione della pietra, diversi da quelli di cui alla voce 010407</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101201 Residui di miscela di preparazione non sottoposti a trattamento termico</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101206 Stampi di scarto costituiti esclusivamente da sfridi e scarti di prodotti ceramici crudi smaltati e cotti oda sfridi di laterizio cotto e argilla espansa eventualmente ricoperti con smalto crudo in concentrazione &lt; 10% in peso</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101208 Scarti di ceramica, mattoni, mattonelle e materiali da costruzione (sottoposti a trattamento termico)</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101311 Rifiuti della produzione di materiali compositi a base di cemento, diversi da quelli di cui alle voci 101309 e 101310</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120117 Residui di materiale di sabbiatura, diversi da quelli di cui alla voce 120116 costituiti esclusivamente da sabbie abrasive di scarto</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dirty="0">
                          <a:effectLst/>
                          <a:latin typeface="+mj-lt"/>
                          <a:ea typeface="Calibri" panose="020F0502020204030204" pitchFamily="34" charset="0"/>
                          <a:cs typeface="Calibri" panose="020F0502020204030204" pitchFamily="34" charset="0"/>
                        </a:rPr>
                        <a:t>191209 Minerali (ad esempio, sabbia, rocce</a:t>
                      </a:r>
                      <a:r>
                        <a:rPr lang="it-IT" sz="1100" dirty="0">
                          <a:solidFill>
                            <a:srgbClr val="000000"/>
                          </a:solidFill>
                          <a:effectLst/>
                          <a:latin typeface="+mj-lt"/>
                          <a:ea typeface="Calibri" panose="020F0502020204030204" pitchFamily="34" charset="0"/>
                          <a:cs typeface="Calibri" panose="020F0502020204030204" pitchFamily="34" charset="0"/>
                        </a:rPr>
                        <a:t> inerti</a:t>
                      </a:r>
                      <a:r>
                        <a:rPr lang="it-IT" sz="1100" dirty="0">
                          <a:effectLst/>
                          <a:latin typeface="+mj-lt"/>
                          <a:ea typeface="Calibri" panose="020F0502020204030204" pitchFamily="34" charset="0"/>
                          <a:cs typeface="Calibri" panose="020F0502020204030204" pitchFamily="34" charset="0"/>
                        </a:rPr>
                        <a:t>)</a:t>
                      </a:r>
                      <a:endParaRPr lang="it-IT" sz="1100" dirty="0">
                        <a:effectLst/>
                        <a:latin typeface="+mj-lt"/>
                        <a:ea typeface="Calibri" panose="020F0502020204030204" pitchFamily="34" charset="0"/>
                        <a:cs typeface="Times New Roman" panose="02020603050405020304" pitchFamily="18" charset="0"/>
                      </a:endParaRPr>
                    </a:p>
                    <a:p>
                      <a:pPr marL="0" algn="just">
                        <a:lnSpc>
                          <a:spcPct val="100000"/>
                        </a:lnSpc>
                        <a:spcBef>
                          <a:spcPts val="0"/>
                        </a:spcBef>
                        <a:spcAft>
                          <a:spcPts val="600"/>
                        </a:spcAft>
                      </a:pPr>
                      <a:r>
                        <a:rPr lang="it-IT" sz="1100" b="1" dirty="0">
                          <a:solidFill>
                            <a:srgbClr val="FF0000"/>
                          </a:solidFill>
                          <a:effectLst/>
                          <a:latin typeface="+mj-lt"/>
                          <a:ea typeface="Calibri" panose="020F0502020204030204" pitchFamily="34" charset="0"/>
                          <a:cs typeface="Calibri" panose="020F0502020204030204" pitchFamily="34" charset="0"/>
                        </a:rPr>
                        <a:t>200301 Rifiuti urbani non differenziati, limitatamente alla frazione inerte dei rifiuti abbandonati provenienti da attività di costruzione e demolizione.</a:t>
                      </a:r>
                      <a:endParaRPr lang="it-IT" sz="11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284698"/>
                  </a:ext>
                </a:extLst>
              </a:tr>
            </a:tbl>
          </a:graphicData>
        </a:graphic>
      </p:graphicFrame>
      <p:sp>
        <p:nvSpPr>
          <p:cNvPr id="2" name="CasellaDiTesto 1">
            <a:extLst>
              <a:ext uri="{FF2B5EF4-FFF2-40B4-BE49-F238E27FC236}">
                <a16:creationId xmlns:a16="http://schemas.microsoft.com/office/drawing/2014/main" id="{9315EBF4-0448-A712-D7EA-EC24883E4F89}"/>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3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8B9818-A8EF-9CB8-1113-609F6139C4E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FACF757-4A51-F035-17D6-940FBF3F05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2" name="Segnaposto contenuto 2">
            <a:extLst>
              <a:ext uri="{FF2B5EF4-FFF2-40B4-BE49-F238E27FC236}">
                <a16:creationId xmlns:a16="http://schemas.microsoft.com/office/drawing/2014/main" id="{4B0F9748-647B-E7E4-2EC3-423155F115A8}"/>
              </a:ext>
            </a:extLst>
          </p:cNvPr>
          <p:cNvSpPr>
            <a:spLocks noGrp="1"/>
          </p:cNvSpPr>
          <p:nvPr>
            <p:ph idx="1"/>
          </p:nvPr>
        </p:nvSpPr>
        <p:spPr>
          <a:xfrm>
            <a:off x="541020" y="768985"/>
            <a:ext cx="10942320" cy="546172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chorCtr="0">
            <a:noAutofit/>
          </a:bodyPr>
          <a:lstStyle/>
          <a:p>
            <a:pPr marL="0" indent="0" algn="just">
              <a:lnSpc>
                <a:spcPct val="115000"/>
              </a:lnSpc>
              <a:spcBef>
                <a:spcPts val="600"/>
              </a:spcBef>
              <a:spcAft>
                <a:spcPts val="600"/>
              </a:spcAft>
              <a:buNone/>
            </a:pPr>
            <a:r>
              <a:rPr lang="it-IT" dirty="0">
                <a:solidFill>
                  <a:srgbClr val="0070C0"/>
                </a:solidFill>
                <a:effectLst/>
                <a:latin typeface="+mj-lt"/>
                <a:ea typeface="Calibri" panose="020F0502020204030204" pitchFamily="34" charset="0"/>
                <a:cs typeface="Times New Roman" panose="02020603050405020304" pitchFamily="18" charset="0"/>
              </a:rPr>
              <a:t>Qualora non ricadendo nell’ambito di applicazione del regolamento 127/2024, si intenda procedere con la cosiddetta </a:t>
            </a:r>
            <a:r>
              <a:rPr lang="it-IT" b="1" dirty="0">
                <a:solidFill>
                  <a:srgbClr val="0070C0"/>
                </a:solidFill>
                <a:effectLst/>
                <a:latin typeface="+mj-lt"/>
                <a:ea typeface="Calibri" panose="020F0502020204030204" pitchFamily="34" charset="0"/>
                <a:cs typeface="Times New Roman" panose="02020603050405020304" pitchFamily="18" charset="0"/>
              </a:rPr>
              <a:t>autorizzazione caso per caso </a:t>
            </a:r>
            <a:r>
              <a:rPr lang="it-IT" dirty="0">
                <a:solidFill>
                  <a:srgbClr val="0070C0"/>
                </a:solidFill>
                <a:effectLst/>
                <a:latin typeface="+mj-lt"/>
                <a:ea typeface="Calibri" panose="020F0502020204030204" pitchFamily="34" charset="0"/>
                <a:cs typeface="Times New Roman" panose="02020603050405020304" pitchFamily="18" charset="0"/>
              </a:rPr>
              <a:t>occorre far riferimento a quanto indicato nelle L</a:t>
            </a:r>
            <a:r>
              <a:rPr lang="it-IT" b="1" dirty="0">
                <a:solidFill>
                  <a:srgbClr val="0070C0"/>
                </a:solidFill>
                <a:effectLst/>
                <a:latin typeface="+mj-lt"/>
                <a:ea typeface="Calibri" panose="020F0502020204030204" pitchFamily="34" charset="0"/>
                <a:cs typeface="Times New Roman" panose="02020603050405020304" pitchFamily="18" charset="0"/>
              </a:rPr>
              <a:t>inee Guida SNPA 41/2022.</a:t>
            </a:r>
            <a:r>
              <a:rPr lang="it-IT" dirty="0">
                <a:solidFill>
                  <a:srgbClr val="0070C0"/>
                </a:solidFill>
                <a:effectLst/>
                <a:latin typeface="+mj-lt"/>
                <a:ea typeface="Calibri" panose="020F0502020204030204" pitchFamily="34" charset="0"/>
                <a:cs typeface="Times New Roman" panose="02020603050405020304" pitchFamily="18" charset="0"/>
              </a:rPr>
              <a:t> Queste ultime, indicano dettagliatamente quanto deve essere riportato nelle autorizzazioni caso per caso: l’individuazione dei rifiuti ammissibili all'operazione di recupero, i processi e le tecniche di trattamento consentiti, i criteri di qualità per i materiali di cui è cessata la qualifica di rifiuto ottenuti dall'operazione di recupero, i requisiti affinché i sistemi di gestione dimostrino il rispetto dei criteri relativi alla cessazione della qualifica di rifiuto e, infine, un requisito relativo alla dichiarazione di conformità.</a:t>
            </a:r>
          </a:p>
          <a:p>
            <a:pPr marL="0" indent="0" algn="just">
              <a:lnSpc>
                <a:spcPct val="115000"/>
              </a:lnSpc>
              <a:spcBef>
                <a:spcPts val="600"/>
              </a:spcBef>
              <a:spcAft>
                <a:spcPts val="600"/>
              </a:spcAft>
              <a:buNone/>
            </a:pPr>
            <a:r>
              <a:rPr lang="it-IT" dirty="0">
                <a:solidFill>
                  <a:srgbClr val="0070C0"/>
                </a:solidFill>
                <a:effectLst/>
                <a:latin typeface="+mj-lt"/>
                <a:ea typeface="Calibri" panose="020F0502020204030204" pitchFamily="34" charset="0"/>
                <a:cs typeface="Times New Roman" panose="02020603050405020304" pitchFamily="18" charset="0"/>
              </a:rPr>
              <a:t>Inoltre, i provvedimenti autorizzativi devono individuare le operazioni di recupero/riciclaggio compatibili con le caratteristiche dei rifiuti in entrata che garantiscano i requisiti di qualità dei materiali in uscita, nonché la conformità alle norme tecniche di riferimento e gli standard tecnico prestazionali dei materiali. Devono, inoltre, dettagliare gli usi ammessi per la sostanza o l’oggetto che cessa la qualifica di rifiuto, indicando le eventuali tipologie di processi produttivi in cui l’end of </a:t>
            </a:r>
            <a:r>
              <a:rPr lang="it-IT" dirty="0" err="1">
                <a:solidFill>
                  <a:srgbClr val="0070C0"/>
                </a:solidFill>
                <a:effectLst/>
                <a:latin typeface="+mj-lt"/>
                <a:ea typeface="Calibri" panose="020F0502020204030204" pitchFamily="34" charset="0"/>
                <a:cs typeface="Times New Roman" panose="02020603050405020304" pitchFamily="18" charset="0"/>
              </a:rPr>
              <a:t>waste</a:t>
            </a:r>
            <a:r>
              <a:rPr lang="it-IT" dirty="0">
                <a:solidFill>
                  <a:srgbClr val="0070C0"/>
                </a:solidFill>
                <a:effectLst/>
                <a:latin typeface="+mj-lt"/>
                <a:ea typeface="Calibri" panose="020F0502020204030204" pitchFamily="34" charset="0"/>
                <a:cs typeface="Times New Roman" panose="02020603050405020304" pitchFamily="18" charset="0"/>
              </a:rPr>
              <a:t> viene utilizzato, nonché i parametri da analizzare per la verifica delle condizioni per la cessazione della qualifica di rifiuti e la relativa frequenza di analisi.</a:t>
            </a:r>
          </a:p>
        </p:txBody>
      </p:sp>
      <p:sp>
        <p:nvSpPr>
          <p:cNvPr id="3" name="Rettangolo 2">
            <a:extLst>
              <a:ext uri="{FF2B5EF4-FFF2-40B4-BE49-F238E27FC236}">
                <a16:creationId xmlns:a16="http://schemas.microsoft.com/office/drawing/2014/main" id="{E125347A-610F-9F24-E28D-93D62C0DBD5C}"/>
              </a:ext>
            </a:extLst>
          </p:cNvPr>
          <p:cNvSpPr/>
          <p:nvPr/>
        </p:nvSpPr>
        <p:spPr>
          <a:xfrm>
            <a:off x="449580" y="627293"/>
            <a:ext cx="11201400" cy="5603414"/>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0981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5D967A-D415-B450-0465-F1E272338FB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D1EA5CB-0EC6-4DD5-669E-93639D24478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8475098C-4A96-1261-795F-DD786EAAEE4E}"/>
              </a:ext>
            </a:extLst>
          </p:cNvPr>
          <p:cNvGraphicFramePr>
            <a:graphicFrameLocks noGrp="1"/>
          </p:cNvGraphicFramePr>
          <p:nvPr>
            <p:extLst>
              <p:ext uri="{D42A27DB-BD31-4B8C-83A1-F6EECF244321}">
                <p14:modId xmlns:p14="http://schemas.microsoft.com/office/powerpoint/2010/main" val="2616955321"/>
              </p:ext>
            </p:extLst>
          </p:nvPr>
        </p:nvGraphicFramePr>
        <p:xfrm>
          <a:off x="922020" y="392159"/>
          <a:ext cx="10744351" cy="6210300"/>
        </p:xfrm>
        <a:graphic>
          <a:graphicData uri="http://schemas.openxmlformats.org/drawingml/2006/table">
            <a:tbl>
              <a:tblPr/>
              <a:tblGrid>
                <a:gridCol w="5222445">
                  <a:extLst>
                    <a:ext uri="{9D8B030D-6E8A-4147-A177-3AD203B41FA5}">
                      <a16:colId xmlns:a16="http://schemas.microsoft.com/office/drawing/2014/main" val="237496314"/>
                    </a:ext>
                  </a:extLst>
                </a:gridCol>
                <a:gridCol w="5521906">
                  <a:extLst>
                    <a:ext uri="{9D8B030D-6E8A-4147-A177-3AD203B41FA5}">
                      <a16:colId xmlns:a16="http://schemas.microsoft.com/office/drawing/2014/main" val="1509224601"/>
                    </a:ext>
                  </a:extLst>
                </a:gridCol>
              </a:tblGrid>
              <a:tr h="207288">
                <a:tc>
                  <a:txBody>
                    <a:bodyPr/>
                    <a:lstStyle/>
                    <a:p>
                      <a:pPr marL="0" marR="33655" algn="ctr">
                        <a:lnSpc>
                          <a:spcPct val="100000"/>
                        </a:lnSpc>
                        <a:spcBef>
                          <a:spcPts val="0"/>
                        </a:spcBef>
                        <a:spcAft>
                          <a:spcPts val="600"/>
                        </a:spcAft>
                        <a:tabLst>
                          <a:tab pos="530860" algn="l"/>
                        </a:tabLst>
                      </a:pPr>
                      <a:r>
                        <a:rPr lang="it-IT" sz="14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400" b="1" kern="1200" dirty="0">
                          <a:solidFill>
                            <a:schemeClr val="tx1"/>
                          </a:solidFill>
                          <a:effectLst/>
                          <a:latin typeface="+mn-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4891233">
                <a:tc>
                  <a:txBody>
                    <a:bodyPr/>
                    <a:lstStyle/>
                    <a:p>
                      <a:pPr marL="0" algn="just">
                        <a:lnSpc>
                          <a:spcPct val="100000"/>
                        </a:lnSpc>
                        <a:spcBef>
                          <a:spcPts val="0"/>
                        </a:spcBef>
                        <a:spcAft>
                          <a:spcPts val="300"/>
                        </a:spcAft>
                      </a:pPr>
                      <a:r>
                        <a:rPr lang="it-IT" sz="1000" b="1" dirty="0">
                          <a:solidFill>
                            <a:srgbClr val="0070C0"/>
                          </a:solidFill>
                          <a:effectLst/>
                          <a:latin typeface="+mj-lt"/>
                          <a:ea typeface="Calibri" panose="020F0502020204030204" pitchFamily="34" charset="0"/>
                          <a:cs typeface="Calibri" panose="020F0502020204030204" pitchFamily="34" charset="0"/>
                        </a:rPr>
                        <a:t>Allegato 1</a:t>
                      </a:r>
                    </a:p>
                    <a:p>
                      <a:pPr algn="just">
                        <a:lnSpc>
                          <a:spcPct val="100000"/>
                        </a:lnSpc>
                        <a:spcBef>
                          <a:spcPts val="0"/>
                        </a:spcBef>
                        <a:spcAft>
                          <a:spcPts val="300"/>
                        </a:spcAft>
                      </a:pPr>
                      <a:r>
                        <a:rPr lang="it-IT" sz="1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 Verifiche sui rifiuti in ingresso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 rifiuti ammessi alla produzione di aggregato recuperato devono essere sottoposti ad esame della documentazione a corredo dei rifiuti in ingresso, a controllo visivo e, qualora se ne ravveda la necessità, a controlli supplementari.</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tal fine, il produttore dell'aggregato recuperato deve dotarsi di un sistema per il controllo di accettazione dei rifiuti atto a verificare che gli stessi corrispondano alle caratteristiche previste dal presente regolamento.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Per le imprese registrate ai sensi del regolamento (CE) n. 1221/2009 del Parlamento europeo e del Consiglio, del 25 novembre 2009, e per le imprese in possesso della certificazione ambientale UNI EN ISO 14001 rilasciata da organizzazione accreditata ai sensi della normativa vigente, il suddetto sistema è integrato nel sistema di gestione ambientale.</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 sistema deve garantire almeno il rispetto dei seguenti obblighi e presuppone la predisposizione di una procedura per la gestione, la tracciabilità e la rendicontazione delle non conformità riscontrate:</a:t>
                      </a:r>
                    </a:p>
                    <a:p>
                      <a:pPr algn="just">
                        <a:lnSpc>
                          <a:spcPct val="100000"/>
                        </a:lnSpc>
                        <a:spcBef>
                          <a:spcPts val="0"/>
                        </a:spcBef>
                        <a:spcAft>
                          <a:spcPts val="300"/>
                        </a:spcAft>
                      </a:pP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esame della documentazione a corredo del carico dei rifiuti in ingresso da parte di personale con appropriato livello di formazione e addestramento;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controllo visivo del carico di rifiuti in ingresso;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accettazione di tali rifiuti solo ove l'esame della documentazione a corredo e il controllo visivo abbiano esito positivo sotto il controllo di personale con formazione </a:t>
                      </a:r>
                      <a:r>
                        <a:rPr lang="it-IT" sz="1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 aggiornamento almeno biennale </a:t>
                      </a: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che provvede alla selezione dei rifiuti, rimuove e mantiene separato qualsiasi materiale estraneo;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pesatura e registrazione dei dati relativi al carico dei rifiuti in ingresso;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stoccaggio separato dei rifiuti non conformi ai criteri di cui al presente regolamento in area dedicata;</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messa in riserva dei rifiuti conformi, di cui alla tabella l del presente Allegato, nell'area dedicata esclusivamente ad essi, la quale è strutturata in modo da impedire la miscelazione anche accidentale con altre tipologie di rifiuti non ammessi;</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gn="just">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movimentazione dei rifiuti avviati alla produzione di aggregato recuperato realizzata da parte di personale con formazione e </a:t>
                      </a:r>
                      <a:r>
                        <a:rPr lang="it-IT" sz="1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aggiornamento almeno biennale </a:t>
                      </a:r>
                      <a:r>
                        <a:rPr lang="it-IT" sz="1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modo da impedire la contaminazione degli stessi con altri rifiuti o materiale estraneo;</a:t>
                      </a:r>
                      <a:endParaRPr lang="it-IT"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92075" indent="0">
                        <a:lnSpc>
                          <a:spcPct val="100000"/>
                        </a:lnSpc>
                        <a:spcBef>
                          <a:spcPts val="0"/>
                        </a:spcBef>
                        <a:spcAft>
                          <a:spcPts val="300"/>
                        </a:spcAft>
                      </a:pPr>
                      <a:r>
                        <a:rPr lang="it-IT" sz="1000" dirty="0">
                          <a:solidFill>
                            <a:srgbClr val="0070C0"/>
                          </a:solidFill>
                          <a:effectLst/>
                          <a:latin typeface="Times New Roman" panose="02020603050405020304" pitchFamily="18" charset="0"/>
                          <a:ea typeface="Calibri" panose="020F0502020204030204" pitchFamily="34" charset="0"/>
                        </a:rPr>
                        <a:t>svolgimento di controlli supplementari, anche analitici, a campione ovvero ogniqualvolta l'analisi della documentazione o il controllo visivo indichi tale necessità.</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just">
                        <a:lnSpc>
                          <a:spcPct val="100000"/>
                        </a:lnSpc>
                        <a:spcBef>
                          <a:spcPts val="0"/>
                        </a:spcBef>
                        <a:spcAft>
                          <a:spcPts val="300"/>
                        </a:spcAft>
                      </a:pPr>
                      <a:r>
                        <a:rPr lang="it-IT" sz="1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Verifiche sui rifiuti in ingresso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0000"/>
                        </a:lnSpc>
                        <a:spcBef>
                          <a:spcPts val="0"/>
                        </a:spcBef>
                        <a:spcAft>
                          <a:spcPts val="300"/>
                        </a:spcAft>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verifiche sui rifiuti ammessi alla produzione di aggregato recuperato includono: i) esame della documentazione a corredo dei rifiuti in ingresso, ii) controllo visivo, iii) eventuali controlli supplementari.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0000"/>
                        </a:lnSpc>
                        <a:spcBef>
                          <a:spcPts val="0"/>
                        </a:spcBef>
                        <a:spcAft>
                          <a:spcPts val="300"/>
                        </a:spcAft>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tal fine, il produttore dell'aggregato recuperato deve dotarsi di una procedura di accettazione dei rifiuti idonea a verificare che gli stessi corrispondano alle caratteristiche previste dal presente regolamento.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0000"/>
                        </a:lnSpc>
                        <a:spcBef>
                          <a:spcPts val="0"/>
                        </a:spcBef>
                        <a:spcAft>
                          <a:spcPts val="300"/>
                        </a:spcAft>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 le imprese registrate ai sensi del regolamento (Ce) n. 1221/2009 del Parlamento europeo e del Consiglio, del 25 novembre 2009, e per le imprese in possesso della certificazione ambientale Uni En </a:t>
                      </a:r>
                      <a:r>
                        <a:rPr lang="it-IT" sz="1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Iso</a:t>
                      </a: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14001 rilasciata da organizzazione accreditata ai sensi della normativa vigente, il suddetto sistema è integrato nel sistema di gestione ambientale.</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1590" algn="just">
                        <a:lnSpc>
                          <a:spcPct val="100000"/>
                        </a:lnSpc>
                        <a:spcBef>
                          <a:spcPts val="0"/>
                        </a:spcBef>
                        <a:spcAft>
                          <a:spcPts val="300"/>
                        </a:spcAft>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sistema presuppone la predisposizione di una procedura per la gestione, la tracciabilità e la rendicontazione delle non conformità riscontrate e garantisce almeno il rispetto dei seguenti obblighi:</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esame della documentazione a corredo del carico dei rifiuti in ingresso da parte di personale con appropriato livello di formazione e addestramento;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controllo visivo del carico di rifiuti in ingresso;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accettazione di tali rifiuti solo ove l'esame della documentazione a corredo e il controllo visivo abbiano esito positivo sotto il controllo di personale con formazione </a:t>
                      </a:r>
                      <a:r>
                        <a:rPr lang="it-IT"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 aggiornamento periodico</a:t>
                      </a: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che provvede alla selezione dei rifiuti, rimuove e mantiene separato qualsiasi materiale estraneo;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pesatura e registrazione dei dati relativi al carico dei rifiuti in ingresso;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stoccaggio separato dei rifiuti non conformi ai criteri di cui al presente regolamento in area dedicata;</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messa in riserva dei rifiuti conformi, di cui alla Tabella l del presente allegato, nell'area dedicata esclusivamente ad essi, la quale è strutturata in modo da impedire la miscelazione anche accidentale con altre tipologie di rifiuti non ammessi;</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movimentazione dei rifiuti avviati alla produzione di aggregato recuperato realizzata da parte di personale conformazione e </a:t>
                      </a:r>
                      <a:r>
                        <a:rPr lang="it-IT"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aggiornamento periodico </a:t>
                      </a: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modo da impedire la contaminazione degli stessi con altri rifiuti o materiale estraneo;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lgn="just">
                        <a:lnSpc>
                          <a:spcPct val="100000"/>
                        </a:lnSpc>
                        <a:spcBef>
                          <a:spcPts val="0"/>
                        </a:spcBef>
                        <a:spcAft>
                          <a:spcPts val="300"/>
                        </a:spcAft>
                        <a:buFont typeface="Symbol" panose="05050102010706020507" pitchFamily="18" charset="2"/>
                        <a:buChar char=""/>
                      </a:pPr>
                      <a:r>
                        <a:rPr lang="it-IT"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svolgimento di eventuali controlli supplementari, anche analitici, a campione ovvero ogniqualvolta l'analisi della documentazione o il controllo visivo indichi tale necessità.</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it-IT" sz="9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279F8CA5-DBBA-6E09-A186-1F185F99145B}"/>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80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2D0D84-B76F-6EDE-98A0-5C76C7402712}"/>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3C979C1-24B8-406D-AA0D-59606AE89F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7661CB26-6C9F-166D-A88D-099C218F4ACA}"/>
              </a:ext>
            </a:extLst>
          </p:cNvPr>
          <p:cNvGraphicFramePr>
            <a:graphicFrameLocks noGrp="1"/>
          </p:cNvGraphicFramePr>
          <p:nvPr>
            <p:extLst>
              <p:ext uri="{D42A27DB-BD31-4B8C-83A1-F6EECF244321}">
                <p14:modId xmlns:p14="http://schemas.microsoft.com/office/powerpoint/2010/main" val="2665306756"/>
              </p:ext>
            </p:extLst>
          </p:nvPr>
        </p:nvGraphicFramePr>
        <p:xfrm>
          <a:off x="922020" y="392159"/>
          <a:ext cx="10744351" cy="5098521"/>
        </p:xfrm>
        <a:graphic>
          <a:graphicData uri="http://schemas.openxmlformats.org/drawingml/2006/table">
            <a:tbl>
              <a:tblPr/>
              <a:tblGrid>
                <a:gridCol w="5222445">
                  <a:extLst>
                    <a:ext uri="{9D8B030D-6E8A-4147-A177-3AD203B41FA5}">
                      <a16:colId xmlns:a16="http://schemas.microsoft.com/office/drawing/2014/main" val="237496314"/>
                    </a:ext>
                  </a:extLst>
                </a:gridCol>
                <a:gridCol w="5521906">
                  <a:extLst>
                    <a:ext uri="{9D8B030D-6E8A-4147-A177-3AD203B41FA5}">
                      <a16:colId xmlns:a16="http://schemas.microsoft.com/office/drawing/2014/main" val="1509224601"/>
                    </a:ext>
                  </a:extLst>
                </a:gridCol>
              </a:tblGrid>
              <a:tr h="207288">
                <a:tc>
                  <a:txBody>
                    <a:bodyPr/>
                    <a:lstStyle/>
                    <a:p>
                      <a:pPr marL="0" marR="33655" algn="ctr">
                        <a:lnSpc>
                          <a:spcPct val="100000"/>
                        </a:lnSpc>
                        <a:spcBef>
                          <a:spcPts val="0"/>
                        </a:spcBef>
                        <a:spcAft>
                          <a:spcPts val="600"/>
                        </a:spcAft>
                        <a:tabLst>
                          <a:tab pos="530860" algn="l"/>
                        </a:tabLst>
                      </a:pPr>
                      <a:r>
                        <a:rPr lang="it-IT" sz="1100" b="1" dirty="0">
                          <a:effectLst/>
                          <a:latin typeface="+mj-lt"/>
                          <a:ea typeface="Calibri" panose="020F0502020204030204" pitchFamily="34" charset="0"/>
                          <a:cs typeface="Times New Roman" panose="02020603050405020304" pitchFamily="18" charset="0"/>
                        </a:rPr>
                        <a:t>DM 152/2022</a:t>
                      </a:r>
                    </a:p>
                  </a:txBody>
                  <a:tcPr marL="4326" marR="4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1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4891233">
                <a:tc>
                  <a:txBody>
                    <a:bodyPr/>
                    <a:lstStyle/>
                    <a:p>
                      <a:pPr algn="just">
                        <a:lnSpc>
                          <a:spcPct val="107000"/>
                        </a:lnSpc>
                        <a:spcBef>
                          <a:spcPts val="600"/>
                        </a:spcBef>
                        <a:spcAft>
                          <a:spcPts val="600"/>
                        </a:spcAft>
                      </a:pPr>
                      <a:r>
                        <a:rPr lang="it-IT" sz="1100" b="1" dirty="0">
                          <a:solidFill>
                            <a:srgbClr val="0070C0"/>
                          </a:solidFill>
                          <a:effectLst/>
                          <a:latin typeface="+mj-lt"/>
                          <a:ea typeface="Calibri" panose="020F0502020204030204" pitchFamily="34" charset="0"/>
                          <a:cs typeface="Times New Roman" panose="02020603050405020304" pitchFamily="18" charset="0"/>
                        </a:rPr>
                        <a:t>c) Processo di lavorazione minimo e deposito presso il produttore</a:t>
                      </a:r>
                      <a:endParaRPr lang="it-IT" sz="1100"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it-IT" sz="1100" dirty="0">
                          <a:solidFill>
                            <a:srgbClr val="0070C0"/>
                          </a:solidFill>
                          <a:effectLst/>
                          <a:latin typeface="+mj-lt"/>
                          <a:ea typeface="Calibri" panose="020F0502020204030204" pitchFamily="34" charset="0"/>
                          <a:cs typeface="Times New Roman" panose="02020603050405020304" pitchFamily="18" charset="0"/>
                        </a:rPr>
                        <a:t>Il processo di trattamento e di recupero dei rifiuti inerti dalle attività di costruzione e demolizione e degli altri rifiuti inerti di origine minerale, come definiti dalle lettere a) e b) dell'articolo 2, finalizzato alla produzione dell'aggregato recuperato, avviene mediante fasi meccaniche</a:t>
                      </a:r>
                      <a:r>
                        <a:rPr lang="it-IT" sz="1100" b="1" dirty="0">
                          <a:solidFill>
                            <a:srgbClr val="0070C0"/>
                          </a:solidFill>
                          <a:effectLst/>
                          <a:latin typeface="+mj-lt"/>
                          <a:ea typeface="Calibri" panose="020F0502020204030204" pitchFamily="34" charset="0"/>
                          <a:cs typeface="Times New Roman" panose="02020603050405020304" pitchFamily="18" charset="0"/>
                        </a:rPr>
                        <a:t> </a:t>
                      </a:r>
                      <a:r>
                        <a:rPr lang="it-IT" sz="1100" dirty="0">
                          <a:solidFill>
                            <a:srgbClr val="0070C0"/>
                          </a:solidFill>
                          <a:effectLst/>
                          <a:latin typeface="+mj-lt"/>
                          <a:ea typeface="Calibri" panose="020F0502020204030204" pitchFamily="34" charset="0"/>
                          <a:cs typeface="Times New Roman" panose="02020603050405020304" pitchFamily="18" charset="0"/>
                        </a:rPr>
                        <a:t>e</a:t>
                      </a:r>
                      <a:r>
                        <a:rPr lang="it-IT" sz="1100" b="1" dirty="0">
                          <a:solidFill>
                            <a:srgbClr val="0070C0"/>
                          </a:solidFill>
                          <a:effectLst/>
                          <a:latin typeface="+mj-lt"/>
                          <a:ea typeface="Calibri" panose="020F0502020204030204" pitchFamily="34" charset="0"/>
                          <a:cs typeface="Times New Roman" panose="02020603050405020304" pitchFamily="18" charset="0"/>
                        </a:rPr>
                        <a:t> </a:t>
                      </a:r>
                      <a:r>
                        <a:rPr lang="it-IT" sz="1100" b="1" u="sng" dirty="0">
                          <a:solidFill>
                            <a:srgbClr val="0070C0"/>
                          </a:solidFill>
                          <a:effectLst/>
                          <a:latin typeface="+mj-lt"/>
                          <a:ea typeface="Calibri" panose="020F0502020204030204" pitchFamily="34" charset="0"/>
                          <a:cs typeface="Times New Roman" panose="02020603050405020304" pitchFamily="18" charset="0"/>
                        </a:rPr>
                        <a:t>tecnologicamente interconnesse</a:t>
                      </a:r>
                      <a:r>
                        <a:rPr lang="it-IT" sz="1100" dirty="0">
                          <a:solidFill>
                            <a:srgbClr val="0070C0"/>
                          </a:solidFill>
                          <a:effectLst/>
                          <a:latin typeface="+mj-lt"/>
                          <a:ea typeface="Calibri" panose="020F0502020204030204" pitchFamily="34" charset="0"/>
                          <a:cs typeface="Times New Roman" panose="02020603050405020304" pitchFamily="18" charset="0"/>
                        </a:rPr>
                        <a:t>, quali, a mero titolo esemplificativo:</a:t>
                      </a:r>
                    </a:p>
                    <a:p>
                      <a:pPr marL="182563" indent="0"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la macinazione,</a:t>
                      </a:r>
                    </a:p>
                    <a:p>
                      <a:pPr marL="182563" indent="0"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la vagliatura,</a:t>
                      </a:r>
                    </a:p>
                    <a:p>
                      <a:pPr marL="182563" indent="0"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la selezione granulometrica,</a:t>
                      </a:r>
                    </a:p>
                    <a:p>
                      <a:pPr marL="182563" indent="0"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la separazione della frazione metallica e delle frazioni indesiderate.</a:t>
                      </a:r>
                    </a:p>
                    <a:p>
                      <a:pPr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Il processo di recupero, a seconda del tipo di materiale, si realizza tramite il compimento di tutte o alcune delle suddette fasi, ovvero di altri processi di tipo meccanico che consentano il rispetto dei criteri previsti dal presente regolamento.</a:t>
                      </a:r>
                    </a:p>
                    <a:p>
                      <a:pPr algn="just">
                        <a:lnSpc>
                          <a:spcPct val="107000"/>
                        </a:lnSpc>
                        <a:spcBef>
                          <a:spcPts val="600"/>
                        </a:spcBef>
                        <a:spcAft>
                          <a:spcPts val="600"/>
                        </a:spcAft>
                      </a:pPr>
                      <a:r>
                        <a:rPr lang="it-IT" sz="1100" dirty="0">
                          <a:solidFill>
                            <a:srgbClr val="0070C0"/>
                          </a:solidFill>
                          <a:effectLst/>
                          <a:latin typeface="+mj-lt"/>
                          <a:ea typeface="Calibri" panose="020F0502020204030204" pitchFamily="34" charset="0"/>
                          <a:cs typeface="Times New Roman" panose="02020603050405020304" pitchFamily="18" charset="0"/>
                        </a:rPr>
                        <a:t>Durante la fase di verifica di conformità dell'aggregato recuperato, il deposito e la movimentazione presso il produttore sono organizzati in modo tale che i singoli lotti di produzione non siano miscelati.</a:t>
                      </a:r>
                    </a:p>
                    <a:p>
                      <a:r>
                        <a:rPr lang="it-IT" sz="1100" dirty="0">
                          <a:solidFill>
                            <a:srgbClr val="0070C0"/>
                          </a:solidFill>
                          <a:effectLst/>
                          <a:latin typeface="+mj-lt"/>
                          <a:ea typeface="Calibri" panose="020F0502020204030204" pitchFamily="34" charset="0"/>
                        </a:rPr>
                        <a:t>In attesa del trasporto al sito di utilizzo, l'aggregato recuperato è depositato e movimentato nell'impianto in cui è stato prodotto e nelle aree di deposito adibite allo scopo. Sono fatte salve tutte le disposizioni vigenti in materia di sicurezza e prevenzione nei luoghi di lavoro e le disposizioni autorizzative specifiche.</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it-IT" sz="1100" b="1" dirty="0">
                          <a:solidFill>
                            <a:schemeClr val="tx1"/>
                          </a:solidFill>
                          <a:effectLst/>
                          <a:latin typeface="+mj-lt"/>
                          <a:ea typeface="Calibri" panose="020F0502020204030204" pitchFamily="34" charset="0"/>
                          <a:cs typeface="Times New Roman" panose="02020603050405020304" pitchFamily="18" charset="0"/>
                        </a:rPr>
                        <a:t>c) Processo di lavorazione minimo e deposito presso il produttore</a:t>
                      </a:r>
                      <a:endParaRPr lang="it-IT" sz="1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600"/>
                        </a:spcAft>
                      </a:pPr>
                      <a:r>
                        <a:rPr lang="it-IT" sz="1100" b="1" dirty="0">
                          <a:solidFill>
                            <a:schemeClr val="tx1"/>
                          </a:solidFill>
                          <a:effectLst/>
                          <a:latin typeface="+mj-lt"/>
                          <a:ea typeface="Calibri" panose="020F0502020204030204" pitchFamily="34" charset="0"/>
                          <a:cs typeface="Times New Roman" panose="02020603050405020304" pitchFamily="18" charset="0"/>
                        </a:rPr>
                        <a:t> </a:t>
                      </a:r>
                      <a:endParaRPr lang="it-IT" sz="1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600"/>
                        </a:spcAft>
                      </a:pPr>
                      <a:r>
                        <a:rPr lang="it-IT" sz="1100" dirty="0">
                          <a:solidFill>
                            <a:schemeClr val="tx1"/>
                          </a:solidFill>
                          <a:effectLst/>
                          <a:latin typeface="+mj-lt"/>
                          <a:ea typeface="Calibri" panose="020F0502020204030204" pitchFamily="34" charset="0"/>
                          <a:cs typeface="Times New Roman" panose="02020603050405020304" pitchFamily="18" charset="0"/>
                        </a:rPr>
                        <a:t>Il processo di trattamento e di recupero dei rifiuti inerti dalle attività di costruzione e demolizione e degli altri rifiuti inerti di origine minerale, come definiti dalle lettere a) e b) dell’articolo 2, finalizzato alla produzione dell’aggregato recuperato, avviene mediante fasi meccaniche e, quali, a mero titolo esemplificativo:</a:t>
                      </a:r>
                    </a:p>
                    <a:p>
                      <a:pPr marL="0" indent="182563" algn="just" defTabSz="447675">
                        <a:lnSpc>
                          <a:spcPct val="107000"/>
                        </a:lnSpc>
                        <a:spcAft>
                          <a:spcPts val="600"/>
                        </a:spcAft>
                      </a:pPr>
                      <a:r>
                        <a:rPr lang="it-IT" sz="1100" b="1" dirty="0">
                          <a:solidFill>
                            <a:srgbClr val="FF0000"/>
                          </a:solidFill>
                          <a:effectLst/>
                          <a:latin typeface="+mj-lt"/>
                          <a:ea typeface="Calibri" panose="020F0502020204030204" pitchFamily="34" charset="0"/>
                          <a:cs typeface="Times New Roman" panose="02020603050405020304" pitchFamily="18" charset="0"/>
                        </a:rPr>
                        <a:t>•	la frantumazione,</a:t>
                      </a:r>
                    </a:p>
                    <a:p>
                      <a:pPr marL="0" indent="182563" algn="just" defTabSz="447675">
                        <a:lnSpc>
                          <a:spcPct val="107000"/>
                        </a:lnSpc>
                        <a:spcAft>
                          <a:spcPts val="600"/>
                        </a:spcAft>
                      </a:pPr>
                      <a:r>
                        <a:rPr lang="it-IT" sz="1100" b="1" dirty="0">
                          <a:solidFill>
                            <a:srgbClr val="FF0000"/>
                          </a:solidFill>
                          <a:effectLst/>
                          <a:latin typeface="+mj-lt"/>
                          <a:ea typeface="Calibri" panose="020F0502020204030204" pitchFamily="34" charset="0"/>
                          <a:cs typeface="Times New Roman" panose="02020603050405020304" pitchFamily="18" charset="0"/>
                        </a:rPr>
                        <a:t>•	la vagliatura/ selezione granulometrica,</a:t>
                      </a:r>
                    </a:p>
                    <a:p>
                      <a:pPr marL="0" indent="182563" algn="just" defTabSz="447675">
                        <a:lnSpc>
                          <a:spcPct val="107000"/>
                        </a:lnSpc>
                        <a:spcAft>
                          <a:spcPts val="600"/>
                        </a:spcAft>
                      </a:pPr>
                      <a:r>
                        <a:rPr lang="it-IT" sz="1100" b="0" dirty="0">
                          <a:solidFill>
                            <a:schemeClr val="tx1"/>
                          </a:solidFill>
                          <a:effectLst/>
                          <a:latin typeface="+mj-lt"/>
                          <a:ea typeface="Calibri" panose="020F0502020204030204" pitchFamily="34" charset="0"/>
                          <a:cs typeface="Times New Roman" panose="02020603050405020304" pitchFamily="18" charset="0"/>
                        </a:rPr>
                        <a:t>•	la separazione della frazione metallica e delle frazioni indesiderate.</a:t>
                      </a:r>
                    </a:p>
                    <a:p>
                      <a:pPr algn="just">
                        <a:lnSpc>
                          <a:spcPct val="107000"/>
                        </a:lnSpc>
                        <a:spcAft>
                          <a:spcPts val="600"/>
                        </a:spcAft>
                      </a:pPr>
                      <a:r>
                        <a:rPr lang="it-IT" sz="1100" dirty="0">
                          <a:solidFill>
                            <a:schemeClr val="tx1"/>
                          </a:solidFill>
                          <a:effectLst/>
                          <a:latin typeface="+mj-lt"/>
                          <a:ea typeface="Calibri" panose="020F0502020204030204" pitchFamily="34" charset="0"/>
                          <a:cs typeface="Times New Roman" panose="02020603050405020304" pitchFamily="18" charset="0"/>
                        </a:rPr>
                        <a:t> </a:t>
                      </a:r>
                    </a:p>
                    <a:p>
                      <a:pPr algn="just">
                        <a:lnSpc>
                          <a:spcPct val="107000"/>
                        </a:lnSpc>
                        <a:spcAft>
                          <a:spcPts val="600"/>
                        </a:spcAft>
                      </a:pPr>
                      <a:r>
                        <a:rPr lang="it-IT" sz="1100" b="1" dirty="0">
                          <a:solidFill>
                            <a:srgbClr val="FF0000"/>
                          </a:solidFill>
                          <a:effectLst/>
                          <a:latin typeface="+mj-lt"/>
                          <a:ea typeface="Calibri" panose="020F0502020204030204" pitchFamily="34" charset="0"/>
                          <a:cs typeface="Times New Roman" panose="02020603050405020304" pitchFamily="18" charset="0"/>
                        </a:rPr>
                        <a:t>Il processo di recupero, a seconda del tipo di materiale, può consistere semplicemente nel controllare i rifiuti per verificare se soddisfano i criteri definiti nelle successive tabelle 2 e 3</a:t>
                      </a:r>
                      <a:r>
                        <a:rPr lang="it-IT" sz="1100" dirty="0">
                          <a:solidFill>
                            <a:srgbClr val="FF0000"/>
                          </a:solidFill>
                          <a:effectLst/>
                          <a:latin typeface="+mj-lt"/>
                          <a:ea typeface="Calibri" panose="020F0502020204030204" pitchFamily="34" charset="0"/>
                          <a:cs typeface="Times New Roman" panose="02020603050405020304" pitchFamily="18" charset="0"/>
                        </a:rPr>
                        <a:t>. </a:t>
                      </a:r>
                      <a:r>
                        <a:rPr lang="it-IT" sz="1100" dirty="0">
                          <a:solidFill>
                            <a:schemeClr val="tx1"/>
                          </a:solidFill>
                          <a:effectLst/>
                          <a:latin typeface="+mj-lt"/>
                          <a:ea typeface="Calibri" panose="020F0502020204030204" pitchFamily="34" charset="0"/>
                          <a:cs typeface="Times New Roman" panose="02020603050405020304" pitchFamily="18" charset="0"/>
                        </a:rPr>
                        <a:t>Il recupero si considera comunque effettuato ogni qualvolta, tramite il compimento di tutte o alcune delle suddette fasi, ovvero di altri processi di tipo meccanico, </a:t>
                      </a:r>
                      <a:r>
                        <a:rPr lang="it-IT" sz="1100" b="1" dirty="0">
                          <a:solidFill>
                            <a:schemeClr val="tx1"/>
                          </a:solidFill>
                          <a:effectLst/>
                          <a:latin typeface="+mj-lt"/>
                          <a:ea typeface="Calibri" panose="020F0502020204030204" pitchFamily="34" charset="0"/>
                          <a:cs typeface="Times New Roman" panose="02020603050405020304" pitchFamily="18" charset="0"/>
                        </a:rPr>
                        <a:t>si consegua il rispetto dei criteri previsti dal presente regolamento. </a:t>
                      </a:r>
                    </a:p>
                    <a:p>
                      <a:pPr algn="just">
                        <a:lnSpc>
                          <a:spcPct val="107000"/>
                        </a:lnSpc>
                        <a:spcAft>
                          <a:spcPts val="600"/>
                        </a:spcAft>
                      </a:pPr>
                      <a:r>
                        <a:rPr lang="it-IT" sz="1100" dirty="0">
                          <a:solidFill>
                            <a:schemeClr val="tx1"/>
                          </a:solidFill>
                          <a:effectLst/>
                          <a:latin typeface="+mj-lt"/>
                          <a:ea typeface="Calibri" panose="020F0502020204030204" pitchFamily="34" charset="0"/>
                          <a:cs typeface="Times New Roman" panose="02020603050405020304" pitchFamily="18" charset="0"/>
                        </a:rPr>
                        <a:t>Durante la fase di verifica di conformità dell'aggregato recuperato, il deposito e la movimentazione presso il produttore sono organizzati in modo tale che i singoli lotti di produzione non siano miscelati.</a:t>
                      </a:r>
                    </a:p>
                    <a:p>
                      <a:pPr algn="just">
                        <a:lnSpc>
                          <a:spcPct val="107000"/>
                        </a:lnSpc>
                        <a:spcAft>
                          <a:spcPts val="600"/>
                        </a:spcAft>
                      </a:pPr>
                      <a:r>
                        <a:rPr lang="it-IT" sz="1100" b="1" dirty="0">
                          <a:solidFill>
                            <a:srgbClr val="FF0000"/>
                          </a:solidFill>
                          <a:effectLst/>
                          <a:latin typeface="+mj-lt"/>
                          <a:ea typeface="Calibri" panose="020F0502020204030204" pitchFamily="34" charset="0"/>
                          <a:cs typeface="Times New Roman" panose="02020603050405020304" pitchFamily="18" charset="0"/>
                        </a:rPr>
                        <a:t>Per l’intero periodo di giacenza del materiale recuperato </a:t>
                      </a:r>
                      <a:r>
                        <a:rPr lang="it-IT" sz="1100" dirty="0">
                          <a:solidFill>
                            <a:schemeClr val="tx1"/>
                          </a:solidFill>
                          <a:effectLst/>
                          <a:latin typeface="+mj-lt"/>
                          <a:ea typeface="Calibri" panose="020F0502020204030204" pitchFamily="34" charset="0"/>
                          <a:cs typeface="Times New Roman" panose="02020603050405020304" pitchFamily="18" charset="0"/>
                        </a:rPr>
                        <a:t>presso l’impianto di trattamento all’interno del quale è stato prodotto, l’aggregato recuperato è depositato e movimentato all’interno dello stesso e nelle aree di deposito adibite allo scopo. Sono fatte salve tutte le disposizioni vigenti in materia di sicurezza e prevenzione nei luoghi di lavoro e le disposizioni autorizzative specifiche.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CD67A3C5-1D25-077C-5DC9-D372F6F7D5E2}"/>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36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40503A-766D-0D5D-FEB2-842FA0FA62B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C467BD2-8528-6FA7-EA75-AD923CC48F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9" name="Tabella 8">
            <a:extLst>
              <a:ext uri="{FF2B5EF4-FFF2-40B4-BE49-F238E27FC236}">
                <a16:creationId xmlns:a16="http://schemas.microsoft.com/office/drawing/2014/main" id="{F5D95C21-8342-66C5-6085-FC0E5AA0E415}"/>
              </a:ext>
            </a:extLst>
          </p:cNvPr>
          <p:cNvGraphicFramePr>
            <a:graphicFrameLocks noGrp="1"/>
          </p:cNvGraphicFramePr>
          <p:nvPr>
            <p:extLst>
              <p:ext uri="{D42A27DB-BD31-4B8C-83A1-F6EECF244321}">
                <p14:modId xmlns:p14="http://schemas.microsoft.com/office/powerpoint/2010/main" val="2930364147"/>
              </p:ext>
            </p:extLst>
          </p:nvPr>
        </p:nvGraphicFramePr>
        <p:xfrm>
          <a:off x="922020" y="392159"/>
          <a:ext cx="10744351" cy="5789192"/>
        </p:xfrm>
        <a:graphic>
          <a:graphicData uri="http://schemas.openxmlformats.org/drawingml/2006/table">
            <a:tbl>
              <a:tblPr/>
              <a:tblGrid>
                <a:gridCol w="5222445">
                  <a:extLst>
                    <a:ext uri="{9D8B030D-6E8A-4147-A177-3AD203B41FA5}">
                      <a16:colId xmlns:a16="http://schemas.microsoft.com/office/drawing/2014/main" val="237496314"/>
                    </a:ext>
                  </a:extLst>
                </a:gridCol>
                <a:gridCol w="5521906">
                  <a:extLst>
                    <a:ext uri="{9D8B030D-6E8A-4147-A177-3AD203B41FA5}">
                      <a16:colId xmlns:a16="http://schemas.microsoft.com/office/drawing/2014/main" val="1509224601"/>
                    </a:ext>
                  </a:extLst>
                </a:gridCol>
              </a:tblGrid>
              <a:tr h="207288">
                <a:tc>
                  <a:txBody>
                    <a:bodyPr/>
                    <a:lstStyle/>
                    <a:p>
                      <a:pPr marL="0" marR="33655" algn="ctr">
                        <a:lnSpc>
                          <a:spcPct val="100000"/>
                        </a:lnSpc>
                        <a:spcBef>
                          <a:spcPts val="0"/>
                        </a:spcBef>
                        <a:spcAft>
                          <a:spcPts val="600"/>
                        </a:spcAft>
                        <a:tabLst>
                          <a:tab pos="530860" algn="l"/>
                        </a:tabLst>
                      </a:pPr>
                      <a:r>
                        <a:rPr lang="it-IT" sz="1200" b="1" dirty="0">
                          <a:effectLst/>
                          <a:latin typeface="+mj-lt"/>
                          <a:ea typeface="Calibri" panose="020F0502020204030204" pitchFamily="34" charset="0"/>
                          <a:cs typeface="Times New Roman" panose="02020603050405020304" pitchFamily="18" charset="0"/>
                        </a:rPr>
                        <a:t>DM 152/2022</a:t>
                      </a:r>
                    </a:p>
                  </a:txBody>
                  <a:tcPr marL="4326" marR="4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tc>
                  <a:txBody>
                    <a:bodyPr/>
                    <a:lstStyle/>
                    <a:p>
                      <a:pPr marL="0" algn="ctr">
                        <a:lnSpc>
                          <a:spcPct val="100000"/>
                        </a:lnSpc>
                        <a:spcBef>
                          <a:spcPts val="0"/>
                        </a:spcBef>
                        <a:spcAft>
                          <a:spcPts val="600"/>
                        </a:spcAft>
                      </a:pPr>
                      <a:r>
                        <a:rPr lang="it-IT" sz="1200" b="1" kern="1200" dirty="0">
                          <a:solidFill>
                            <a:schemeClr val="tx1"/>
                          </a:solidFill>
                          <a:effectLst/>
                          <a:latin typeface="+mj-lt"/>
                          <a:ea typeface="Calibri" panose="020F0502020204030204" pitchFamily="34" charset="0"/>
                          <a:cs typeface="Times New Roman" panose="02020603050405020304" pitchFamily="18" charset="0"/>
                        </a:rPr>
                        <a:t>DM 127/2024</a:t>
                      </a:r>
                    </a:p>
                  </a:txBody>
                  <a:tcPr marL="46721" marR="46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BAD2"/>
                    </a:solidFill>
                  </a:tcPr>
                </a:tc>
                <a:extLst>
                  <a:ext uri="{0D108BD9-81ED-4DB2-BD59-A6C34878D82A}">
                    <a16:rowId xmlns:a16="http://schemas.microsoft.com/office/drawing/2014/main" val="3376989044"/>
                  </a:ext>
                </a:extLst>
              </a:tr>
              <a:tr h="4891233">
                <a:tc>
                  <a:txBody>
                    <a:bodyPr/>
                    <a:lstStyle/>
                    <a:p>
                      <a:pPr algn="just">
                        <a:lnSpc>
                          <a:spcPct val="107000"/>
                        </a:lnSpc>
                        <a:spcBef>
                          <a:spcPts val="600"/>
                        </a:spcBef>
                        <a:spcAft>
                          <a:spcPts val="600"/>
                        </a:spcAft>
                      </a:pPr>
                      <a:r>
                        <a:rPr lang="it-IT" sz="1200" b="1" dirty="0">
                          <a:solidFill>
                            <a:srgbClr val="0070C0"/>
                          </a:solidFill>
                          <a:effectLst/>
                          <a:latin typeface="+mj-lt"/>
                          <a:ea typeface="Calibri" panose="020F0502020204030204" pitchFamily="34" charset="0"/>
                          <a:cs typeface="Times New Roman" panose="02020603050405020304" pitchFamily="18" charset="0"/>
                        </a:rPr>
                        <a:t>d) Requisiti di qualità dell'aggregato recuperato</a:t>
                      </a:r>
                      <a:endParaRPr lang="it-IT" sz="1200"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1200" b="1" dirty="0">
                          <a:solidFill>
                            <a:srgbClr val="0070C0"/>
                          </a:solidFill>
                          <a:effectLst/>
                          <a:latin typeface="+mj-lt"/>
                          <a:ea typeface="Calibri" panose="020F0502020204030204" pitchFamily="34" charset="0"/>
                          <a:cs typeface="Times New Roman" panose="02020603050405020304" pitchFamily="18" charset="0"/>
                        </a:rPr>
                        <a:t>d.1) Controlli sull'aggregato recuperato</a:t>
                      </a:r>
                      <a:endParaRPr lang="it-IT" sz="1200" dirty="0">
                        <a:solidFill>
                          <a:srgbClr val="0070C0"/>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1200" dirty="0">
                          <a:solidFill>
                            <a:srgbClr val="0070C0"/>
                          </a:solidFill>
                          <a:effectLst/>
                          <a:latin typeface="+mj-lt"/>
                          <a:ea typeface="Calibri" panose="020F0502020204030204" pitchFamily="34" charset="0"/>
                          <a:cs typeface="Times New Roman" panose="02020603050405020304" pitchFamily="18" charset="0"/>
                        </a:rPr>
                        <a:t>Per ogni lotto di aggregato recuperato prodotto è garantito il rispetto dei parametri di cui alla tabella 2.</a:t>
                      </a:r>
                    </a:p>
                    <a:p>
                      <a:pPr algn="just">
                        <a:lnSpc>
                          <a:spcPct val="107000"/>
                        </a:lnSpc>
                        <a:spcBef>
                          <a:spcPts val="600"/>
                        </a:spcBef>
                        <a:spcAft>
                          <a:spcPts val="600"/>
                        </a:spcAft>
                      </a:pPr>
                      <a:r>
                        <a:rPr lang="it-IT" sz="1200" b="1" dirty="0">
                          <a:solidFill>
                            <a:srgbClr val="0070C0"/>
                          </a:solidFill>
                          <a:effectLst/>
                          <a:latin typeface="+mj-lt"/>
                          <a:ea typeface="Calibri" panose="020F0502020204030204" pitchFamily="34" charset="0"/>
                          <a:cs typeface="Times New Roman" panose="02020603050405020304" pitchFamily="18" charset="0"/>
                        </a:rPr>
                        <a:t>Tabella 2 — Parametri da ricercare e valori limite</a:t>
                      </a:r>
                    </a:p>
                    <a:p>
                      <a:pPr algn="just">
                        <a:lnSpc>
                          <a:spcPct val="107000"/>
                        </a:lnSpc>
                        <a:spcBef>
                          <a:spcPts val="600"/>
                        </a:spcBef>
                        <a:spcAft>
                          <a:spcPts val="600"/>
                        </a:spcAft>
                      </a:pPr>
                      <a:endParaRPr lang="it-IT" sz="1200" b="1" dirty="0">
                        <a:solidFill>
                          <a:srgbClr val="0070C0"/>
                        </a:solidFill>
                        <a:effectLst/>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r>
                        <a:rPr lang="it-IT" sz="1200" b="1" kern="1200" dirty="0">
                          <a:solidFill>
                            <a:srgbClr val="0070C0"/>
                          </a:solidFill>
                          <a:effectLst/>
                          <a:latin typeface="+mn-lt"/>
                          <a:ea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07000"/>
                        </a:lnSpc>
                        <a:spcBef>
                          <a:spcPts val="600"/>
                        </a:spcBef>
                        <a:spcAft>
                          <a:spcPts val="600"/>
                        </a:spcAft>
                        <a:buClrTx/>
                        <a:buSzTx/>
                        <a:buFontTx/>
                        <a:buNone/>
                        <a:tabLst/>
                        <a:defRPr/>
                      </a:pPr>
                      <a:endParaRPr lang="it-IT" sz="1200" b="1" kern="1200" dirty="0">
                        <a:solidFill>
                          <a:srgbClr val="0070C0"/>
                        </a:solidFill>
                        <a:effectLst/>
                        <a:latin typeface="+mn-lt"/>
                        <a:ea typeface="Calibri" panose="020F0502020204030204" pitchFamily="34" charset="0"/>
                        <a:cs typeface="Calibri" panose="020F0502020204030204" pitchFamily="34" charset="0"/>
                      </a:endParaRPr>
                    </a:p>
                    <a:p>
                      <a:pPr algn="just">
                        <a:lnSpc>
                          <a:spcPct val="107000"/>
                        </a:lnSpc>
                        <a:spcBef>
                          <a:spcPts val="600"/>
                        </a:spcBef>
                        <a:spcAft>
                          <a:spcPts val="600"/>
                        </a:spcAft>
                      </a:pPr>
                      <a:endParaRPr lang="it-IT" sz="1200" dirty="0">
                        <a:solidFill>
                          <a:srgbClr val="0070C0"/>
                        </a:solidFill>
                        <a:effectLst/>
                        <a:latin typeface="+mj-lt"/>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it-IT" sz="1200" b="1" dirty="0">
                          <a:solidFill>
                            <a:schemeClr val="tx1"/>
                          </a:solidFill>
                          <a:effectLst/>
                          <a:latin typeface="+mj-lt"/>
                          <a:ea typeface="Calibri" panose="020F0502020204030204" pitchFamily="34" charset="0"/>
                          <a:cs typeface="Times New Roman" panose="02020603050405020304" pitchFamily="18" charset="0"/>
                        </a:rPr>
                        <a:t>d) Requisiti di qualità dell'aggregato recuperato</a:t>
                      </a: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1200" b="1" dirty="0">
                          <a:solidFill>
                            <a:schemeClr val="tx1"/>
                          </a:solidFill>
                          <a:effectLst/>
                          <a:latin typeface="+mj-lt"/>
                          <a:ea typeface="Calibri" panose="020F0502020204030204" pitchFamily="34" charset="0"/>
                          <a:cs typeface="Times New Roman" panose="02020603050405020304" pitchFamily="18" charset="0"/>
                        </a:rPr>
                        <a:t>d.1) Controlli sull'aggregato recuperato</a:t>
                      </a: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it-IT" sz="1200" dirty="0">
                          <a:solidFill>
                            <a:schemeClr val="tx1"/>
                          </a:solidFill>
                          <a:effectLst/>
                          <a:latin typeface="+mj-lt"/>
                          <a:ea typeface="Calibri" panose="020F0502020204030204" pitchFamily="34" charset="0"/>
                          <a:cs typeface="Times New Roman" panose="02020603050405020304" pitchFamily="18" charset="0"/>
                        </a:rPr>
                        <a:t>Per ogni lotto di aggregato recuperato prodotto è garantito il rispetto di parametri di cui alla Tabella 2 </a:t>
                      </a:r>
                      <a:r>
                        <a:rPr lang="it-IT" sz="1200" b="1" dirty="0">
                          <a:solidFill>
                            <a:srgbClr val="FF0000"/>
                          </a:solidFill>
                          <a:effectLst/>
                          <a:latin typeface="+mj-lt"/>
                          <a:ea typeface="Calibri" panose="020F0502020204030204" pitchFamily="34" charset="0"/>
                          <a:cs typeface="Times New Roman" panose="02020603050405020304" pitchFamily="18" charset="0"/>
                        </a:rPr>
                        <a:t>a seconda degli utilizzi cui sono destinati i lotti di aggregato recuperato prodotto previsti dall’Allegato 2 (articolo 4</a:t>
                      </a:r>
                      <a:r>
                        <a:rPr lang="it-IT" sz="1200" dirty="0">
                          <a:solidFill>
                            <a:schemeClr val="tx1"/>
                          </a:solidFill>
                          <a:effectLst/>
                          <a:latin typeface="+mj-lt"/>
                          <a:ea typeface="Calibri" panose="020F0502020204030204" pitchFamily="34" charset="0"/>
                          <a:cs typeface="Times New Roman" panose="02020603050405020304" pitchFamily="18" charset="0"/>
                        </a:rPr>
                        <a:t>).</a:t>
                      </a:r>
                    </a:p>
                    <a:p>
                      <a:pPr algn="just">
                        <a:lnSpc>
                          <a:spcPct val="107000"/>
                        </a:lnSpc>
                        <a:spcBef>
                          <a:spcPts val="600"/>
                        </a:spcBef>
                        <a:spcAft>
                          <a:spcPts val="600"/>
                        </a:spcAft>
                      </a:pPr>
                      <a:r>
                        <a:rPr lang="it-IT" sz="1200" b="1" dirty="0">
                          <a:solidFill>
                            <a:srgbClr val="FF0000"/>
                          </a:solidFill>
                          <a:effectLst/>
                          <a:latin typeface="+mj-lt"/>
                          <a:ea typeface="Calibri" panose="020F0502020204030204" pitchFamily="34" charset="0"/>
                          <a:cs typeface="Times New Roman" panose="02020603050405020304" pitchFamily="18" charset="0"/>
                        </a:rPr>
                        <a:t>I valori limite di concentrazione indicati nella terza colonna della Tabella 2 si applicano ai lotti di aggregato recuperato destinati all’utilizzo di cui alla lettera a) dell’Allegato 2 del presente decreto.</a:t>
                      </a:r>
                    </a:p>
                    <a:p>
                      <a:pPr algn="just">
                        <a:lnSpc>
                          <a:spcPct val="107000"/>
                        </a:lnSpc>
                        <a:spcBef>
                          <a:spcPts val="600"/>
                        </a:spcBef>
                        <a:spcAft>
                          <a:spcPts val="600"/>
                        </a:spcAft>
                      </a:pPr>
                      <a:r>
                        <a:rPr lang="it-IT" sz="1200" b="1" dirty="0">
                          <a:solidFill>
                            <a:srgbClr val="FF0000"/>
                          </a:solidFill>
                          <a:effectLst/>
                          <a:latin typeface="+mj-lt"/>
                          <a:ea typeface="Calibri" panose="020F0502020204030204" pitchFamily="34" charset="0"/>
                          <a:cs typeface="Times New Roman" panose="02020603050405020304" pitchFamily="18" charset="0"/>
                        </a:rPr>
                        <a:t>I valori limite di concentrazione indicati nella quarta colonna della Tabella 2 si applicano ai lotti di aggregato recuperato destinati agli utilizzi di cui alle lettere b), c), d), e), f) e g) dell’Allegato 2 del presente decreto.</a:t>
                      </a:r>
                    </a:p>
                    <a:p>
                      <a:pPr algn="just">
                        <a:lnSpc>
                          <a:spcPct val="107000"/>
                        </a:lnSpc>
                        <a:spcBef>
                          <a:spcPts val="600"/>
                        </a:spcBef>
                        <a:spcAft>
                          <a:spcPts val="600"/>
                        </a:spcAft>
                      </a:pPr>
                      <a:r>
                        <a:rPr lang="it-IT" sz="1200" b="1" dirty="0">
                          <a:solidFill>
                            <a:srgbClr val="FF0000"/>
                          </a:solidFill>
                          <a:effectLst/>
                          <a:latin typeface="+mj-lt"/>
                          <a:ea typeface="Calibri" panose="020F0502020204030204" pitchFamily="34" charset="0"/>
                          <a:cs typeface="Times New Roman" panose="02020603050405020304" pitchFamily="18" charset="0"/>
                        </a:rPr>
                        <a:t>Ai lotti di aggregato recuperato destinati agli utilizzi di cui alle lettere h) ed i) si applica esclusivamente il valore limite di concentrazione per l’amianto (100 mg/kg, espressi come sostanza secca) indicato nella quinta colonna della Tabella 2.</a:t>
                      </a:r>
                    </a:p>
                    <a:p>
                      <a:pPr algn="just">
                        <a:lnSpc>
                          <a:spcPct val="107000"/>
                        </a:lnSpc>
                        <a:spcBef>
                          <a:spcPts val="600"/>
                        </a:spcBef>
                        <a:spcAft>
                          <a:spcPts val="600"/>
                        </a:spcAft>
                      </a:pPr>
                      <a:r>
                        <a:rPr lang="it-IT" sz="1200" dirty="0">
                          <a:solidFill>
                            <a:schemeClr val="tx1"/>
                          </a:solidFill>
                          <a:effectLst/>
                          <a:latin typeface="+mj-lt"/>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it-IT" sz="1200" b="1" dirty="0">
                          <a:solidFill>
                            <a:schemeClr val="tx1"/>
                          </a:solidFill>
                          <a:effectLst/>
                          <a:latin typeface="+mj-lt"/>
                          <a:ea typeface="Calibri" panose="020F0502020204030204" pitchFamily="34" charset="0"/>
                          <a:cs typeface="Times New Roman" panose="02020603050405020304" pitchFamily="18" charset="0"/>
                        </a:rPr>
                        <a:t>Tabella 2 - Parametri da ricercare e valori limite</a:t>
                      </a:r>
                    </a:p>
                    <a:p>
                      <a:pPr algn="just">
                        <a:lnSpc>
                          <a:spcPct val="107000"/>
                        </a:lnSpc>
                        <a:spcBef>
                          <a:spcPts val="600"/>
                        </a:spcBef>
                        <a:spcAft>
                          <a:spcPts val="600"/>
                        </a:spcAft>
                      </a:pPr>
                      <a:endParaRPr lang="it-IT" sz="1200" b="1" dirty="0">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r>
                        <a:rPr lang="it-IT" sz="1200" b="1" kern="1200" dirty="0">
                          <a:solidFill>
                            <a:schemeClr val="tx1"/>
                          </a:solidFill>
                          <a:effectLst/>
                          <a:latin typeface="+mn-lt"/>
                          <a:ea typeface="Calibri" panose="020F0502020204030204" pitchFamily="34" charset="0"/>
                          <a:cs typeface="Calibri" panose="020F0502020204030204" pitchFamily="34" charset="0"/>
                        </a:rPr>
                        <a:t>[…]</a:t>
                      </a:r>
                      <a:endParaRPr lang="it-IT" sz="1800" kern="12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it-IT"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51075"/>
                  </a:ext>
                </a:extLst>
              </a:tr>
            </a:tbl>
          </a:graphicData>
        </a:graphic>
      </p:graphicFrame>
      <p:sp>
        <p:nvSpPr>
          <p:cNvPr id="2" name="CasellaDiTesto 1">
            <a:extLst>
              <a:ext uri="{FF2B5EF4-FFF2-40B4-BE49-F238E27FC236}">
                <a16:creationId xmlns:a16="http://schemas.microsoft.com/office/drawing/2014/main" id="{E1905E7F-274D-8689-6803-81F0ECC37CCD}"/>
              </a:ext>
            </a:extLst>
          </p:cNvPr>
          <p:cNvSpPr txBox="1"/>
          <p:nvPr/>
        </p:nvSpPr>
        <p:spPr>
          <a:xfrm>
            <a:off x="3169772" y="-10160"/>
            <a:ext cx="6099048" cy="392159"/>
          </a:xfrm>
          <a:prstGeom prst="rect">
            <a:avLst/>
          </a:prstGeom>
          <a:noFill/>
        </p:spPr>
        <p:txBody>
          <a:bodyPr wrap="square">
            <a:spAutoFit/>
          </a:bodyPr>
          <a:lstStyle/>
          <a:p>
            <a:pPr marL="0" marR="0" lvl="0" indent="0" algn="ctr" defTabSz="457200" rtl="0" eaLnBrk="1" fontAlgn="auto" latinLnBrk="0" hangingPunct="1">
              <a:lnSpc>
                <a:spcPct val="115000"/>
              </a:lnSpc>
              <a:spcBef>
                <a:spcPts val="600"/>
              </a:spcBef>
              <a:spcAft>
                <a:spcPts val="600"/>
              </a:spcAft>
              <a:buClrTx/>
              <a:buSzTx/>
              <a:buFontTx/>
              <a:buNone/>
              <a:tabLst/>
              <a:defRPr/>
            </a:pPr>
            <a:r>
              <a:rPr lang="it-IT" b="1" dirty="0">
                <a:solidFill>
                  <a:srgbClr val="40BAD2"/>
                </a:solidFill>
                <a:latin typeface="Corbel" panose="020B0503020204020204"/>
                <a:ea typeface="Calibri" panose="020F0502020204030204" pitchFamily="34" charset="0"/>
                <a:cs typeface="Times New Roman" panose="02020603050405020304" pitchFamily="18" charset="0"/>
              </a:rPr>
              <a:t>Allegato 1</a:t>
            </a:r>
            <a:endParaRPr kumimoji="0" lang="it-IT" sz="1800" b="1" i="0" u="none" strike="noStrike" kern="1200" cap="none" spc="0" normalizeH="0" baseline="0" noProof="0" dirty="0">
              <a:ln>
                <a:noFill/>
              </a:ln>
              <a:solidFill>
                <a:srgbClr val="40BAD2"/>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47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1A23DB-4322-7042-6DD2-321899B2C9B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B050C56-9BA3-7DBF-A626-472C14A17B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
        <p:nvSpPr>
          <p:cNvPr id="2" name="Segnaposto contenuto 2">
            <a:extLst>
              <a:ext uri="{FF2B5EF4-FFF2-40B4-BE49-F238E27FC236}">
                <a16:creationId xmlns:a16="http://schemas.microsoft.com/office/drawing/2014/main" id="{85B5D7AF-0A3C-BC0A-8176-BC1CBEF95FCD}"/>
              </a:ext>
            </a:extLst>
          </p:cNvPr>
          <p:cNvSpPr>
            <a:spLocks noGrp="1"/>
          </p:cNvSpPr>
          <p:nvPr>
            <p:ph idx="1"/>
          </p:nvPr>
        </p:nvSpPr>
        <p:spPr>
          <a:xfrm>
            <a:off x="579120" y="1036320"/>
            <a:ext cx="10942320" cy="50698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chorCtr="0">
            <a:noAutofit/>
          </a:bodyPr>
          <a:lstStyle/>
          <a:p>
            <a:pPr marL="0" indent="0" algn="just">
              <a:spcBef>
                <a:spcPts val="600"/>
              </a:spcBef>
              <a:spcAft>
                <a:spcPts val="600"/>
              </a:spcAft>
              <a:buNone/>
            </a:pPr>
            <a:r>
              <a:rPr lang="it-IT" sz="1800" dirty="0">
                <a:solidFill>
                  <a:schemeClr val="tx1"/>
                </a:solidFill>
                <a:effectLst/>
                <a:latin typeface="Times New Roman" panose="02020603050405020304" pitchFamily="18" charset="0"/>
                <a:ea typeface="Calibri" panose="020F0502020204030204" pitchFamily="34" charset="0"/>
              </a:rPr>
              <a:t>L'aggregato recuperato è utilizzato per:</a:t>
            </a:r>
          </a:p>
          <a:p>
            <a:pPr marL="342900" lvl="0" indent="-342900" algn="just">
              <a:spcBef>
                <a:spcPts val="600"/>
              </a:spcBef>
              <a:spcAft>
                <a:spcPts val="600"/>
              </a:spcAft>
              <a:buClrTx/>
              <a:buFont typeface="+mj-lt"/>
              <a:buAutoNum type="alphaLcParenR"/>
            </a:pPr>
            <a:r>
              <a:rPr lang="it-IT" sz="1800" b="1" dirty="0">
                <a:solidFill>
                  <a:srgbClr val="FF0000"/>
                </a:solidFill>
                <a:effectLst/>
                <a:latin typeface="Times New Roman" panose="02020603050405020304" pitchFamily="18" charset="0"/>
                <a:ea typeface="Calibri" panose="020F0502020204030204" pitchFamily="34" charset="0"/>
              </a:rPr>
              <a:t>realizzazione di recuperi ambientali, riempimenti e colmate</a:t>
            </a:r>
            <a:r>
              <a:rPr lang="it-IT" sz="1800" b="1" dirty="0">
                <a:solidFill>
                  <a:schemeClr val="tx1"/>
                </a:solidFill>
                <a:effectLst/>
                <a:latin typeface="Times New Roman" panose="02020603050405020304" pitchFamily="18" charset="0"/>
                <a:ea typeface="Calibri" panose="020F0502020204030204" pitchFamily="34" charset="0"/>
              </a:rPr>
              <a:t>;</a:t>
            </a:r>
            <a:endParaRPr lang="it-IT" sz="1800" dirty="0">
              <a:solidFill>
                <a:schemeClr val="tx1"/>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realizzazione del corpo dei rilevati di opere in terra dell'ingegneria civile;</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realizzazione di miscele bituminose e sottofondi stradali, ferroviari, aeroportuali e di piazzali civili ed industriali;</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realizzazione di strati di fondazione delle infrastrutture di trasporto e di piazzali civili ed industriali;</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realizzazione di strati accessori aventi, a titolo esemplificativo, funzione </a:t>
            </a:r>
            <a:r>
              <a:rPr lang="it-IT" sz="1800" b="1" dirty="0" err="1">
                <a:solidFill>
                  <a:srgbClr val="7030A0"/>
                </a:solidFill>
                <a:effectLst/>
                <a:latin typeface="Times New Roman" panose="02020603050405020304" pitchFamily="18" charset="0"/>
                <a:ea typeface="Calibri" panose="020F0502020204030204" pitchFamily="34" charset="0"/>
              </a:rPr>
              <a:t>anticapillare</a:t>
            </a:r>
            <a:r>
              <a:rPr lang="it-IT" sz="1800" b="1" dirty="0">
                <a:solidFill>
                  <a:srgbClr val="7030A0"/>
                </a:solidFill>
                <a:effectLst/>
                <a:latin typeface="Times New Roman" panose="02020603050405020304" pitchFamily="18" charset="0"/>
                <a:ea typeface="Calibri" panose="020F0502020204030204" pitchFamily="34" charset="0"/>
              </a:rPr>
              <a:t>, antigelo, drenante;</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confezionamento di miscele legate con leganti idraulici (quali, a titolo esemplificativo, misti cementati, miscele </a:t>
            </a:r>
            <a:r>
              <a:rPr lang="it-IT" sz="1800" b="1" dirty="0" err="1">
                <a:solidFill>
                  <a:srgbClr val="7030A0"/>
                </a:solidFill>
                <a:effectLst/>
                <a:latin typeface="Times New Roman" panose="02020603050405020304" pitchFamily="18" charset="0"/>
                <a:ea typeface="Calibri" panose="020F0502020204030204" pitchFamily="34" charset="0"/>
              </a:rPr>
              <a:t>betonabili</a:t>
            </a:r>
            <a:r>
              <a:rPr lang="it-IT" sz="1800" b="1" dirty="0">
                <a:solidFill>
                  <a:srgbClr val="7030A0"/>
                </a:solidFill>
                <a:effectLst/>
                <a:latin typeface="Times New Roman" panose="02020603050405020304" pitchFamily="18" charset="0"/>
                <a:ea typeface="Calibri" panose="020F0502020204030204" pitchFamily="34" charset="0"/>
              </a:rPr>
              <a:t>);</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7030A0"/>
                </a:solidFill>
                <a:effectLst/>
                <a:latin typeface="Times New Roman" panose="02020603050405020304" pitchFamily="18" charset="0"/>
                <a:ea typeface="Calibri" panose="020F0502020204030204" pitchFamily="34" charset="0"/>
              </a:rPr>
              <a:t>confezionamento di calcestruzzi;</a:t>
            </a:r>
            <a:endParaRPr lang="it-IT" sz="1800" dirty="0">
              <a:solidFill>
                <a:srgbClr val="7030A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00B050"/>
                </a:solidFill>
                <a:effectLst/>
                <a:latin typeface="Times New Roman" panose="02020603050405020304" pitchFamily="18" charset="0"/>
                <a:ea typeface="Calibri" panose="020F0502020204030204" pitchFamily="34" charset="0"/>
              </a:rPr>
              <a:t>produzione di clinker per cemento;</a:t>
            </a:r>
            <a:endParaRPr lang="it-IT" sz="1800" dirty="0">
              <a:solidFill>
                <a:srgbClr val="00B050"/>
              </a:solidFill>
              <a:effectLst/>
              <a:latin typeface="Times New Roman" panose="02020603050405020304" pitchFamily="18" charset="0"/>
              <a:ea typeface="Calibri" panose="020F0502020204030204" pitchFamily="34" charset="0"/>
            </a:endParaRPr>
          </a:p>
          <a:p>
            <a:pPr marL="342900" lvl="0" indent="-342900" algn="just">
              <a:spcBef>
                <a:spcPts val="600"/>
              </a:spcBef>
              <a:spcAft>
                <a:spcPts val="600"/>
              </a:spcAft>
              <a:buClrTx/>
              <a:buFont typeface="+mj-lt"/>
              <a:buAutoNum type="alphaLcParenR"/>
            </a:pPr>
            <a:r>
              <a:rPr lang="it-IT" sz="1800" b="1" dirty="0">
                <a:solidFill>
                  <a:srgbClr val="00B050"/>
                </a:solidFill>
                <a:effectLst/>
                <a:latin typeface="Times New Roman" panose="02020603050405020304" pitchFamily="18" charset="0"/>
                <a:ea typeface="Calibri" panose="020F0502020204030204" pitchFamily="34" charset="0"/>
              </a:rPr>
              <a:t> produzione di cemento.</a:t>
            </a:r>
            <a:endParaRPr lang="it-IT" sz="1800" dirty="0">
              <a:solidFill>
                <a:srgbClr val="00B050"/>
              </a:solidFill>
              <a:effectLst/>
              <a:latin typeface="Times New Roman" panose="02020603050405020304" pitchFamily="18" charset="0"/>
              <a:ea typeface="Calibri" panose="020F0502020204030204" pitchFamily="34" charset="0"/>
            </a:endParaRPr>
          </a:p>
        </p:txBody>
      </p:sp>
      <p:sp>
        <p:nvSpPr>
          <p:cNvPr id="3" name="Rettangolo 2">
            <a:extLst>
              <a:ext uri="{FF2B5EF4-FFF2-40B4-BE49-F238E27FC236}">
                <a16:creationId xmlns:a16="http://schemas.microsoft.com/office/drawing/2014/main" id="{DB221B89-EEB9-15C9-5901-BB800378E80D}"/>
              </a:ext>
            </a:extLst>
          </p:cNvPr>
          <p:cNvSpPr/>
          <p:nvPr/>
        </p:nvSpPr>
        <p:spPr>
          <a:xfrm>
            <a:off x="495300" y="890904"/>
            <a:ext cx="11201400" cy="5327015"/>
          </a:xfrm>
          <a:prstGeom prst="rect">
            <a:avLst/>
          </a:prstGeom>
          <a:noFill/>
          <a:ln w="127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1289865"/>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TM03457475[[fn=Cornice]]</Template>
  <TotalTime>6225</TotalTime>
  <Words>4817</Words>
  <Application>Microsoft Office PowerPoint</Application>
  <PresentationFormat>Widescreen</PresentationFormat>
  <Paragraphs>476</Paragraphs>
  <Slides>20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Aptos</vt:lpstr>
      <vt:lpstr>Baskerville Old Face</vt:lpstr>
      <vt:lpstr>Calibri</vt:lpstr>
      <vt:lpstr>Corbel</vt:lpstr>
      <vt:lpstr>Symbol</vt:lpstr>
      <vt:lpstr>Times New Roman</vt:lpstr>
      <vt:lpstr>Wingdings 2</vt:lpstr>
      <vt:lpstr>Cornice</vt:lpstr>
      <vt:lpstr>Decreto End of Waste n.127/2024: nuove norme per il recupero di rifiuti inerti  Aspetti tecnici del Decreto 28 giugno 2024 n. 127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11. Necessità di ampliare  le norme tecniche  per certificazione CE</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Waste rifiuti inerti da C&amp;D e altri inerti di origine minerale</dc:title>
  <dc:creator>Letizia Zavatti</dc:creator>
  <cp:lastModifiedBy>RE</cp:lastModifiedBy>
  <cp:revision>115</cp:revision>
  <cp:lastPrinted>2024-03-20T08:13:08Z</cp:lastPrinted>
  <dcterms:created xsi:type="dcterms:W3CDTF">2023-05-28T13:09:51Z</dcterms:created>
  <dcterms:modified xsi:type="dcterms:W3CDTF">2024-12-13T09:52:13Z</dcterms:modified>
</cp:coreProperties>
</file>