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4" r:id="rId1"/>
  </p:sldMasterIdLst>
  <p:notesMasterIdLst>
    <p:notesMasterId r:id="rId17"/>
  </p:notesMasterIdLst>
  <p:handoutMasterIdLst>
    <p:handoutMasterId r:id="rId18"/>
  </p:handoutMasterIdLst>
  <p:sldIdLst>
    <p:sldId id="342" r:id="rId2"/>
    <p:sldId id="384" r:id="rId3"/>
    <p:sldId id="390" r:id="rId4"/>
    <p:sldId id="343" r:id="rId5"/>
    <p:sldId id="344" r:id="rId6"/>
    <p:sldId id="383" r:id="rId7"/>
    <p:sldId id="345" r:id="rId8"/>
    <p:sldId id="386" r:id="rId9"/>
    <p:sldId id="382" r:id="rId10"/>
    <p:sldId id="348" r:id="rId11"/>
    <p:sldId id="388" r:id="rId12"/>
    <p:sldId id="389" r:id="rId13"/>
    <p:sldId id="350" r:id="rId14"/>
    <p:sldId id="380" r:id="rId15"/>
    <p:sldId id="381" r:id="rId16"/>
  </p:sldIdLst>
  <p:sldSz cx="12192000" cy="6858000"/>
  <p:notesSz cx="6797675" cy="9872663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zione predefinita" id="{ADD73CC6-39CC-4023-9A8B-709379D3AFCB}">
          <p14:sldIdLst>
            <p14:sldId id="342"/>
            <p14:sldId id="384"/>
            <p14:sldId id="390"/>
            <p14:sldId id="343"/>
            <p14:sldId id="344"/>
            <p14:sldId id="383"/>
            <p14:sldId id="345"/>
            <p14:sldId id="386"/>
            <p14:sldId id="382"/>
            <p14:sldId id="348"/>
            <p14:sldId id="388"/>
            <p14:sldId id="389"/>
            <p14:sldId id="350"/>
            <p14:sldId id="380"/>
            <p14:sldId id="381"/>
          </p14:sldIdLst>
        </p14:section>
      </p14:sectionLst>
    </p:ex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67A3A"/>
    <a:srgbClr val="C8540D"/>
    <a:srgbClr val="3B8E65"/>
    <a:srgbClr val="09733A"/>
    <a:srgbClr val="81CDDE"/>
    <a:srgbClr val="320064"/>
    <a:srgbClr val="000032"/>
    <a:srgbClr val="2F5597"/>
    <a:srgbClr val="313193"/>
    <a:srgbClr val="F3462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8E6475E-C93E-45DE-A8B4-0A1A08C0D5A3}" v="3" dt="2024-12-12T15:32:23.50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2" autoAdjust="0"/>
    <p:restoredTop sz="96205" autoAdjust="0"/>
  </p:normalViewPr>
  <p:slideViewPr>
    <p:cSldViewPr snapToGrid="0">
      <p:cViewPr varScale="1">
        <p:scale>
          <a:sx n="85" d="100"/>
          <a:sy n="85" d="100"/>
        </p:scale>
        <p:origin x="590" y="53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76" d="100"/>
          <a:sy n="76" d="100"/>
        </p:scale>
        <p:origin x="2184" y="11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6/11/relationships/changesInfo" Target="changesInfos/changesInfo1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arbara Moncalvo" userId="5587c4ba-2005-40c9-ad74-c39b6e27578e" providerId="ADAL" clId="{52489A8B-21DD-453C-9501-B5E917CDA721}"/>
    <pc:docChg chg="undo custSel modSld">
      <pc:chgData name="Barbara Moncalvo" userId="5587c4ba-2005-40c9-ad74-c39b6e27578e" providerId="ADAL" clId="{52489A8B-21DD-453C-9501-B5E917CDA721}" dt="2024-12-12T16:41:42.724" v="7" actId="732"/>
      <pc:docMkLst>
        <pc:docMk/>
      </pc:docMkLst>
      <pc:sldChg chg="modSp mod">
        <pc:chgData name="Barbara Moncalvo" userId="5587c4ba-2005-40c9-ad74-c39b6e27578e" providerId="ADAL" clId="{52489A8B-21DD-453C-9501-B5E917CDA721}" dt="2024-12-12T16:41:19.156" v="6" actId="20577"/>
        <pc:sldMkLst>
          <pc:docMk/>
          <pc:sldMk cId="1981885155" sldId="348"/>
        </pc:sldMkLst>
        <pc:spChg chg="mod">
          <ac:chgData name="Barbara Moncalvo" userId="5587c4ba-2005-40c9-ad74-c39b6e27578e" providerId="ADAL" clId="{52489A8B-21DD-453C-9501-B5E917CDA721}" dt="2024-12-12T16:41:19.156" v="6" actId="20577"/>
          <ac:spMkLst>
            <pc:docMk/>
            <pc:sldMk cId="1981885155" sldId="348"/>
            <ac:spMk id="4" creationId="{96905FB8-BB2F-4AF7-8755-A6B1492FE165}"/>
          </ac:spMkLst>
        </pc:spChg>
      </pc:sldChg>
      <pc:sldChg chg="modSp mod">
        <pc:chgData name="Barbara Moncalvo" userId="5587c4ba-2005-40c9-ad74-c39b6e27578e" providerId="ADAL" clId="{52489A8B-21DD-453C-9501-B5E917CDA721}" dt="2024-12-12T16:41:42.724" v="7" actId="732"/>
        <pc:sldMkLst>
          <pc:docMk/>
          <pc:sldMk cId="2501239351" sldId="388"/>
        </pc:sldMkLst>
        <pc:picChg chg="mod modCrop">
          <ac:chgData name="Barbara Moncalvo" userId="5587c4ba-2005-40c9-ad74-c39b6e27578e" providerId="ADAL" clId="{52489A8B-21DD-453C-9501-B5E917CDA721}" dt="2024-12-12T16:41:42.724" v="7" actId="732"/>
          <ac:picMkLst>
            <pc:docMk/>
            <pc:sldMk cId="2501239351" sldId="388"/>
            <ac:picMk id="7" creationId="{D73C7717-1A62-B88E-7D01-EC73B48CFED6}"/>
          </ac:picMkLst>
        </pc:pic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534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9377319"/>
            <a:ext cx="2945659" cy="49534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850443" y="9377319"/>
            <a:ext cx="2945659" cy="49534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382F28-9A40-7041-8FCD-1E9AEE8107E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3653412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534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534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49D569-273F-7C4B-8135-ABF90B915496}" type="datetimeFigureOut">
              <a:rPr lang="it-IT" smtClean="0"/>
              <a:t>12/12/2024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438150" y="1235075"/>
            <a:ext cx="5921375" cy="3330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79768" y="4751219"/>
            <a:ext cx="5438140" cy="388736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9377319"/>
            <a:ext cx="2945659" cy="49534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50443" y="9377319"/>
            <a:ext cx="2945659" cy="49534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35CA56-3912-4647-A4A2-2FC622E96A1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062968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egnaposto immagine diapositiva 1">
            <a:extLst>
              <a:ext uri="{FF2B5EF4-FFF2-40B4-BE49-F238E27FC236}">
                <a16:creationId xmlns:a16="http://schemas.microsoft.com/office/drawing/2014/main" id="{2715249E-CE5F-4AEE-8E99-1EAB4B457CDD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Segnaposto note 2">
            <a:extLst>
              <a:ext uri="{FF2B5EF4-FFF2-40B4-BE49-F238E27FC236}">
                <a16:creationId xmlns:a16="http://schemas.microsoft.com/office/drawing/2014/main" id="{75A03D48-0F27-4FE6-B935-9FECCB385823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t-IT" altLang="it-IT" dirty="0"/>
          </a:p>
        </p:txBody>
      </p:sp>
      <p:sp>
        <p:nvSpPr>
          <p:cNvPr id="4100" name="Segnaposto numero diapositiva 3">
            <a:extLst>
              <a:ext uri="{FF2B5EF4-FFF2-40B4-BE49-F238E27FC236}">
                <a16:creationId xmlns:a16="http://schemas.microsoft.com/office/drawing/2014/main" id="{FF50E489-C738-4489-81C9-88C25CE3D32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05D71CC8-3AEF-4D24-97F2-F6FE0AB3E587}" type="slidenum">
              <a:rPr lang="it-IT" altLang="it-IT" smtClean="0"/>
              <a:pPr/>
              <a:t>14</a:t>
            </a:fld>
            <a:endParaRPr lang="it-IT" altLang="it-IT" dirty="0"/>
          </a:p>
        </p:txBody>
      </p:sp>
    </p:spTree>
    <p:extLst>
      <p:ext uri="{BB962C8B-B14F-4D97-AF65-F5344CB8AC3E}">
        <p14:creationId xmlns:p14="http://schemas.microsoft.com/office/powerpoint/2010/main" val="29585505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parte sopra_sfumata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372225" cy="1581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Segnaposto titolo 1"/>
          <p:cNvSpPr>
            <a:spLocks noGrp="1"/>
          </p:cNvSpPr>
          <p:nvPr>
            <p:ph type="title" hasCustomPrompt="1"/>
          </p:nvPr>
        </p:nvSpPr>
        <p:spPr>
          <a:xfrm>
            <a:off x="336884" y="1722288"/>
            <a:ext cx="11367436" cy="5589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 sz="2800">
                <a:solidFill>
                  <a:srgbClr val="C8540D"/>
                </a:solidFill>
                <a:effectLst/>
                <a:latin typeface="Franklin Gothic Demi" charset="0"/>
                <a:ea typeface="Franklin Gothic Demi" charset="0"/>
                <a:cs typeface="Franklin Gothic Demi" charset="0"/>
              </a:defRPr>
            </a:lvl1pPr>
          </a:lstStyle>
          <a:p>
            <a:r>
              <a:rPr lang="it-IT" dirty="0"/>
              <a:t>Titolo presentazione</a:t>
            </a:r>
          </a:p>
        </p:txBody>
      </p:sp>
      <p:sp>
        <p:nvSpPr>
          <p:cNvPr id="12" name="Segnaposto piè di pagina 11"/>
          <p:cNvSpPr>
            <a:spLocks noGrp="1"/>
          </p:cNvSpPr>
          <p:nvPr>
            <p:ph type="ftr" sz="quarter" idx="10"/>
          </p:nvPr>
        </p:nvSpPr>
        <p:spPr>
          <a:xfrm>
            <a:off x="3522846" y="6351086"/>
            <a:ext cx="8538525" cy="276999"/>
          </a:xfrm>
        </p:spPr>
        <p:txBody>
          <a:bodyPr/>
          <a:lstStyle/>
          <a:p>
            <a:pPr algn="r"/>
            <a:r>
              <a:rPr lang="it-IT"/>
              <a:t>Inserire il titolo dell'evento, città, gg mese aaaa (dal menù "inserisci piè di pagina")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1528767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7" descr="parte sopra_sfumata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3059113" cy="758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Segnaposto titolo 1"/>
          <p:cNvSpPr>
            <a:spLocks noGrp="1"/>
          </p:cNvSpPr>
          <p:nvPr>
            <p:ph type="title" hasCustomPrompt="1"/>
          </p:nvPr>
        </p:nvSpPr>
        <p:spPr>
          <a:xfrm>
            <a:off x="423512" y="758825"/>
            <a:ext cx="11367436" cy="38564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 sz="2400">
                <a:solidFill>
                  <a:srgbClr val="3B8E65"/>
                </a:solidFill>
                <a:latin typeface="Franklin Gothic Demi" charset="0"/>
                <a:ea typeface="Franklin Gothic Demi" charset="0"/>
                <a:cs typeface="Franklin Gothic Demi" charset="0"/>
              </a:defRPr>
            </a:lvl1pPr>
          </a:lstStyle>
          <a:p>
            <a:r>
              <a:rPr lang="it-IT" dirty="0"/>
              <a:t>Titolo slide</a:t>
            </a:r>
          </a:p>
        </p:txBody>
      </p:sp>
      <p:sp>
        <p:nvSpPr>
          <p:cNvPr id="2" name="Segnaposto piè di pagina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r"/>
            <a:r>
              <a:rPr lang="it-IT"/>
              <a:t>Inserire il titolo dell'evento, città, gg mese aaaa (dal menù "inserisci piè di pagina")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1680989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78ADCE7-8C56-434C-B6F9-ACDCC7849F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0DD433DA-C96B-45C3-9DC8-D66F4C31A9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616DD3FF-70DD-443C-9EB3-9F6038BB34A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240D1E48-1523-4AC8-BD6C-E04884449A5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3EEBB7CC-9CD5-4999-B0B6-7C29D92DE6C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9983A559-EACF-4B05-ACCB-B58AD0A241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EF2AA-C758-4662-A686-1080776E834C}" type="datetimeFigureOut">
              <a:rPr lang="it-IT" smtClean="0"/>
              <a:t>12/12/2024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CF6A3B13-3AF8-4688-BA13-094267A7E7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C2B6234C-4FEF-4B40-BA97-50171D7BD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D49B2-1AAA-4070-B12A-72F189A2BB9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550216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9"/>
          <p:cNvSpPr>
            <a:spLocks noChangeArrowheads="1"/>
          </p:cNvSpPr>
          <p:nvPr userDrawn="1"/>
        </p:nvSpPr>
        <p:spPr bwMode="auto">
          <a:xfrm>
            <a:off x="3408218" y="6646847"/>
            <a:ext cx="8653153" cy="72000"/>
          </a:xfrm>
          <a:prstGeom prst="rect">
            <a:avLst/>
          </a:prstGeom>
          <a:gradFill rotWithShape="1">
            <a:gsLst>
              <a:gs pos="40000">
                <a:srgbClr val="81CDDE"/>
              </a:gs>
              <a:gs pos="0">
                <a:schemeClr val="bg1"/>
              </a:gs>
            </a:gsLst>
            <a:lin ang="0" scaled="1"/>
          </a:gradFill>
          <a:ln>
            <a:noFill/>
          </a:ln>
          <a:effectLst/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it-IT" altLang="it-IT" sz="1350" dirty="0"/>
          </a:p>
        </p:txBody>
      </p:sp>
      <p:pic>
        <p:nvPicPr>
          <p:cNvPr id="2" name="Immagine 1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60805" y="5997578"/>
            <a:ext cx="1489077" cy="744539"/>
          </a:xfrm>
          <a:prstGeom prst="rect">
            <a:avLst/>
          </a:prstGeom>
        </p:spPr>
      </p:pic>
      <p:pic>
        <p:nvPicPr>
          <p:cNvPr id="4" name="Immagine 3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993782" y="5997577"/>
            <a:ext cx="1040260" cy="649269"/>
          </a:xfrm>
          <a:prstGeom prst="rect">
            <a:avLst/>
          </a:prstGeom>
        </p:spPr>
      </p:pic>
      <p:sp>
        <p:nvSpPr>
          <p:cNvPr id="8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522846" y="6351086"/>
            <a:ext cx="853852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it-IT" sz="1200" b="0" i="0" smtClean="0">
                <a:solidFill>
                  <a:srgbClr val="2F5597"/>
                </a:solidFill>
                <a:latin typeface="Franklin Gothic Demi" charset="0"/>
                <a:ea typeface="Franklin Gothic Demi" charset="0"/>
                <a:cs typeface="Franklin Gothic Demi" charset="0"/>
              </a:defRPr>
            </a:lvl1pPr>
          </a:lstStyle>
          <a:p>
            <a:pPr algn="r"/>
            <a:r>
              <a:rPr lang="it-IT"/>
              <a:t>Inserire il titolo dell'evento, città, gg mese aaaa (dal menù "inserisci piè di pagina")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844014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  <p:sldLayoutId id="2147483656" r:id="rId2"/>
    <p:sldLayoutId id="2147483657" r:id="rId3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3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" panose="020B0604020202020204" pitchFamily="34" charset="0"/>
        </a:defRPr>
      </a:lvl5pPr>
      <a:lvl6pPr marL="342900" algn="ctr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" panose="020B0604020202020204" pitchFamily="34" charset="0"/>
        </a:defRPr>
      </a:lvl6pPr>
      <a:lvl7pPr marL="685800" algn="ctr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" panose="020B0604020202020204" pitchFamily="34" charset="0"/>
        </a:defRPr>
      </a:lvl7pPr>
      <a:lvl8pPr marL="1028700" algn="ctr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" panose="020B0604020202020204" pitchFamily="34" charset="0"/>
        </a:defRPr>
      </a:lvl8pPr>
      <a:lvl9pPr marL="1371600" algn="ctr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257175" indent="-257175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rtl="0" eaLnBrk="0" fontAlgn="base" hangingPunct="0">
        <a:spcBef>
          <a:spcPct val="20000"/>
        </a:spcBef>
        <a:spcAft>
          <a:spcPct val="0"/>
        </a:spcAft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0" fontAlgn="base" hangingPunct="0">
        <a:spcBef>
          <a:spcPct val="20000"/>
        </a:spcBef>
        <a:spcAft>
          <a:spcPct val="0"/>
        </a:spcAft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0" fontAlgn="base" hangingPunct="0">
        <a:spcBef>
          <a:spcPct val="20000"/>
        </a:spcBef>
        <a:spcAft>
          <a:spcPct val="0"/>
        </a:spcAft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0" fontAlgn="base" hangingPunct="0">
        <a:spcBef>
          <a:spcPct val="20000"/>
        </a:spcBef>
        <a:spcAft>
          <a:spcPct val="0"/>
        </a:spcAft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12282" y="1204128"/>
            <a:ext cx="11367436" cy="2567772"/>
          </a:xfrm>
        </p:spPr>
        <p:txBody>
          <a:bodyPr>
            <a:normAutofit fontScale="90000"/>
          </a:bodyPr>
          <a:lstStyle/>
          <a:p>
            <a:r>
              <a:rPr lang="it-IT" dirty="0"/>
              <a:t>DM 127/2024</a:t>
            </a:r>
            <a:br>
              <a:rPr lang="it-IT" dirty="0"/>
            </a:br>
            <a:r>
              <a:rPr lang="it-IT" dirty="0"/>
              <a:t> </a:t>
            </a:r>
            <a:br>
              <a:rPr lang="it-IT" dirty="0"/>
            </a:br>
            <a:r>
              <a:rPr lang="it-IT" dirty="0"/>
              <a:t>Cessazione della qualifica di rifiuto dal recupero di rifiuti inerti</a:t>
            </a:r>
            <a:br>
              <a:rPr lang="it-IT" dirty="0"/>
            </a:br>
            <a:br>
              <a:rPr lang="it-IT" dirty="0">
                <a:solidFill>
                  <a:srgbClr val="002060"/>
                </a:solidFill>
              </a:rPr>
            </a:br>
            <a:r>
              <a:rPr lang="it-IT" dirty="0">
                <a:solidFill>
                  <a:srgbClr val="002060"/>
                </a:solidFill>
              </a:rPr>
              <a:t>Il sistema dei controlli e del supporto autorizzativo</a:t>
            </a:r>
            <a:br>
              <a:rPr lang="it-IT" dirty="0">
                <a:solidFill>
                  <a:srgbClr val="002060"/>
                </a:solidFill>
              </a:rPr>
            </a:br>
            <a:r>
              <a:rPr lang="it-IT" dirty="0">
                <a:solidFill>
                  <a:srgbClr val="002060"/>
                </a:solidFill>
              </a:rPr>
              <a:t> di Arpa Piemonte</a:t>
            </a:r>
          </a:p>
        </p:txBody>
      </p:sp>
      <p:sp>
        <p:nvSpPr>
          <p:cNvPr id="3" name="Rettangolo 2"/>
          <p:cNvSpPr>
            <a:spLocks noChangeArrowheads="1"/>
          </p:cNvSpPr>
          <p:nvPr/>
        </p:nvSpPr>
        <p:spPr bwMode="auto">
          <a:xfrm>
            <a:off x="6329548" y="4468560"/>
            <a:ext cx="5681902" cy="757130"/>
          </a:xfrm>
          <a:prstGeom prst="rect">
            <a:avLst/>
          </a:prstGeom>
          <a:noFill/>
          <a:effectLst/>
        </p:spPr>
        <p:txBody>
          <a:bodyPr wrap="square">
            <a:spAutoFit/>
          </a:bodyPr>
          <a:lstStyle/>
          <a:p>
            <a:pPr algn="ctr" eaLnBrk="1" hangingPunct="1">
              <a:lnSpc>
                <a:spcPct val="90000"/>
              </a:lnSpc>
              <a:defRPr/>
            </a:pPr>
            <a:r>
              <a:rPr lang="it-IT" altLang="it-IT" sz="2400" b="1" dirty="0">
                <a:solidFill>
                  <a:srgbClr val="2F5597"/>
                </a:solidFill>
                <a:effectLst/>
                <a:latin typeface="Calibri" charset="0"/>
                <a:ea typeface="Calibri" charset="0"/>
                <a:cs typeface="Calibri" charset="0"/>
              </a:rPr>
              <a:t>Dott.ssa Barbara Moncalvo</a:t>
            </a:r>
          </a:p>
          <a:p>
            <a:pPr algn="ctr" eaLnBrk="1" hangingPunct="1">
              <a:lnSpc>
                <a:spcPct val="90000"/>
              </a:lnSpc>
              <a:defRPr/>
            </a:pPr>
            <a:r>
              <a:rPr lang="it-IT" altLang="it-IT" sz="2400" b="1" dirty="0">
                <a:solidFill>
                  <a:srgbClr val="2F5597"/>
                </a:solidFill>
                <a:effectLst/>
                <a:latin typeface="Calibri" charset="0"/>
                <a:ea typeface="Calibri" charset="0"/>
                <a:cs typeface="Calibri" charset="0"/>
              </a:rPr>
              <a:t>ARPA PIEMONTE</a:t>
            </a: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0"/>
          </p:nvPr>
        </p:nvSpPr>
        <p:spPr>
          <a:xfrm>
            <a:off x="3472925" y="6153862"/>
            <a:ext cx="8538525" cy="430887"/>
          </a:xfrm>
        </p:spPr>
        <p:txBody>
          <a:bodyPr/>
          <a:lstStyle/>
          <a:p>
            <a:pPr algn="r"/>
            <a:r>
              <a:rPr lang="it-IT" sz="2200" dirty="0"/>
              <a:t>Alessandria, 13 dicembre 2024</a:t>
            </a:r>
            <a:endParaRPr lang="it-IT" sz="2200" b="0" dirty="0"/>
          </a:p>
        </p:txBody>
      </p:sp>
    </p:spTree>
    <p:extLst>
      <p:ext uri="{BB962C8B-B14F-4D97-AF65-F5344CB8AC3E}">
        <p14:creationId xmlns:p14="http://schemas.microsoft.com/office/powerpoint/2010/main" val="13068939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89FC95C-0841-E73E-5073-E5C5A0BF32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/>
              <a:t>CONTENUTI DEL DECRETO 127/2024 SOGGETTI A CONTROLLO</a:t>
            </a:r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D0447C73-8CA3-374A-9960-DA24AA9C76E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r"/>
            <a:r>
              <a:rPr lang="it-IT"/>
              <a:t>Inserire il titolo dell'evento, città, gg mese aaaa (dal menù "inserisci piè di pagina")</a:t>
            </a:r>
            <a:endParaRPr lang="it-IT" dirty="0"/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96905FB8-BB2F-4AF7-8755-A6B1492FE165}"/>
              </a:ext>
            </a:extLst>
          </p:cNvPr>
          <p:cNvSpPr txBox="1"/>
          <p:nvPr/>
        </p:nvSpPr>
        <p:spPr>
          <a:xfrm>
            <a:off x="215758" y="1334328"/>
            <a:ext cx="11367436" cy="44012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it-IT" sz="2000" b="1" dirty="0">
                <a:solidFill>
                  <a:srgbClr val="FF0000"/>
                </a:solidFill>
              </a:rPr>
              <a:t>Processo di lavorazione </a:t>
            </a:r>
            <a:r>
              <a:rPr lang="it-IT" sz="2000" dirty="0"/>
              <a:t>– </a:t>
            </a:r>
            <a:r>
              <a:rPr lang="it-IT" sz="2000" u="sng" dirty="0"/>
              <a:t>Allegato 1, lett. c) </a:t>
            </a:r>
            <a:r>
              <a:rPr lang="it-IT" sz="2000" b="1" dirty="0"/>
              <a:t>: </a:t>
            </a:r>
            <a:r>
              <a:rPr lang="it-IT" sz="2000" dirty="0"/>
              <a:t>avviene mediante fasi meccaniche (frantumazione / vagliatura / separazione frazioni indesiderate). Il recupero si considera effettuato quando si consegue il rispetto dei criteri previsti dal Decreto. Durante la fase di verifica di conformità, il deposito e la movimentazione dell’aggregato sono organizzati in modo tale che i singoli lotti di produzione non siano miscelati. Il lotto è costituito da un quantitativo non superiore ai 3000 mc.</a:t>
            </a:r>
          </a:p>
          <a:p>
            <a:pPr algn="just"/>
            <a:r>
              <a:rPr lang="it-IT" sz="2000" dirty="0"/>
              <a:t>Per l'intero periodo di giacenza del materiale recuperato presso l'impianto di trattamento all'interno del quale è stato prodotto, l'aggregato recuperato è depositato e movimentato all'interno dello stesso e nelle </a:t>
            </a:r>
            <a:r>
              <a:rPr lang="it-IT" sz="2000" u="sng" dirty="0"/>
              <a:t>aree di deposito adibite allo scopo.</a:t>
            </a:r>
            <a:endParaRPr lang="it-IT" sz="2000" dirty="0"/>
          </a:p>
          <a:p>
            <a:endParaRPr lang="it-IT" sz="2000" b="1" dirty="0"/>
          </a:p>
          <a:p>
            <a:r>
              <a:rPr lang="it-IT" sz="2000" b="1" i="1" dirty="0">
                <a:solidFill>
                  <a:srgbClr val="00B050"/>
                </a:solidFill>
              </a:rPr>
              <a:t>Verifica sulle modalità di trattamento</a:t>
            </a:r>
          </a:p>
          <a:p>
            <a:r>
              <a:rPr lang="it-IT" sz="2000" b="1" i="1" dirty="0">
                <a:solidFill>
                  <a:srgbClr val="00B050"/>
                </a:solidFill>
              </a:rPr>
              <a:t>Verifica sulle aree di lavoro e stoccaggio </a:t>
            </a:r>
          </a:p>
          <a:p>
            <a:endParaRPr lang="it-IT" sz="2000" dirty="0"/>
          </a:p>
          <a:p>
            <a:r>
              <a:rPr lang="it-IT" sz="2000" b="1" i="1" dirty="0">
                <a:solidFill>
                  <a:srgbClr val="C00000"/>
                </a:solidFill>
              </a:rPr>
              <a:t>Le carenze più frequenti riguardano trattamenti poco efficaci per la rimozione dei materiali estranei (confronto con Circolare MATTM 5205/2005)</a:t>
            </a:r>
          </a:p>
        </p:txBody>
      </p:sp>
      <p:sp>
        <p:nvSpPr>
          <p:cNvPr id="5" name="Rettangolo 4">
            <a:extLst>
              <a:ext uri="{FF2B5EF4-FFF2-40B4-BE49-F238E27FC236}">
                <a16:creationId xmlns:a16="http://schemas.microsoft.com/office/drawing/2014/main" id="{99A8CCC6-C5EA-80E8-42CB-BDC63CF07B5F}"/>
              </a:ext>
            </a:extLst>
          </p:cNvPr>
          <p:cNvSpPr/>
          <p:nvPr/>
        </p:nvSpPr>
        <p:spPr>
          <a:xfrm>
            <a:off x="6553200" y="3840480"/>
            <a:ext cx="4221480" cy="7772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Le aree di deposito degli </a:t>
            </a:r>
            <a:r>
              <a:rPr lang="it-IT" b="1" dirty="0" err="1">
                <a:solidFill>
                  <a:schemeClr val="accent6">
                    <a:lumMod val="60000"/>
                    <a:lumOff val="40000"/>
                  </a:schemeClr>
                </a:solidFill>
              </a:rPr>
              <a:t>EoW</a:t>
            </a:r>
            <a:r>
              <a:rPr lang="it-IT" b="1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 vanno indicate in autorizzazione</a:t>
            </a:r>
          </a:p>
        </p:txBody>
      </p:sp>
      <p:cxnSp>
        <p:nvCxnSpPr>
          <p:cNvPr id="7" name="Connettore 2 6">
            <a:extLst>
              <a:ext uri="{FF2B5EF4-FFF2-40B4-BE49-F238E27FC236}">
                <a16:creationId xmlns:a16="http://schemas.microsoft.com/office/drawing/2014/main" id="{4491581F-6B75-B525-4EA9-C1DEECD3347F}"/>
              </a:ext>
            </a:extLst>
          </p:cNvPr>
          <p:cNvCxnSpPr/>
          <p:nvPr/>
        </p:nvCxnSpPr>
        <p:spPr>
          <a:xfrm>
            <a:off x="5989320" y="3733800"/>
            <a:ext cx="563880" cy="236220"/>
          </a:xfrm>
          <a:prstGeom prst="straightConnector1">
            <a:avLst/>
          </a:prstGeom>
          <a:ln>
            <a:solidFill>
              <a:schemeClr val="accent6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8188515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89FC95C-0841-E73E-5073-E5C5A0BF32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/>
              <a:t>CONTENUTI DEL DECRETO 127/2024 SOGGETTI A CONTROLLO</a:t>
            </a: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96905FB8-BB2F-4AF7-8755-A6B1492FE165}"/>
              </a:ext>
            </a:extLst>
          </p:cNvPr>
          <p:cNvSpPr txBox="1"/>
          <p:nvPr/>
        </p:nvSpPr>
        <p:spPr>
          <a:xfrm>
            <a:off x="258808" y="1184920"/>
            <a:ext cx="6195780" cy="17081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it-IT" sz="2000" b="1" dirty="0">
                <a:solidFill>
                  <a:srgbClr val="FF0000"/>
                </a:solidFill>
              </a:rPr>
              <a:t>Requisiti di qualità dell’aggregato recuperato</a:t>
            </a:r>
          </a:p>
          <a:p>
            <a:pPr algn="just"/>
            <a:r>
              <a:rPr lang="it-IT" sz="2000" u="sng" dirty="0"/>
              <a:t>Allegato 1, lett. d) </a:t>
            </a:r>
            <a:r>
              <a:rPr lang="it-IT" sz="2000" b="1" dirty="0"/>
              <a:t>: </a:t>
            </a:r>
            <a:r>
              <a:rPr lang="it-IT" sz="2000" dirty="0"/>
              <a:t>per ogni lotto di aggregato recuperato è garantito il rispetto dei parametri</a:t>
            </a:r>
          </a:p>
          <a:p>
            <a:pPr algn="just"/>
            <a:r>
              <a:rPr lang="it-IT" sz="2000" dirty="0"/>
              <a:t>di Tabella 2, differenziati a seconda degli utilizzi cui sono destinati i lotti di aggregato.</a:t>
            </a:r>
          </a:p>
          <a:p>
            <a:pPr algn="just"/>
            <a:endParaRPr lang="it-IT" sz="500" dirty="0"/>
          </a:p>
        </p:txBody>
      </p:sp>
      <p:pic>
        <p:nvPicPr>
          <p:cNvPr id="3" name="Immagine 2">
            <a:extLst>
              <a:ext uri="{FF2B5EF4-FFF2-40B4-BE49-F238E27FC236}">
                <a16:creationId xmlns:a16="http://schemas.microsoft.com/office/drawing/2014/main" id="{EA23A795-7F0B-D9C1-3ED9-D52AEFF4A9A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19784" y="1648656"/>
            <a:ext cx="5371164" cy="4065090"/>
          </a:xfrm>
          <a:prstGeom prst="rect">
            <a:avLst/>
          </a:prstGeom>
        </p:spPr>
      </p:pic>
      <p:pic>
        <p:nvPicPr>
          <p:cNvPr id="7" name="Immagine 6">
            <a:extLst>
              <a:ext uri="{FF2B5EF4-FFF2-40B4-BE49-F238E27FC236}">
                <a16:creationId xmlns:a16="http://schemas.microsoft.com/office/drawing/2014/main" id="{D73C7717-1A62-B88E-7D01-EC73B48CFED6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4234"/>
          <a:stretch/>
        </p:blipFill>
        <p:spPr>
          <a:xfrm>
            <a:off x="596735" y="3299012"/>
            <a:ext cx="5497928" cy="15559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123935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89FC95C-0841-E73E-5073-E5C5A0BF32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/>
              <a:t>CONTENUTI DEL DECRETO 127/2024 SOGGETTI A CONTROLLO</a:t>
            </a: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96905FB8-BB2F-4AF7-8755-A6B1492FE165}"/>
              </a:ext>
            </a:extLst>
          </p:cNvPr>
          <p:cNvSpPr txBox="1"/>
          <p:nvPr/>
        </p:nvSpPr>
        <p:spPr>
          <a:xfrm>
            <a:off x="258807" y="1184920"/>
            <a:ext cx="11367436" cy="140038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it-IT" sz="2000" b="1" dirty="0">
                <a:solidFill>
                  <a:srgbClr val="FF0000"/>
                </a:solidFill>
              </a:rPr>
              <a:t>Requisiti di qualità dell’aggregato recuperato</a:t>
            </a:r>
          </a:p>
          <a:p>
            <a:pPr algn="just"/>
            <a:endParaRPr lang="it-IT" sz="500" dirty="0"/>
          </a:p>
          <a:p>
            <a:pPr algn="l"/>
            <a:r>
              <a:rPr lang="it-IT" sz="2000" dirty="0"/>
              <a:t>Allegato 1, lett. d.2) : Ogni lotto di aggregato recuperato prodotto deve essere sottoposto all’esecuzione del test di cessione per valutare il rispetto delle concentrazioni limite dei parametri individuati in Tabella 3.</a:t>
            </a:r>
          </a:p>
        </p:txBody>
      </p:sp>
      <p:pic>
        <p:nvPicPr>
          <p:cNvPr id="9" name="Immagine 8">
            <a:extLst>
              <a:ext uri="{FF2B5EF4-FFF2-40B4-BE49-F238E27FC236}">
                <a16:creationId xmlns:a16="http://schemas.microsoft.com/office/drawing/2014/main" id="{DBB49186-B28B-C0FC-2F61-E325F8AE7A8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67572" y="2625753"/>
            <a:ext cx="8456855" cy="31324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408079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89FC95C-0841-E73E-5073-E5C5A0BF32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/>
              <a:t>CONTENUTI DEL DECRETO 127/2024 SOGGETTI A CONTROLLO</a:t>
            </a: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96905FB8-BB2F-4AF7-8755-A6B1492FE165}"/>
              </a:ext>
            </a:extLst>
          </p:cNvPr>
          <p:cNvSpPr txBox="1"/>
          <p:nvPr/>
        </p:nvSpPr>
        <p:spPr>
          <a:xfrm>
            <a:off x="215758" y="1334328"/>
            <a:ext cx="11367436" cy="40934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it-IT" sz="2000" b="1" dirty="0">
                <a:solidFill>
                  <a:srgbClr val="FF0000"/>
                </a:solidFill>
              </a:rPr>
              <a:t>Requisiti di qualità dell’aggregato recuperato</a:t>
            </a:r>
            <a:endParaRPr lang="it-IT" sz="2000" dirty="0"/>
          </a:p>
          <a:p>
            <a:endParaRPr lang="it-IT" sz="2000" b="1" dirty="0"/>
          </a:p>
          <a:p>
            <a:r>
              <a:rPr lang="it-IT" sz="2000" dirty="0"/>
              <a:t>Combinazione di requisiti ambientali (su tal quale e su test di cessione con eccezioni) + conformità alle norme prestazionali UNI per gli utilizzi menzionati</a:t>
            </a:r>
          </a:p>
          <a:p>
            <a:r>
              <a:rPr lang="it-IT" sz="2000" dirty="0"/>
              <a:t>Rispetto al Decreto precedente, sono stati distinti i limiti per l’utilizzo nei recuperi ambientali rispetto agli altri (realizzazione corpo dei rilevati, miscele bituminose e sottofondi stradali, piazzali, strati accessori…).</a:t>
            </a:r>
          </a:p>
          <a:p>
            <a:endParaRPr lang="it-IT" sz="2000" dirty="0"/>
          </a:p>
          <a:p>
            <a:r>
              <a:rPr lang="it-IT" sz="2000" b="1" i="1" dirty="0">
                <a:solidFill>
                  <a:srgbClr val="00B050"/>
                </a:solidFill>
              </a:rPr>
              <a:t>Verifiche analitiche e gestionali, in particolare i tempi di deposito</a:t>
            </a:r>
          </a:p>
          <a:p>
            <a:endParaRPr lang="it-IT" sz="2000" b="1" i="1" dirty="0">
              <a:solidFill>
                <a:srgbClr val="00B050"/>
              </a:solidFill>
            </a:endParaRPr>
          </a:p>
          <a:p>
            <a:r>
              <a:rPr lang="it-IT" sz="2000" b="1" i="1" dirty="0">
                <a:solidFill>
                  <a:srgbClr val="C00000"/>
                </a:solidFill>
              </a:rPr>
              <a:t>Le carenze più frequenti sono legate a difformità analitiche (parametri chimici e merceologici)</a:t>
            </a:r>
          </a:p>
          <a:p>
            <a:endParaRPr lang="it-IT" sz="2000" dirty="0"/>
          </a:p>
        </p:txBody>
      </p:sp>
    </p:spTree>
    <p:extLst>
      <p:ext uri="{BB962C8B-B14F-4D97-AF65-F5344CB8AC3E}">
        <p14:creationId xmlns:p14="http://schemas.microsoft.com/office/powerpoint/2010/main" val="175282485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5" descr="parte sopra_sfumata">
            <a:extLst>
              <a:ext uri="{FF2B5EF4-FFF2-40B4-BE49-F238E27FC236}">
                <a16:creationId xmlns:a16="http://schemas.microsoft.com/office/drawing/2014/main" id="{F74F9A26-B02C-491A-A959-0BD1B028FE0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7053943" cy="1581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5" name="Rectangle 10">
            <a:extLst>
              <a:ext uri="{FF2B5EF4-FFF2-40B4-BE49-F238E27FC236}">
                <a16:creationId xmlns:a16="http://schemas.microsoft.com/office/drawing/2014/main" id="{BC2A4133-C9F2-4640-B153-A449929D38A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75501" y="188914"/>
            <a:ext cx="2449513" cy="287337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it-IT" altLang="it-IT" dirty="0"/>
          </a:p>
        </p:txBody>
      </p:sp>
      <p:sp>
        <p:nvSpPr>
          <p:cNvPr id="15" name="CasellaDiTesto 14">
            <a:extLst>
              <a:ext uri="{FF2B5EF4-FFF2-40B4-BE49-F238E27FC236}">
                <a16:creationId xmlns:a16="http://schemas.microsoft.com/office/drawing/2014/main" id="{D269F3EE-923C-4EEC-B44A-6DA3396D228A}"/>
              </a:ext>
            </a:extLst>
          </p:cNvPr>
          <p:cNvSpPr txBox="1"/>
          <p:nvPr/>
        </p:nvSpPr>
        <p:spPr>
          <a:xfrm>
            <a:off x="863600" y="1505396"/>
            <a:ext cx="10464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>
                <a:solidFill>
                  <a:srgbClr val="067A3A"/>
                </a:solidFill>
              </a:rPr>
              <a:t>Conservazione campioni e dichiarazione di conformità</a:t>
            </a:r>
          </a:p>
          <a:p>
            <a:pPr algn="ctr"/>
            <a:r>
              <a:rPr lang="it-IT" sz="2400" b="1" dirty="0">
                <a:solidFill>
                  <a:srgbClr val="067A3A"/>
                </a:solidFill>
              </a:rPr>
              <a:t>Art. 5</a:t>
            </a: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A316E627-FF44-8843-4D99-AB93E38B2AA2}"/>
              </a:ext>
            </a:extLst>
          </p:cNvPr>
          <p:cNvSpPr txBox="1"/>
          <p:nvPr/>
        </p:nvSpPr>
        <p:spPr>
          <a:xfrm>
            <a:off x="196850" y="2226246"/>
            <a:ext cx="117983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>
                <a:solidFill>
                  <a:srgbClr val="C00000"/>
                </a:solidFill>
              </a:rPr>
              <a:t>’ </a:t>
            </a:r>
          </a:p>
        </p:txBody>
      </p:sp>
      <p:sp>
        <p:nvSpPr>
          <p:cNvPr id="28" name="Rectangle 2">
            <a:extLst>
              <a:ext uri="{FF2B5EF4-FFF2-40B4-BE49-F238E27FC236}">
                <a16:creationId xmlns:a16="http://schemas.microsoft.com/office/drawing/2014/main" id="{82CFEF8D-7D8E-4818-5812-C2CA081F19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0" y="2309813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it-IT" altLang="it-IT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it-IT" altLang="it-IT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0" name="Rectangle 3">
            <a:extLst>
              <a:ext uri="{FF2B5EF4-FFF2-40B4-BE49-F238E27FC236}">
                <a16:creationId xmlns:a16="http://schemas.microsoft.com/office/drawing/2014/main" id="{D9981E8B-FB42-FEE9-60A8-384267C8B3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0" y="2309813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it-IT" altLang="it-IT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it-IT" altLang="it-IT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8B85E6B5-BFA3-CA74-256C-F2D929C80819}"/>
              </a:ext>
            </a:extLst>
          </p:cNvPr>
          <p:cNvSpPr txBox="1"/>
          <p:nvPr/>
        </p:nvSpPr>
        <p:spPr>
          <a:xfrm>
            <a:off x="395740" y="2582616"/>
            <a:ext cx="1093266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2000" dirty="0"/>
              <a:t>Il rispetto dei criteri dell’</a:t>
            </a:r>
            <a:r>
              <a:rPr lang="it-IT" sz="2000" dirty="0" err="1"/>
              <a:t>EoW</a:t>
            </a:r>
            <a:r>
              <a:rPr lang="it-IT" sz="2000" dirty="0"/>
              <a:t> è attestato mediante dichiarazione di conformità, da inviare all’AC e Arpa </a:t>
            </a:r>
            <a:r>
              <a:rPr lang="it-IT" sz="2000" u="sng" dirty="0"/>
              <a:t>entro 6 mesi dalla produzione del lotto</a:t>
            </a:r>
            <a:r>
              <a:rPr lang="it-IT" sz="2000" dirty="0"/>
              <a:t>.</a:t>
            </a:r>
          </a:p>
          <a:p>
            <a:pPr algn="just"/>
            <a:r>
              <a:rPr lang="it-IT" sz="2000" dirty="0"/>
              <a:t>Le dichiarazioni devono essere conservate per </a:t>
            </a:r>
            <a:r>
              <a:rPr lang="it-IT" sz="2000" b="1" dirty="0">
                <a:solidFill>
                  <a:srgbClr val="067A3A"/>
                </a:solidFill>
              </a:rPr>
              <a:t>5 anni</a:t>
            </a:r>
            <a:r>
              <a:rPr lang="it-IT" sz="2000" dirty="0"/>
              <a:t>.</a:t>
            </a:r>
          </a:p>
          <a:p>
            <a:pPr algn="just"/>
            <a:r>
              <a:rPr lang="it-IT" sz="2000" dirty="0"/>
              <a:t>Per ogni lotto deve essere conservato un campione per un anno dalla data di invio della dichiarazione agli Enti.</a:t>
            </a:r>
          </a:p>
          <a:p>
            <a:pPr algn="just"/>
            <a:endParaRPr lang="it-IT" sz="2000" dirty="0"/>
          </a:p>
          <a:p>
            <a:pPr algn="just"/>
            <a:r>
              <a:rPr lang="it-IT" sz="2000" dirty="0"/>
              <a:t>Le modalità di conservazione del campione sono tali da garantire la non alterazione delle caratteristiche chimico – fisiche dell’aggregato recuperato e sono idonee a consentire la ripetizione delle analisi </a:t>
            </a:r>
          </a:p>
        </p:txBody>
      </p:sp>
      <p:sp>
        <p:nvSpPr>
          <p:cNvPr id="5" name="Rettangolo con angoli arrotondati 4">
            <a:extLst>
              <a:ext uri="{FF2B5EF4-FFF2-40B4-BE49-F238E27FC236}">
                <a16:creationId xmlns:a16="http://schemas.microsoft.com/office/drawing/2014/main" id="{F3A47876-9E22-01F2-8A3F-367E906DA387}"/>
              </a:ext>
            </a:extLst>
          </p:cNvPr>
          <p:cNvSpPr/>
          <p:nvPr/>
        </p:nvSpPr>
        <p:spPr>
          <a:xfrm>
            <a:off x="7647624" y="780057"/>
            <a:ext cx="3954780" cy="510120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>
                <a:solidFill>
                  <a:srgbClr val="067A3A"/>
                </a:solidFill>
              </a:rPr>
              <a:t>Novità rispetto al DM 5/2/98</a:t>
            </a:r>
          </a:p>
        </p:txBody>
      </p:sp>
    </p:spTree>
    <p:extLst>
      <p:ext uri="{BB962C8B-B14F-4D97-AF65-F5344CB8AC3E}">
        <p14:creationId xmlns:p14="http://schemas.microsoft.com/office/powerpoint/2010/main" val="389954606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89FC95C-0841-E73E-5073-E5C5A0BF32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/>
              <a:t>CONTENUTI DEL DECRETO 127/2024 – ASPETTO AUTORIZZATIVO</a:t>
            </a: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96905FB8-BB2F-4AF7-8755-A6B1492FE165}"/>
              </a:ext>
            </a:extLst>
          </p:cNvPr>
          <p:cNvSpPr txBox="1"/>
          <p:nvPr/>
        </p:nvSpPr>
        <p:spPr>
          <a:xfrm>
            <a:off x="740228" y="1349784"/>
            <a:ext cx="10461965" cy="129266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it-IT" sz="2200" dirty="0"/>
              <a:t>Sono ammessi RIFIUTI INERTI DERIVANTI DA C/D e RIFIUTI INERTI DI ORIGINE MINERALE </a:t>
            </a:r>
          </a:p>
          <a:p>
            <a:pPr algn="just"/>
            <a:endParaRPr lang="it-IT" sz="1200" dirty="0"/>
          </a:p>
          <a:p>
            <a:endParaRPr lang="it-IT" sz="2200" dirty="0"/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8A7C3609-47EA-A857-1299-15FC0B7C78BF}"/>
              </a:ext>
            </a:extLst>
          </p:cNvPr>
          <p:cNvSpPr txBox="1"/>
          <p:nvPr/>
        </p:nvSpPr>
        <p:spPr>
          <a:xfrm>
            <a:off x="740228" y="2193100"/>
            <a:ext cx="10461964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2200" dirty="0"/>
              <a:t>Non sono ammessi rifiuti interrati e i rifiuti identificati con codice EER 170504 provenienti da siti contaminati sottoposti a procedimenti di bonifica</a:t>
            </a: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58D822E9-17CA-438D-22A6-5AA0757E4635}"/>
              </a:ext>
            </a:extLst>
          </p:cNvPr>
          <p:cNvSpPr txBox="1"/>
          <p:nvPr/>
        </p:nvSpPr>
        <p:spPr>
          <a:xfrm>
            <a:off x="740228" y="3384558"/>
            <a:ext cx="10461964" cy="21236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2200" dirty="0"/>
              <a:t>Questioni da valutare:</a:t>
            </a:r>
          </a:p>
          <a:p>
            <a:pPr marL="342900" indent="-342900">
              <a:buFontTx/>
              <a:buChar char="-"/>
            </a:pPr>
            <a:r>
              <a:rPr lang="it-IT" sz="2200" dirty="0"/>
              <a:t>Adeguamento delle autorizzazioni già rilasciate entro il 25/3/2025</a:t>
            </a:r>
          </a:p>
          <a:p>
            <a:pPr marL="342900" indent="-342900">
              <a:buFontTx/>
              <a:buChar char="-"/>
            </a:pPr>
            <a:r>
              <a:rPr lang="it-IT" sz="2200" dirty="0"/>
              <a:t>Possibilità di produrre un aggregato con rifiuti diversi (autorizzazione caso per caso)</a:t>
            </a:r>
          </a:p>
          <a:p>
            <a:r>
              <a:rPr lang="it-IT" sz="2200" dirty="0"/>
              <a:t> </a:t>
            </a:r>
          </a:p>
          <a:p>
            <a:pPr marL="342900" indent="-342900">
              <a:buFontTx/>
              <a:buChar char="-"/>
            </a:pPr>
            <a:endParaRPr lang="it-IT" sz="2200" dirty="0"/>
          </a:p>
        </p:txBody>
      </p:sp>
    </p:spTree>
    <p:extLst>
      <p:ext uri="{BB962C8B-B14F-4D97-AF65-F5344CB8AC3E}">
        <p14:creationId xmlns:p14="http://schemas.microsoft.com/office/powerpoint/2010/main" val="863502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AC7768F-4AE4-FB38-767D-D3A30B4914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/>
              <a:t>NORMATIVA DI ARPA PIEMONTE</a:t>
            </a: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E5902434-48AC-B291-57E8-D82B0DE09A37}"/>
              </a:ext>
            </a:extLst>
          </p:cNvPr>
          <p:cNvSpPr txBox="1"/>
          <p:nvPr/>
        </p:nvSpPr>
        <p:spPr>
          <a:xfrm>
            <a:off x="686301" y="1196227"/>
            <a:ext cx="10819398" cy="507831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it-IT" dirty="0"/>
              <a:t>Arpa Piemonte è stata istituita con LR 60/95</a:t>
            </a:r>
          </a:p>
          <a:p>
            <a:pPr algn="just"/>
            <a:endParaRPr lang="it-IT" dirty="0"/>
          </a:p>
          <a:p>
            <a:pPr algn="just"/>
            <a:r>
              <a:rPr lang="it-IT" dirty="0"/>
              <a:t>L'ARPA svolge le seguenti attività istituzionali di natura tecnico-scientifica:</a:t>
            </a:r>
          </a:p>
          <a:p>
            <a:pPr algn="just"/>
            <a:r>
              <a:rPr lang="it-IT" dirty="0"/>
              <a:t>-</a:t>
            </a:r>
            <a:r>
              <a:rPr lang="it-IT" b="1" dirty="0"/>
              <a:t>attività di controllo ambientale</a:t>
            </a:r>
            <a:r>
              <a:rPr lang="it-IT" dirty="0"/>
              <a:t>: campionamento, analisi, misura, monitoraggio e l'ispezione dello stato delle componenti ambientali, delle pressioni e degli impatti, nonché la verifica di forme di autocontrollo previste dalle normative comunitarie e statali vigenti;</a:t>
            </a:r>
          </a:p>
          <a:p>
            <a:pPr algn="just"/>
            <a:r>
              <a:rPr lang="it-IT" dirty="0"/>
              <a:t>-</a:t>
            </a:r>
            <a:r>
              <a:rPr lang="it-IT" b="1" dirty="0"/>
              <a:t>attività di controllo sull'igiene dell'ambiente</a:t>
            </a:r>
            <a:r>
              <a:rPr lang="it-IT" dirty="0"/>
              <a:t>, sulle attività connesse all'uso pacifico dell'energia nucleare ed in materia di protezione dalle radiazioni; attività di controllo dei fattori geologici, metereologici e nivologici per la tutela dell'ambiente, nonché per la previsione finalizzata alla prevenzione dei rischi naturali, ivi compresa la partecipazione al servizio meteorologico nazionale distribuito;</a:t>
            </a:r>
          </a:p>
          <a:p>
            <a:pPr algn="just"/>
            <a:r>
              <a:rPr lang="it-IT" dirty="0"/>
              <a:t>-</a:t>
            </a:r>
            <a:r>
              <a:rPr lang="it-IT" b="1" dirty="0"/>
              <a:t>attività di supporto e assistenza agli enti</a:t>
            </a:r>
          </a:p>
          <a:p>
            <a:pPr algn="just"/>
            <a:r>
              <a:rPr lang="it-IT" dirty="0"/>
              <a:t>-</a:t>
            </a:r>
            <a:r>
              <a:rPr lang="it-IT" b="1" dirty="0"/>
              <a:t>attività di raccolta ed elaborazione dei dati </a:t>
            </a:r>
            <a:r>
              <a:rPr lang="it-IT" dirty="0"/>
              <a:t>per fornire agli enti un quadro conoscitivo che descrive le pressioni, le loro cause e gli impatti sull'ambiente</a:t>
            </a:r>
          </a:p>
          <a:p>
            <a:pPr algn="just"/>
            <a:r>
              <a:rPr lang="it-IT" dirty="0"/>
              <a:t>-attività di promozione e sviluppo della ricerca applicata sugli elementi dell'ambiente fisico, sui fenomeni di inquinamento, sulle condizioni generali e di rischio, sul corretto utilizzo delle risorse naturali e sulle forme di tutela degli ecosistemi e attività di sviluppo e validazione dei dispositivi di protezione individuale e collettiva ad esclusivo supporto della pubblica amministrazione; 5.</a:t>
            </a:r>
          </a:p>
          <a:p>
            <a:pPr algn="just"/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806580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AC7768F-4AE4-FB38-767D-D3A30B4914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/>
              <a:t>NORMATIVA DI ARPA PIEMONTE</a:t>
            </a: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E5902434-48AC-B291-57E8-D82B0DE09A37}"/>
              </a:ext>
            </a:extLst>
          </p:cNvPr>
          <p:cNvSpPr txBox="1"/>
          <p:nvPr/>
        </p:nvSpPr>
        <p:spPr>
          <a:xfrm>
            <a:off x="686301" y="1196227"/>
            <a:ext cx="10819398" cy="45243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it-IT" dirty="0"/>
              <a:t>Arpa Piemonte è stata istituita con LR 60/95</a:t>
            </a:r>
          </a:p>
          <a:p>
            <a:pPr algn="just"/>
            <a:endParaRPr lang="it-IT" dirty="0"/>
          </a:p>
          <a:p>
            <a:pPr algn="just"/>
            <a:r>
              <a:rPr lang="it-IT" dirty="0"/>
              <a:t>Svolge le attività di </a:t>
            </a:r>
            <a:r>
              <a:rPr lang="it-IT" b="1" dirty="0"/>
              <a:t>controllo</a:t>
            </a:r>
            <a:r>
              <a:rPr lang="it-IT" dirty="0"/>
              <a:t>, di </a:t>
            </a:r>
            <a:r>
              <a:rPr lang="it-IT" b="1" dirty="0"/>
              <a:t>ricerca</a:t>
            </a:r>
            <a:r>
              <a:rPr lang="it-IT" dirty="0"/>
              <a:t>, di </a:t>
            </a:r>
            <a:r>
              <a:rPr lang="it-IT" b="1" dirty="0"/>
              <a:t>supporto</a:t>
            </a:r>
            <a:r>
              <a:rPr lang="it-IT" dirty="0"/>
              <a:t> e di consulenza tecnico-scientifica e le altre attività, anche in materia di protezione civile, utili alla Regione, agli enti locali anche in forma associata, nonché alle aziende sanitarie </a:t>
            </a:r>
            <a:r>
              <a:rPr lang="it-IT" b="1" dirty="0"/>
              <a:t>per lo svolgimento dei compiti loro attribuiti dalla legge nel campo della prevenzione e della tutela ambientale</a:t>
            </a:r>
            <a:r>
              <a:rPr lang="it-IT" dirty="0"/>
              <a:t>.</a:t>
            </a:r>
          </a:p>
          <a:p>
            <a:pPr algn="just"/>
            <a:endParaRPr lang="it-IT" dirty="0"/>
          </a:p>
          <a:p>
            <a:pPr algn="just"/>
            <a:r>
              <a:rPr lang="it-IT" dirty="0"/>
              <a:t>La LR 28/02 ha assegnato all’Agenzia anche le competenze su </a:t>
            </a:r>
            <a:r>
              <a:rPr lang="it-IT" b="1" dirty="0"/>
              <a:t>previsione e prevenzione dei rischi naturali,</a:t>
            </a:r>
            <a:r>
              <a:rPr lang="it-IT" dirty="0"/>
              <a:t> rendendola così titolare di tutte le funzioni di tutela e controllo in materia ambientale.</a:t>
            </a:r>
          </a:p>
          <a:p>
            <a:pPr algn="just"/>
            <a:endParaRPr lang="it-IT" dirty="0"/>
          </a:p>
          <a:p>
            <a:pPr algn="just"/>
            <a:r>
              <a:rPr lang="it-IT" dirty="0"/>
              <a:t>Con Legge 132/2016 “Istituzione del Sistema nazionale a rete per la protezione dell’ambiente e disciplina dell’Istituto superiore per la protezione e la ricerca ambientale" </a:t>
            </a:r>
            <a:r>
              <a:rPr lang="it-IT" b="1" dirty="0"/>
              <a:t>viene istituito un vero e proprio Sistema a rete </a:t>
            </a:r>
            <a:r>
              <a:rPr lang="it-IT" dirty="0"/>
              <a:t>che fonde in una nuova identità quelle che erano le singole componenti del preesistente Sistema. </a:t>
            </a:r>
          </a:p>
          <a:p>
            <a:pPr algn="just"/>
            <a:endParaRPr lang="it-IT" dirty="0"/>
          </a:p>
          <a:p>
            <a:pPr algn="just"/>
            <a:endParaRPr lang="it-IT" dirty="0"/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6C9E92EA-3B3F-5CD9-D29E-C1BFFECDD666}"/>
              </a:ext>
            </a:extLst>
          </p:cNvPr>
          <p:cNvSpPr txBox="1"/>
          <p:nvPr/>
        </p:nvSpPr>
        <p:spPr>
          <a:xfrm>
            <a:off x="3379411" y="5397376"/>
            <a:ext cx="6324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i="1" dirty="0" err="1">
                <a:solidFill>
                  <a:srgbClr val="C00000"/>
                </a:solidFill>
              </a:rPr>
              <a:t>D.Lgs.</a:t>
            </a:r>
            <a:r>
              <a:rPr lang="it-IT" i="1" dirty="0">
                <a:solidFill>
                  <a:srgbClr val="C00000"/>
                </a:solidFill>
              </a:rPr>
              <a:t> 132/2016 SNPA Sistema Nazionale a rete per la protezione dell’ambiente</a:t>
            </a:r>
          </a:p>
        </p:txBody>
      </p:sp>
      <p:cxnSp>
        <p:nvCxnSpPr>
          <p:cNvPr id="8" name="Connettore 2 7">
            <a:extLst>
              <a:ext uri="{FF2B5EF4-FFF2-40B4-BE49-F238E27FC236}">
                <a16:creationId xmlns:a16="http://schemas.microsoft.com/office/drawing/2014/main" id="{F7665E85-2B53-A0ED-CC3D-D71688226F31}"/>
              </a:ext>
            </a:extLst>
          </p:cNvPr>
          <p:cNvCxnSpPr/>
          <p:nvPr/>
        </p:nvCxnSpPr>
        <p:spPr>
          <a:xfrm flipV="1">
            <a:off x="2677758" y="5904865"/>
            <a:ext cx="464820" cy="388620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291181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/>
              <a:t>ORGANIZZAZIONE DI ARPA PIEMONTE</a:t>
            </a: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44D80354-E62D-5C31-1186-38F955DEF7D3}"/>
              </a:ext>
            </a:extLst>
          </p:cNvPr>
          <p:cNvSpPr txBox="1"/>
          <p:nvPr/>
        </p:nvSpPr>
        <p:spPr>
          <a:xfrm>
            <a:off x="697531" y="1603332"/>
            <a:ext cx="10819398" cy="36933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it-IT" dirty="0"/>
              <a:t>L’organizzazione di Arpa Piemonte è orientata al perseguimento del ruolo dell’Agenzia quale </a:t>
            </a:r>
            <a:r>
              <a:rPr lang="it-IT" b="1" u="sng" dirty="0"/>
              <a:t>punto di riferimento </a:t>
            </a:r>
            <a:r>
              <a:rPr lang="it-IT" b="1" dirty="0"/>
              <a:t>per Amministrazioni ed Enti, per la Collettività e per il Cittadino in termini di conoscenza ambientale </a:t>
            </a:r>
          </a:p>
          <a:p>
            <a:pPr algn="just"/>
            <a:endParaRPr lang="it-IT" dirty="0"/>
          </a:p>
          <a:p>
            <a:pPr algn="just"/>
            <a:r>
              <a:rPr lang="it-IT" dirty="0"/>
              <a:t>Arpa Piemonte svolge su una serie di funzioni, che discendono dai propri compiti e competenze, espletate da </a:t>
            </a:r>
            <a:r>
              <a:rPr lang="it-IT" b="1" dirty="0"/>
              <a:t>dipartimenti territoriali, tematici e amministrativi</a:t>
            </a:r>
            <a:r>
              <a:rPr lang="it-IT" dirty="0"/>
              <a:t>.</a:t>
            </a:r>
          </a:p>
          <a:p>
            <a:pPr algn="just"/>
            <a:endParaRPr lang="it-IT" dirty="0"/>
          </a:p>
          <a:p>
            <a:pPr algn="just"/>
            <a:r>
              <a:rPr lang="it-IT" dirty="0"/>
              <a:t>I </a:t>
            </a:r>
            <a:r>
              <a:rPr lang="it-IT" b="1" dirty="0"/>
              <a:t>Dipartimenti territoriali </a:t>
            </a:r>
            <a:r>
              <a:rPr lang="it-IT" dirty="0"/>
              <a:t>effettuano attività di </a:t>
            </a:r>
            <a:r>
              <a:rPr lang="it-IT" b="1" dirty="0"/>
              <a:t>monitoraggio e controllo, forniscono assistenza tecnico – scientifica agli Enti e Amministrazioni di riferimento provinciale</a:t>
            </a:r>
          </a:p>
          <a:p>
            <a:pPr algn="just"/>
            <a:endParaRPr lang="it-IT" dirty="0"/>
          </a:p>
          <a:p>
            <a:pPr algn="just"/>
            <a:r>
              <a:rPr lang="it-IT" dirty="0"/>
              <a:t>All’interno dei Dipartimenti territoriali operano le </a:t>
            </a:r>
            <a:r>
              <a:rPr lang="it-IT" b="1" u="sng" dirty="0"/>
              <a:t>Strutture di Tutela</a:t>
            </a:r>
            <a:r>
              <a:rPr lang="it-IT" dirty="0"/>
              <a:t>, impegnate nel controllo delle matrici aria / acqua / rifiuti / rumore e nel supporto specialistico nell’iter istruttorio per il rilascio di autorizzazioni ambientali (AIA, autorizzazioni alla gestione di rifiuti, alle emissioni in atmosfera, allo scarico)</a:t>
            </a:r>
          </a:p>
        </p:txBody>
      </p:sp>
    </p:spTree>
    <p:extLst>
      <p:ext uri="{BB962C8B-B14F-4D97-AF65-F5344CB8AC3E}">
        <p14:creationId xmlns:p14="http://schemas.microsoft.com/office/powerpoint/2010/main" val="32470994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/>
              <a:t>ORGANIZZAZIONE DI ARPA PIEMONTE</a:t>
            </a:r>
            <a:endParaRPr lang="it-IT" dirty="0"/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44D80354-E62D-5C31-1186-38F955DEF7D3}"/>
              </a:ext>
            </a:extLst>
          </p:cNvPr>
          <p:cNvSpPr txBox="1"/>
          <p:nvPr/>
        </p:nvSpPr>
        <p:spPr>
          <a:xfrm>
            <a:off x="661352" y="1827895"/>
            <a:ext cx="8309928" cy="54476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2000" dirty="0"/>
              <a:t>Le strutture di tutela hanno quindi il duplice ruolo di </a:t>
            </a:r>
            <a:r>
              <a:rPr lang="it-IT" sz="2000" b="1" dirty="0">
                <a:solidFill>
                  <a:srgbClr val="FF0000"/>
                </a:solidFill>
              </a:rPr>
              <a:t>CONTROLLO</a:t>
            </a:r>
            <a:r>
              <a:rPr lang="it-IT" sz="2000" dirty="0"/>
              <a:t> e di </a:t>
            </a:r>
            <a:r>
              <a:rPr lang="it-IT" sz="2000" b="1" dirty="0">
                <a:solidFill>
                  <a:srgbClr val="7030A0"/>
                </a:solidFill>
              </a:rPr>
              <a:t>SUPPORTO IN FASE DI AUTORIZZAZIONE</a:t>
            </a:r>
          </a:p>
          <a:p>
            <a:endParaRPr lang="it-IT" sz="2000" dirty="0"/>
          </a:p>
          <a:p>
            <a:r>
              <a:rPr lang="it-IT" sz="2000" dirty="0"/>
              <a:t>I </a:t>
            </a:r>
            <a:r>
              <a:rPr lang="it-IT" sz="2000" b="1" dirty="0">
                <a:solidFill>
                  <a:srgbClr val="FF0000"/>
                </a:solidFill>
              </a:rPr>
              <a:t>CONTROLLI</a:t>
            </a:r>
            <a:r>
              <a:rPr lang="it-IT" sz="2000" dirty="0"/>
              <a:t> si svolgono sulla base di richieste derivanti da accordi nazionali (SNPA / ISPRA), sulla base di programmazioni annuali e a seguito di richieste di altri Enti o di Forze di Polizia</a:t>
            </a:r>
          </a:p>
          <a:p>
            <a:endParaRPr lang="it-IT" sz="2000" dirty="0"/>
          </a:p>
          <a:p>
            <a:r>
              <a:rPr lang="it-IT" sz="2000" dirty="0"/>
              <a:t>Il </a:t>
            </a:r>
            <a:r>
              <a:rPr lang="it-IT" sz="2000" b="1" dirty="0">
                <a:solidFill>
                  <a:srgbClr val="7030A0"/>
                </a:solidFill>
              </a:rPr>
              <a:t>SUPPORTO IN FASE DI AUTORIZZAZIONE </a:t>
            </a:r>
            <a:r>
              <a:rPr lang="it-IT" sz="2000" dirty="0"/>
              <a:t>viene fornito alle AACC e nelle istruttorie «end of </a:t>
            </a:r>
            <a:r>
              <a:rPr lang="it-IT" sz="2000" dirty="0" err="1"/>
              <a:t>waste</a:t>
            </a:r>
            <a:r>
              <a:rPr lang="it-IT" sz="2000" dirty="0"/>
              <a:t> caso per caso» Arpa fornisce obbligatoriamente un parere vincolante</a:t>
            </a:r>
          </a:p>
          <a:p>
            <a:endParaRPr lang="it-IT" sz="2000" dirty="0"/>
          </a:p>
          <a:p>
            <a:pPr algn="just"/>
            <a:r>
              <a:rPr lang="it-IT" sz="1600" dirty="0"/>
              <a:t>La Legge 108 del 29 luglio 2021 ha introdotto un parere obbligatorio e vincolante delle Agenzie Ambientali territorialmente competenti nei procedimenti autorizzativi degli impianti di recupero rifiuti alla realizzazione di un processo </a:t>
            </a:r>
            <a:r>
              <a:rPr lang="it-IT" sz="1600" dirty="0" err="1"/>
              <a:t>EoW</a:t>
            </a:r>
            <a:r>
              <a:rPr lang="it-IT" sz="1600" dirty="0"/>
              <a:t>.</a:t>
            </a:r>
          </a:p>
          <a:p>
            <a:endParaRPr lang="it-IT" sz="2000" dirty="0"/>
          </a:p>
          <a:p>
            <a:endParaRPr lang="it-IT" sz="2000" dirty="0"/>
          </a:p>
          <a:p>
            <a:endParaRPr lang="it-IT" sz="2000" dirty="0"/>
          </a:p>
          <a:p>
            <a:endParaRPr lang="it-IT" sz="2000" dirty="0"/>
          </a:p>
        </p:txBody>
      </p:sp>
      <p:pic>
        <p:nvPicPr>
          <p:cNvPr id="1026" name="Picture 2" descr="Risultato immagine per Duplice Illusione">
            <a:extLst>
              <a:ext uri="{FF2B5EF4-FFF2-40B4-BE49-F238E27FC236}">
                <a16:creationId xmlns:a16="http://schemas.microsoft.com/office/drawing/2014/main" id="{2E8C57F3-F7EE-0F2D-5D45-1C123CCC3DE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91452" y="1754042"/>
            <a:ext cx="2791596" cy="33499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349613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89FC95C-0841-E73E-5073-E5C5A0BF32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/>
              <a:t>ELEMENTI DI NOVITA’ E CONFRONTO CON IL PRECEDENTE REGIME</a:t>
            </a: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FB856BC0-1090-8831-4C4C-73C3093ADDAC}"/>
              </a:ext>
            </a:extLst>
          </p:cNvPr>
          <p:cNvSpPr txBox="1"/>
          <p:nvPr/>
        </p:nvSpPr>
        <p:spPr>
          <a:xfrm>
            <a:off x="563880" y="1332173"/>
            <a:ext cx="7612380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dirty="0"/>
              <a:t>Il nuovo Decreto introduce elementi di novità rispetto al regime del DM 5/2/98 relativamente ai requisiti ambientali / prestazionali dei prodotti da recupero e sulle dichiarazioni di conformità.</a:t>
            </a:r>
          </a:p>
          <a:p>
            <a:pPr algn="just"/>
            <a:r>
              <a:rPr lang="it-IT" dirty="0"/>
              <a:t>Alcuni dei requisiti analitici erano già stati introdotti dal precedente Decreto 152/2022 (limiti del test di cessione), mentre altri rappresentano una novità (limiti sul tal quale differenziati per i vari utilizzi). Assenza di riferimenti alla Circolare 5205/2005. </a:t>
            </a:r>
          </a:p>
          <a:p>
            <a:pPr algn="just"/>
            <a:r>
              <a:rPr lang="it-IT" dirty="0"/>
              <a:t>Per quanto riguarda la gestione degli impianti, sulla base delle esperienze di controllo di Arpa, non si rilevano differenze sostanziali.</a:t>
            </a:r>
          </a:p>
          <a:p>
            <a:pPr algn="just"/>
            <a:endParaRPr lang="it-IT" dirty="0"/>
          </a:p>
          <a:p>
            <a:pPr algn="just"/>
            <a:r>
              <a:rPr lang="it-IT" dirty="0"/>
              <a:t>Per il regime autorizzativo, si introducono elementi più vincolanti per la formazione di aggregati da rifiuti</a:t>
            </a:r>
          </a:p>
          <a:p>
            <a:endParaRPr lang="it-IT" dirty="0"/>
          </a:p>
        </p:txBody>
      </p:sp>
      <p:pic>
        <p:nvPicPr>
          <p:cNvPr id="2050" name="Picture 2">
            <a:extLst>
              <a:ext uri="{FF2B5EF4-FFF2-40B4-BE49-F238E27FC236}">
                <a16:creationId xmlns:a16="http://schemas.microsoft.com/office/drawing/2014/main" id="{D25CD6E1-09BF-EA4F-AB27-B27950155D7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12480" y="1856164"/>
            <a:ext cx="3021330" cy="20113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983346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89FC95C-0841-E73E-5073-E5C5A0BF32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/>
              <a:t>LA FASE DI CONTROLLO SULLA GESTIONE DEI RIFIUTI</a:t>
            </a: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96905FB8-BB2F-4AF7-8755-A6B1492FE165}"/>
              </a:ext>
            </a:extLst>
          </p:cNvPr>
          <p:cNvSpPr txBox="1"/>
          <p:nvPr/>
        </p:nvSpPr>
        <p:spPr>
          <a:xfrm>
            <a:off x="533400" y="1708351"/>
            <a:ext cx="7520940" cy="28623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2000" dirty="0"/>
              <a:t>Il controllo si fonda sulle </a:t>
            </a:r>
            <a:r>
              <a:rPr lang="it-IT" sz="2000" b="1" dirty="0"/>
              <a:t>indicazioni normative </a:t>
            </a:r>
            <a:r>
              <a:rPr lang="it-IT" sz="2000" dirty="0"/>
              <a:t>e sui </a:t>
            </a:r>
            <a:r>
              <a:rPr lang="it-IT" sz="2000" b="1" dirty="0"/>
              <a:t>contenuti specifici dell’autorizzazione</a:t>
            </a:r>
            <a:r>
              <a:rPr lang="it-IT" sz="2000" dirty="0"/>
              <a:t> rilasciata dall’AC e comprende:</a:t>
            </a:r>
          </a:p>
          <a:p>
            <a:endParaRPr lang="it-IT" sz="2000" dirty="0"/>
          </a:p>
          <a:p>
            <a:pPr marL="342900" indent="-342900">
              <a:buFontTx/>
              <a:buChar char="-"/>
            </a:pPr>
            <a:r>
              <a:rPr lang="it-IT" sz="2000" dirty="0"/>
              <a:t>I rifiuti ammessi al recupero</a:t>
            </a:r>
          </a:p>
          <a:p>
            <a:pPr marL="342900" indent="-342900">
              <a:buFontTx/>
              <a:buChar char="-"/>
            </a:pPr>
            <a:r>
              <a:rPr lang="it-IT" sz="2000" dirty="0"/>
              <a:t>Le tecniche di trattamento eseguite</a:t>
            </a:r>
          </a:p>
          <a:p>
            <a:pPr marL="342900" indent="-342900">
              <a:buFontTx/>
              <a:buChar char="-"/>
            </a:pPr>
            <a:r>
              <a:rPr lang="it-IT" sz="2000" dirty="0"/>
              <a:t>La rispondenza delle aree di gestione con quelle autorizzate</a:t>
            </a:r>
          </a:p>
          <a:p>
            <a:pPr marL="342900" indent="-342900">
              <a:buFontTx/>
              <a:buChar char="-"/>
            </a:pPr>
            <a:r>
              <a:rPr lang="it-IT" sz="2000" dirty="0"/>
              <a:t>La conformità finale dei materiali da recupero</a:t>
            </a:r>
          </a:p>
          <a:p>
            <a:endParaRPr lang="it-IT" sz="2000" dirty="0"/>
          </a:p>
          <a:p>
            <a:endParaRPr lang="it-IT" sz="2000" dirty="0"/>
          </a:p>
        </p:txBody>
      </p:sp>
      <p:pic>
        <p:nvPicPr>
          <p:cNvPr id="4098" name="Picture 2" descr="Controllo a distanza del lavoratore e privacy - Ius In Itinere">
            <a:extLst>
              <a:ext uri="{FF2B5EF4-FFF2-40B4-BE49-F238E27FC236}">
                <a16:creationId xmlns:a16="http://schemas.microsoft.com/office/drawing/2014/main" id="{865C45AD-43A3-6345-FAB9-475B6B6FE4A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320" y="1988908"/>
            <a:ext cx="2912474" cy="22085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985231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89FC95C-0841-E73E-5073-E5C5A0BF32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6812" y="650606"/>
            <a:ext cx="11367436" cy="385645"/>
          </a:xfrm>
        </p:spPr>
        <p:txBody>
          <a:bodyPr>
            <a:normAutofit fontScale="90000"/>
          </a:bodyPr>
          <a:lstStyle/>
          <a:p>
            <a:r>
              <a:rPr lang="it-IT" dirty="0"/>
              <a:t>CONTENUTI DEL DECRETO 127/2024 SOGGETTI A CONTROLLO</a:t>
            </a:r>
            <a:br>
              <a:rPr lang="it-IT" dirty="0"/>
            </a:br>
            <a:endParaRPr lang="it-IT" dirty="0"/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96905FB8-BB2F-4AF7-8755-A6B1492FE165}"/>
              </a:ext>
            </a:extLst>
          </p:cNvPr>
          <p:cNvSpPr txBox="1"/>
          <p:nvPr/>
        </p:nvSpPr>
        <p:spPr>
          <a:xfrm>
            <a:off x="215758" y="1036251"/>
            <a:ext cx="4123545" cy="31700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2000" b="1" dirty="0">
                <a:solidFill>
                  <a:srgbClr val="FF0000"/>
                </a:solidFill>
              </a:rPr>
              <a:t>Rifiuti ammessi al recupero </a:t>
            </a:r>
            <a:r>
              <a:rPr lang="it-IT" sz="2000" dirty="0"/>
              <a:t>– </a:t>
            </a:r>
            <a:r>
              <a:rPr lang="it-IT" sz="2000" u="sng" dirty="0"/>
              <a:t>Allegato 1, Tabella 1</a:t>
            </a:r>
            <a:r>
              <a:rPr lang="it-IT" sz="2000" b="1" dirty="0"/>
              <a:t>: </a:t>
            </a:r>
            <a:r>
              <a:rPr lang="it-IT" sz="2000" dirty="0"/>
              <a:t>sono i rifiuti inerti derivanti da attività di costruzione e demolizione (codici 17) e gli altri rifiuti inerti non pericolosi di origine minerale </a:t>
            </a:r>
            <a:endParaRPr lang="it-IT" sz="2000" u="sng" dirty="0"/>
          </a:p>
          <a:p>
            <a:endParaRPr lang="it-IT" sz="2000" b="1" i="1" u="sng" dirty="0">
              <a:solidFill>
                <a:srgbClr val="00B050"/>
              </a:solidFill>
            </a:endParaRPr>
          </a:p>
          <a:p>
            <a:endParaRPr lang="it-IT" sz="2000" b="1" i="1" u="sng" dirty="0">
              <a:solidFill>
                <a:srgbClr val="00B050"/>
              </a:solidFill>
            </a:endParaRPr>
          </a:p>
          <a:p>
            <a:endParaRPr lang="it-IT" sz="2000" b="1" i="1" dirty="0">
              <a:solidFill>
                <a:srgbClr val="00B050"/>
              </a:solidFill>
            </a:endParaRPr>
          </a:p>
          <a:p>
            <a:endParaRPr lang="it-IT" sz="2000" dirty="0"/>
          </a:p>
        </p:txBody>
      </p:sp>
      <p:pic>
        <p:nvPicPr>
          <p:cNvPr id="3" name="Immagine 2">
            <a:extLst>
              <a:ext uri="{FF2B5EF4-FFF2-40B4-BE49-F238E27FC236}">
                <a16:creationId xmlns:a16="http://schemas.microsoft.com/office/drawing/2014/main" id="{FBE78818-4839-E3C4-1985-C3720A1F89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39303" y="1036251"/>
            <a:ext cx="7184945" cy="46746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89705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89FC95C-0841-E73E-5073-E5C5A0BF32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6812" y="650606"/>
            <a:ext cx="11367436" cy="385645"/>
          </a:xfrm>
        </p:spPr>
        <p:txBody>
          <a:bodyPr>
            <a:normAutofit fontScale="90000"/>
          </a:bodyPr>
          <a:lstStyle/>
          <a:p>
            <a:r>
              <a:rPr lang="it-IT" dirty="0"/>
              <a:t>CONTENUTI DEL DECRETO 127/2024 SOGGETTI A CONTROLLO</a:t>
            </a:r>
            <a:br>
              <a:rPr lang="it-IT" dirty="0"/>
            </a:br>
            <a:endParaRPr lang="it-IT" dirty="0"/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AF0C2D8A-6314-FF94-E72D-8DC43F783032}"/>
              </a:ext>
            </a:extLst>
          </p:cNvPr>
          <p:cNvSpPr txBox="1"/>
          <p:nvPr/>
        </p:nvSpPr>
        <p:spPr>
          <a:xfrm>
            <a:off x="215758" y="1270417"/>
            <a:ext cx="11367436" cy="44012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2000" b="1" dirty="0">
                <a:solidFill>
                  <a:srgbClr val="FF0000"/>
                </a:solidFill>
              </a:rPr>
              <a:t>Verifiche sui rifiuti in ingresso </a:t>
            </a:r>
            <a:r>
              <a:rPr lang="it-IT" sz="2000" dirty="0"/>
              <a:t>– Allegato 1, lett. b): comprendono </a:t>
            </a:r>
            <a:r>
              <a:rPr lang="it-IT" sz="2000" u="sng" dirty="0"/>
              <a:t>la documentazione </a:t>
            </a:r>
            <a:r>
              <a:rPr lang="it-IT" sz="2000" dirty="0"/>
              <a:t>relativa ai rifiuti in ingresso, </a:t>
            </a:r>
            <a:r>
              <a:rPr lang="it-IT" sz="2000" u="sng" dirty="0"/>
              <a:t>controllo visivo</a:t>
            </a:r>
            <a:r>
              <a:rPr lang="it-IT" sz="2000" dirty="0"/>
              <a:t>, eventuali </a:t>
            </a:r>
            <a:r>
              <a:rPr lang="it-IT" sz="2000" u="sng" dirty="0"/>
              <a:t>controlli supplementari</a:t>
            </a:r>
            <a:r>
              <a:rPr lang="it-IT" sz="2000" dirty="0"/>
              <a:t>, </a:t>
            </a:r>
            <a:r>
              <a:rPr lang="it-IT" sz="2000" u="sng" dirty="0"/>
              <a:t>pesatura e registrazione </a:t>
            </a:r>
            <a:r>
              <a:rPr lang="it-IT" sz="2000" dirty="0"/>
              <a:t>dei carichi in ingresso, </a:t>
            </a:r>
            <a:r>
              <a:rPr lang="it-IT" sz="2000" u="sng" dirty="0"/>
              <a:t>rendicontazione non conformità</a:t>
            </a:r>
            <a:r>
              <a:rPr lang="it-IT" sz="2000" dirty="0"/>
              <a:t>, </a:t>
            </a:r>
            <a:r>
              <a:rPr lang="it-IT" sz="2000" u="sng" dirty="0"/>
              <a:t>stoccaggio separato </a:t>
            </a:r>
            <a:r>
              <a:rPr lang="it-IT" sz="2000" dirty="0"/>
              <a:t>dei rifiuti non conformi da quelli </a:t>
            </a:r>
            <a:r>
              <a:rPr lang="it-IT" sz="2000" u="sng" dirty="0"/>
              <a:t>messa in riserva</a:t>
            </a:r>
            <a:r>
              <a:rPr lang="it-IT" sz="2000" dirty="0"/>
              <a:t>, formazione del personale. In caso di aziende ISO 14001 o EMAS, la procedura deve essere integrata nel sistema di gestione ambientale</a:t>
            </a:r>
          </a:p>
          <a:p>
            <a:endParaRPr lang="it-IT" sz="2000" b="1" i="1" dirty="0">
              <a:solidFill>
                <a:srgbClr val="00B050"/>
              </a:solidFill>
            </a:endParaRPr>
          </a:p>
          <a:p>
            <a:r>
              <a:rPr lang="it-IT" sz="2000" b="1" i="1" dirty="0">
                <a:solidFill>
                  <a:srgbClr val="00B050"/>
                </a:solidFill>
              </a:rPr>
              <a:t>Controllo: </a:t>
            </a:r>
          </a:p>
          <a:p>
            <a:r>
              <a:rPr lang="it-IT" sz="2000" b="1" i="1" dirty="0">
                <a:solidFill>
                  <a:srgbClr val="00B050"/>
                </a:solidFill>
              </a:rPr>
              <a:t>- documentali (MUD, registri e formulari), </a:t>
            </a:r>
          </a:p>
          <a:p>
            <a:r>
              <a:rPr lang="it-IT" sz="2000" b="1" i="1" dirty="0">
                <a:solidFill>
                  <a:srgbClr val="00B050"/>
                </a:solidFill>
              </a:rPr>
              <a:t>- gestionali (verifica delle aree di stoccaggio, controllo quantitativi presenti in impianto), </a:t>
            </a:r>
          </a:p>
          <a:p>
            <a:r>
              <a:rPr lang="it-IT" sz="2000" b="1" i="1" dirty="0">
                <a:solidFill>
                  <a:srgbClr val="00B050"/>
                </a:solidFill>
              </a:rPr>
              <a:t>- analitiche (prelievo di campioni)</a:t>
            </a:r>
          </a:p>
          <a:p>
            <a:pPr marL="342900" indent="-342900">
              <a:buFontTx/>
              <a:buChar char="-"/>
            </a:pPr>
            <a:endParaRPr lang="it-IT" sz="2000" b="1" i="1" dirty="0">
              <a:solidFill>
                <a:srgbClr val="00B050"/>
              </a:solidFill>
            </a:endParaRPr>
          </a:p>
          <a:p>
            <a:r>
              <a:rPr lang="it-IT" sz="2000" b="1" i="1" dirty="0">
                <a:solidFill>
                  <a:srgbClr val="C00000"/>
                </a:solidFill>
              </a:rPr>
              <a:t>Le carenze più frequenti derivano dal superamento dei limiti autorizzati e dal mancato rispetto della disposizione autorizzata dei rifiuti </a:t>
            </a:r>
          </a:p>
          <a:p>
            <a:endParaRPr lang="it-IT" sz="2000" dirty="0"/>
          </a:p>
        </p:txBody>
      </p:sp>
    </p:spTree>
    <p:extLst>
      <p:ext uri="{BB962C8B-B14F-4D97-AF65-F5344CB8AC3E}">
        <p14:creationId xmlns:p14="http://schemas.microsoft.com/office/powerpoint/2010/main" val="2503523466"/>
      </p:ext>
    </p:extLst>
  </p:cSld>
  <p:clrMapOvr>
    <a:masterClrMapping/>
  </p:clrMapOvr>
</p:sld>
</file>

<file path=ppt/theme/theme1.xml><?xml version="1.0" encoding="utf-8"?>
<a:theme xmlns:a="http://schemas.openxmlformats.org/drawingml/2006/main" name="Master_Arpa">
  <a:themeElements>
    <a:clrScheme name="Struttura predefinita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ruttura predefinit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/>
        </a:defPPr>
      </a:lstStyle>
    </a:txDef>
  </a:objectDefaults>
  <a:extraClrSchemeLst>
    <a:extraClrScheme>
      <a:clrScheme name="Struttura predefinit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4374</TotalTime>
  <Words>1594</Words>
  <Application>Microsoft Office PowerPoint</Application>
  <PresentationFormat>Widescreen</PresentationFormat>
  <Paragraphs>112</Paragraphs>
  <Slides>15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15</vt:i4>
      </vt:variant>
    </vt:vector>
  </HeadingPairs>
  <TitlesOfParts>
    <vt:vector size="19" baseType="lpstr">
      <vt:lpstr>Arial</vt:lpstr>
      <vt:lpstr>Calibri</vt:lpstr>
      <vt:lpstr>Franklin Gothic Demi</vt:lpstr>
      <vt:lpstr>Master_Arpa</vt:lpstr>
      <vt:lpstr>DM 127/2024   Cessazione della qualifica di rifiuto dal recupero di rifiuti inerti  Il sistema dei controlli e del supporto autorizzativo  di Arpa Piemonte</vt:lpstr>
      <vt:lpstr>NORMATIVA DI ARPA PIEMONTE</vt:lpstr>
      <vt:lpstr>NORMATIVA DI ARPA PIEMONTE</vt:lpstr>
      <vt:lpstr>ORGANIZZAZIONE DI ARPA PIEMONTE</vt:lpstr>
      <vt:lpstr>ORGANIZZAZIONE DI ARPA PIEMONTE</vt:lpstr>
      <vt:lpstr>ELEMENTI DI NOVITA’ E CONFRONTO CON IL PRECEDENTE REGIME</vt:lpstr>
      <vt:lpstr>LA FASE DI CONTROLLO SULLA GESTIONE DEI RIFIUTI</vt:lpstr>
      <vt:lpstr>CONTENUTI DEL DECRETO 127/2024 SOGGETTI A CONTROLLO </vt:lpstr>
      <vt:lpstr>CONTENUTI DEL DECRETO 127/2024 SOGGETTI A CONTROLLO </vt:lpstr>
      <vt:lpstr>CONTENUTI DEL DECRETO 127/2024 SOGGETTI A CONTROLLO</vt:lpstr>
      <vt:lpstr>CONTENUTI DEL DECRETO 127/2024 SOGGETTI A CONTROLLO</vt:lpstr>
      <vt:lpstr>CONTENUTI DEL DECRETO 127/2024 SOGGETTI A CONTROLLO</vt:lpstr>
      <vt:lpstr>CONTENUTI DEL DECRETO 127/2024 SOGGETTI A CONTROLLO</vt:lpstr>
      <vt:lpstr>Presentazione standard di PowerPoint</vt:lpstr>
      <vt:lpstr>CONTENUTI DEL DECRETO 127/2024 – ASPETTO AUTORIZZATIVO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Raviola Fulvio</dc:creator>
  <cp:lastModifiedBy>Barbara Moncalvo</cp:lastModifiedBy>
  <cp:revision>134</cp:revision>
  <cp:lastPrinted>2024-12-11T14:38:12Z</cp:lastPrinted>
  <dcterms:created xsi:type="dcterms:W3CDTF">2017-04-07T15:39:27Z</dcterms:created>
  <dcterms:modified xsi:type="dcterms:W3CDTF">2024-12-12T16:41:52Z</dcterms:modified>
</cp:coreProperties>
</file>