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2"/>
  </p:notesMasterIdLst>
  <p:sldIdLst>
    <p:sldId id="2290" r:id="rId2"/>
    <p:sldId id="2145" r:id="rId3"/>
    <p:sldId id="1974" r:id="rId4"/>
    <p:sldId id="1975" r:id="rId5"/>
    <p:sldId id="2146" r:id="rId6"/>
    <p:sldId id="2244" r:id="rId7"/>
    <p:sldId id="2147" r:id="rId8"/>
    <p:sldId id="2148" r:id="rId9"/>
    <p:sldId id="2151" r:id="rId10"/>
    <p:sldId id="2245" r:id="rId11"/>
    <p:sldId id="2149" r:id="rId12"/>
    <p:sldId id="2272" r:id="rId13"/>
    <p:sldId id="2274" r:id="rId14"/>
    <p:sldId id="2152" r:id="rId15"/>
    <p:sldId id="2288" r:id="rId16"/>
    <p:sldId id="2154" r:id="rId17"/>
    <p:sldId id="1902" r:id="rId18"/>
    <p:sldId id="1903" r:id="rId19"/>
    <p:sldId id="2187" r:id="rId20"/>
    <p:sldId id="2210" r:id="rId21"/>
    <p:sldId id="2246" r:id="rId22"/>
    <p:sldId id="2211" r:id="rId23"/>
    <p:sldId id="2247" r:id="rId24"/>
    <p:sldId id="2213" r:id="rId25"/>
    <p:sldId id="2248" r:id="rId26"/>
    <p:sldId id="2214" r:id="rId27"/>
    <p:sldId id="2207" r:id="rId28"/>
    <p:sldId id="2208" r:id="rId29"/>
    <p:sldId id="2209" r:id="rId30"/>
    <p:sldId id="2218" r:id="rId31"/>
    <p:sldId id="2250" r:id="rId32"/>
    <p:sldId id="2186" r:id="rId33"/>
    <p:sldId id="2251" r:id="rId34"/>
    <p:sldId id="2156" r:id="rId35"/>
    <p:sldId id="2289" r:id="rId36"/>
    <p:sldId id="2267" r:id="rId37"/>
    <p:sldId id="2242" r:id="rId38"/>
    <p:sldId id="2236" r:id="rId39"/>
    <p:sldId id="2243" r:id="rId40"/>
    <p:sldId id="2163" r:id="rId41"/>
    <p:sldId id="2269" r:id="rId42"/>
    <p:sldId id="2188" r:id="rId43"/>
    <p:sldId id="2165" r:id="rId44"/>
    <p:sldId id="2167" r:id="rId45"/>
    <p:sldId id="2168" r:id="rId46"/>
    <p:sldId id="2169" r:id="rId47"/>
    <p:sldId id="2170" r:id="rId48"/>
    <p:sldId id="2190" r:id="rId49"/>
    <p:sldId id="2260" r:id="rId50"/>
    <p:sldId id="2263" r:id="rId51"/>
    <p:sldId id="2193" r:id="rId52"/>
    <p:sldId id="2265" r:id="rId53"/>
    <p:sldId id="2196" r:id="rId54"/>
    <p:sldId id="2197" r:id="rId55"/>
    <p:sldId id="2198" r:id="rId56"/>
    <p:sldId id="2212" r:id="rId57"/>
    <p:sldId id="2270" r:id="rId58"/>
    <p:sldId id="2271" r:id="rId59"/>
    <p:sldId id="2205" r:id="rId60"/>
    <p:sldId id="2203" r:id="rId61"/>
    <p:sldId id="2204" r:id="rId62"/>
    <p:sldId id="2279" r:id="rId63"/>
    <p:sldId id="2281" r:id="rId64"/>
    <p:sldId id="2283" r:id="rId65"/>
    <p:sldId id="2287" r:id="rId66"/>
    <p:sldId id="2286" r:id="rId67"/>
    <p:sldId id="2284" r:id="rId68"/>
    <p:sldId id="2282" r:id="rId69"/>
    <p:sldId id="2255" r:id="rId70"/>
    <p:sldId id="2254" r:id="rId71"/>
    <p:sldId id="2268" r:id="rId72"/>
    <p:sldId id="2256" r:id="rId73"/>
    <p:sldId id="2200" r:id="rId74"/>
    <p:sldId id="2201" r:id="rId75"/>
    <p:sldId id="2253" r:id="rId76"/>
    <p:sldId id="2252" r:id="rId77"/>
    <p:sldId id="2223" r:id="rId78"/>
    <p:sldId id="2224" r:id="rId79"/>
    <p:sldId id="2257" r:id="rId80"/>
    <p:sldId id="2285" r:id="rId8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" initials="p" lastIdx="1" clrIdx="0">
    <p:extLst>
      <p:ext uri="{19B8F6BF-5375-455C-9EA6-DF929625EA0E}">
        <p15:presenceInfo xmlns:p15="http://schemas.microsoft.com/office/powerpoint/2012/main" userId="6ae8997740bde6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4686" autoAdjust="0"/>
  </p:normalViewPr>
  <p:slideViewPr>
    <p:cSldViewPr>
      <p:cViewPr varScale="1">
        <p:scale>
          <a:sx n="105" d="100"/>
          <a:sy n="105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0412-FB9B-4AF3-AB0F-D4288450BD9D}" type="datetimeFigureOut">
              <a:rPr lang="it-IT" smtClean="0"/>
              <a:pPr/>
              <a:t>17/06/2026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ABDB-8F30-45A1-9A32-55B4222161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8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44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9F1D66-A929-DC21-8BD2-A7792834F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88F37CA3-6F78-3D85-DADA-7F2E5A9BC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D5D49712-9009-51B9-2CF3-BBBDFF4E3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4F284E9-1A90-BE5C-ED05-9D385DB9A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5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8135D3-89D5-C743-F6FD-FAD0F75D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0A9812AA-C1FF-B3E5-8ED2-2C6F1900D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ADEAA224-7EDC-4879-C979-8FFE87B1D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C59042-9E2E-5E3D-2B41-0C5EE6D40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6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9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75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CE1A6EE-F69C-7239-4ED8-C8288EA0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73FBB161-CC7F-1121-C68D-1D57A5391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745F45CC-C2B7-0D7B-4629-452A4042C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CF06CE9-2660-703D-8054-A766B7835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8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C88E15-EE53-3358-A95E-B125C98E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0CCD90CA-48EE-2D41-B276-E648617B5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12F27E30-18F7-A5D4-5C1E-1E96DDCEB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9AA2933-C9EC-BEEB-367E-F881B947C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705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C88E15-EE53-3358-A95E-B125C98E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0CCD90CA-48EE-2D41-B276-E648617B5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12F27E30-18F7-A5D4-5C1E-1E96DDCEB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9AA2933-C9EC-BEEB-367E-F881B947C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49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4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23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61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52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06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1DB5671-F65A-32FC-017F-B108CE832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09DC467D-1248-5C2D-F019-4CC71FE2A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EDA7543C-C37A-5AA0-EFF5-F181CF4EC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7241FA3-BBF3-7C45-5A76-F54B175CE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4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50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0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C0F411-EAA3-64C4-22F8-8E88F946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7A11113D-A439-542F-68B7-72B56C35A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5F9352A1-9C54-24D5-A26C-9B5A4EF20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7E374DB-9FF2-C986-167A-425A277C5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ABDB-8F30-45A1-9A32-55B422216109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A1EA-AADB-4443-84AF-868983CDD2A8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B9D5-6BD5-41DA-B8A1-AAB7E58B7E76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3924-A638-4B73-BA7B-309065048866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22AE-F85E-4BC6-9954-85FF9387F8B1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EF8-42E1-4D72-B811-CEB06FB30BEA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450-5BE6-4425-9A2B-92A6CB77FFEC}" type="datetime1">
              <a:rPr lang="it-IT" smtClean="0"/>
              <a:t>17/06/2026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E90-4307-4BC5-9259-E09B843B1C4A}" type="datetime1">
              <a:rPr lang="it-IT" smtClean="0"/>
              <a:t>17/06/2026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22A-CA3C-4699-8B24-FDDBDF3E6D26}" type="datetime1">
              <a:rPr lang="it-IT" smtClean="0"/>
              <a:t>17/06/2026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D1B8-AA6E-493E-AF36-4D8119E4441F}" type="datetime1">
              <a:rPr lang="it-IT" smtClean="0"/>
              <a:t>17/06/2026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BCEF-0F86-4A8F-8229-15E63013D8CC}" type="datetime1">
              <a:rPr lang="it-IT" smtClean="0"/>
              <a:t>17/06/2026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4A14-44D8-40EC-8702-2DFE3505E954}" type="datetime1">
              <a:rPr lang="it-IT" smtClean="0"/>
              <a:t>17/06/2026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62C5-26F3-4664-91B7-F9068D4DDB2E}" type="datetime1">
              <a:rPr lang="it-IT" smtClean="0"/>
              <a:t>17/06/2026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.gov.it/normativa/decreto-dirigenziale-n-743-del-30-03-202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275856" y="306896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sz="2000" b="1" spc="-1" dirty="0">
                <a:solidFill>
                  <a:srgbClr val="0070C0"/>
                </a:solidFill>
                <a:cs typeface="Calibri"/>
              </a:rPr>
              <a:t>7 Maggio  2026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62573" y="5517232"/>
            <a:ext cx="5577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sz="1400" b="1" spc="-1" dirty="0" smtClean="0">
                <a:solidFill>
                  <a:srgbClr val="0070C0"/>
                </a:solidFill>
                <a:cs typeface="Calibri"/>
              </a:rPr>
              <a:t>www.avvocatodicantiere.it</a:t>
            </a:r>
            <a:endParaRPr lang="it-IT" sz="1400" b="1" spc="-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6381328"/>
            <a:ext cx="647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it-IT" sz="1000" i="1" spc="-1" dirty="0">
                <a:solidFill>
                  <a:srgbClr val="0070C0"/>
                </a:solidFill>
                <a:cs typeface="Calibri"/>
              </a:rPr>
              <a:t>Il contenuto è soggetto al diritto di autore. Riproduzione vietate. Eventuali citazioni devono riportare il nome dell’autore.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1228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31" y="641228"/>
            <a:ext cx="2188654" cy="44504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6097" y="2237051"/>
            <a:ext cx="75901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it-IT" sz="2400" b="1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 NEGLI APPALTI DI LAVORI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42344" y="4002567"/>
            <a:ext cx="3082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it-IT" sz="2800" b="1" spc="-1" dirty="0" smtClean="0">
                <a:solidFill>
                  <a:srgbClr val="0070C0"/>
                </a:solidFill>
                <a:cs typeface="Calibri"/>
              </a:rPr>
              <a:t>Avv</a:t>
            </a:r>
            <a:r>
              <a:rPr lang="it-IT" sz="2800" b="1" spc="-1" dirty="0">
                <a:solidFill>
                  <a:srgbClr val="0070C0"/>
                </a:solidFill>
                <a:cs typeface="Calibri"/>
              </a:rPr>
              <a:t>. Rosario Scalise</a:t>
            </a:r>
          </a:p>
        </p:txBody>
      </p:sp>
    </p:spTree>
    <p:extLst>
      <p:ext uri="{BB962C8B-B14F-4D97-AF65-F5344CB8AC3E}">
        <p14:creationId xmlns:p14="http://schemas.microsoft.com/office/powerpoint/2010/main" val="18283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8FEAAF8-DAFF-4CC2-6349-BECE9CBF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25F74A2-EBB9-6D42-617E-2B36083578A8}"/>
              </a:ext>
            </a:extLst>
          </p:cNvPr>
          <p:cNvSpPr/>
          <p:nvPr/>
        </p:nvSpPr>
        <p:spPr>
          <a:xfrm>
            <a:off x="467544" y="8367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37E20EB-9471-13CD-247D-A06A93B44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" t="32032" r="2667" b="1"/>
          <a:stretch/>
        </p:blipFill>
        <p:spPr>
          <a:xfrm>
            <a:off x="492696" y="2313624"/>
            <a:ext cx="8188194" cy="273630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4B47C08C-D589-15B5-1987-A34BE326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7928F1B-93DD-CBDF-E2AF-61A49C239938}"/>
              </a:ext>
            </a:extLst>
          </p:cNvPr>
          <p:cNvSpPr txBox="1"/>
          <p:nvPr/>
        </p:nvSpPr>
        <p:spPr>
          <a:xfrm>
            <a:off x="3213018" y="644294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9E0C15A1-AB6B-2A3A-F554-5AB062F019E9}"/>
              </a:ext>
            </a:extLst>
          </p:cNvPr>
          <p:cNvSpPr/>
          <p:nvPr/>
        </p:nvSpPr>
        <p:spPr>
          <a:xfrm>
            <a:off x="2899367" y="1438741"/>
            <a:ext cx="33452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36000" tIns="0" rIns="36000" bIns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rinegoziare significa: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AE7848-75EC-ADF2-1E95-8022FBEA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9CFDA05-F1D6-5AE3-610A-D71159B2156D}"/>
              </a:ext>
            </a:extLst>
          </p:cNvPr>
          <p:cNvSpPr/>
          <p:nvPr/>
        </p:nvSpPr>
        <p:spPr>
          <a:xfrm>
            <a:off x="467544" y="8367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D4F970C-FE2D-B6D8-B58E-2AE2372D1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" t="10072" r="2469" b="1346"/>
          <a:stretch/>
        </p:blipFill>
        <p:spPr>
          <a:xfrm>
            <a:off x="1763688" y="548680"/>
            <a:ext cx="5544616" cy="6048672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4B47C08C-D589-15B5-1987-A34BE326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37928F1B-93DD-CBDF-E2AF-61A49C239938}"/>
              </a:ext>
            </a:extLst>
          </p:cNvPr>
          <p:cNvSpPr txBox="1"/>
          <p:nvPr/>
        </p:nvSpPr>
        <p:spPr>
          <a:xfrm>
            <a:off x="2987824" y="6595072"/>
            <a:ext cx="3960440" cy="230832"/>
          </a:xfrm>
          <a:prstGeom prst="rect">
            <a:avLst/>
          </a:prstGeom>
          <a:noFill/>
        </p:spPr>
        <p:txBody>
          <a:bodyPr wrap="square" lIns="36000" tIns="0" rIns="36000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</p:spTree>
    <p:extLst>
      <p:ext uri="{BB962C8B-B14F-4D97-AF65-F5344CB8AC3E}">
        <p14:creationId xmlns:p14="http://schemas.microsoft.com/office/powerpoint/2010/main" val="32592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AE7848-75EC-ADF2-1E95-8022FBEA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0920D87-C7F1-D6D0-ABD6-B269398661B5}"/>
              </a:ext>
            </a:extLst>
          </p:cNvPr>
          <p:cNvSpPr txBox="1"/>
          <p:nvPr/>
        </p:nvSpPr>
        <p:spPr>
          <a:xfrm>
            <a:off x="2771800" y="634096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8090879-9E72-772B-0157-00099444C270}"/>
              </a:ext>
            </a:extLst>
          </p:cNvPr>
          <p:cNvSpPr txBox="1"/>
          <p:nvPr/>
        </p:nvSpPr>
        <p:spPr>
          <a:xfrm>
            <a:off x="553929" y="1371956"/>
            <a:ext cx="7978512" cy="418576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b="1" dirty="0">
                <a:solidFill>
                  <a:srgbClr val="00B050"/>
                </a:solidFill>
              </a:rPr>
              <a:t>principio di conservazione dell’equilibrio contrattuale </a:t>
            </a:r>
            <a:r>
              <a:rPr lang="it-IT" dirty="0">
                <a:solidFill>
                  <a:srgbClr val="002060"/>
                </a:solidFill>
              </a:rPr>
              <a:t>si configura come attuazione, nella </a:t>
            </a:r>
            <a:r>
              <a:rPr lang="it-IT" b="1" i="1" dirty="0">
                <a:solidFill>
                  <a:srgbClr val="00B050"/>
                </a:solidFill>
              </a:rPr>
              <a:t>«fase esecutiva»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del </a:t>
            </a:r>
            <a:r>
              <a:rPr lang="it-IT" b="1" dirty="0">
                <a:solidFill>
                  <a:srgbClr val="0070C0"/>
                </a:solidFill>
              </a:rPr>
              <a:t>principio del risultato</a:t>
            </a:r>
            <a:r>
              <a:rPr lang="it-IT" dirty="0">
                <a:solidFill>
                  <a:srgbClr val="002060"/>
                </a:solidFill>
              </a:rPr>
              <a:t>. </a:t>
            </a:r>
            <a:endParaRPr lang="it-IT" i="1" dirty="0">
              <a:solidFill>
                <a:srgbClr val="002060"/>
              </a:solidFill>
            </a:endParaRPr>
          </a:p>
          <a:p>
            <a:pPr algn="just"/>
            <a:endParaRPr lang="it-IT" sz="1000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Gli </a:t>
            </a:r>
            <a:r>
              <a:rPr lang="it-IT" i="1" dirty="0">
                <a:solidFill>
                  <a:srgbClr val="002060"/>
                </a:solidFill>
              </a:rPr>
              <a:t>«istituti» </a:t>
            </a:r>
            <a:r>
              <a:rPr lang="it-IT" dirty="0">
                <a:solidFill>
                  <a:srgbClr val="002060"/>
                </a:solidFill>
              </a:rPr>
              <a:t>finalizzati ad assicurare, con la conservazione dell’equilibrio contrattuale, il </a:t>
            </a:r>
            <a:r>
              <a:rPr lang="it-IT" b="1" i="1" dirty="0">
                <a:solidFill>
                  <a:srgbClr val="0070C0"/>
                </a:solidFill>
              </a:rPr>
              <a:t>«risultato» </a:t>
            </a:r>
            <a:r>
              <a:rPr lang="it-IT" dirty="0">
                <a:solidFill>
                  <a:srgbClr val="002060"/>
                </a:solidFill>
              </a:rPr>
              <a:t>sono:</a:t>
            </a:r>
          </a:p>
          <a:p>
            <a:pPr marL="171450" indent="-171450" algn="just">
              <a:buFontTx/>
              <a:buChar char="-"/>
            </a:pPr>
            <a:r>
              <a:rPr lang="it-IT" i="1" dirty="0">
                <a:solidFill>
                  <a:srgbClr val="002060"/>
                </a:solidFill>
              </a:rPr>
              <a:t>(il diritto a) </a:t>
            </a:r>
            <a:r>
              <a:rPr lang="it-IT" dirty="0">
                <a:solidFill>
                  <a:srgbClr val="00206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rinegoziazione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i="1" dirty="0">
                <a:solidFill>
                  <a:srgbClr val="002060"/>
                </a:solidFill>
              </a:rPr>
              <a:t>(art.9 e art.120, comma 8</a:t>
            </a:r>
            <a:r>
              <a:rPr lang="it-IT" dirty="0">
                <a:solidFill>
                  <a:srgbClr val="002060"/>
                </a:solidFill>
              </a:rPr>
              <a:t>, del Codice);</a:t>
            </a:r>
          </a:p>
          <a:p>
            <a:pPr marL="171450" indent="-171450" algn="just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la </a:t>
            </a:r>
            <a:r>
              <a:rPr lang="it-IT" b="1" dirty="0">
                <a:solidFill>
                  <a:srgbClr val="7030A0"/>
                </a:solidFill>
              </a:rPr>
              <a:t>revisione prezzi </a:t>
            </a:r>
            <a:r>
              <a:rPr lang="it-IT" i="1" dirty="0">
                <a:solidFill>
                  <a:srgbClr val="002060"/>
                </a:solidFill>
              </a:rPr>
              <a:t>(art.60 del Codice e Allegato II.2bis). </a:t>
            </a:r>
          </a:p>
          <a:p>
            <a:pPr algn="just"/>
            <a:endParaRPr lang="it-IT" sz="1000" i="1" dirty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dirty="0">
                <a:solidFill>
                  <a:srgbClr val="002060"/>
                </a:solidFill>
              </a:rPr>
              <a:t>«</a:t>
            </a:r>
            <a:r>
              <a:rPr lang="it-IT" b="1" dirty="0">
                <a:solidFill>
                  <a:srgbClr val="FF0000"/>
                </a:solidFill>
              </a:rPr>
              <a:t>rinegoziazione</a:t>
            </a:r>
            <a:r>
              <a:rPr lang="it-IT" dirty="0">
                <a:solidFill>
                  <a:srgbClr val="002060"/>
                </a:solidFill>
              </a:rPr>
              <a:t>» </a:t>
            </a:r>
            <a:r>
              <a:rPr lang="it-IT" b="1" u="sng" dirty="0">
                <a:solidFill>
                  <a:srgbClr val="FF0000"/>
                </a:solidFill>
              </a:rPr>
              <a:t>può</a:t>
            </a:r>
            <a:r>
              <a:rPr lang="it-IT" dirty="0">
                <a:solidFill>
                  <a:srgbClr val="002060"/>
                </a:solidFill>
              </a:rPr>
              <a:t> anche essere disciplinata da specifiche clausole </a:t>
            </a:r>
            <a:r>
              <a:rPr lang="it-IT" i="1" dirty="0">
                <a:solidFill>
                  <a:srgbClr val="002060"/>
                </a:solidFill>
              </a:rPr>
              <a:t>(art.9, comma 4, del Codice) </a:t>
            </a:r>
            <a:r>
              <a:rPr lang="it-IT" dirty="0">
                <a:solidFill>
                  <a:srgbClr val="002060"/>
                </a:solidFill>
              </a:rPr>
              <a:t>e </a:t>
            </a:r>
            <a:r>
              <a:rPr lang="it-IT" b="1" dirty="0">
                <a:solidFill>
                  <a:srgbClr val="FF0000"/>
                </a:solidFill>
              </a:rPr>
              <a:t>postula</a:t>
            </a:r>
            <a:r>
              <a:rPr lang="it-IT" dirty="0">
                <a:solidFill>
                  <a:srgbClr val="002060"/>
                </a:solidFill>
              </a:rPr>
              <a:t> una rilevante alterazione dell’equilibrio originario del contratto determinata circostanze straordinarie e imprevedibili, estranee alla normale alea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000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La «</a:t>
            </a:r>
            <a:r>
              <a:rPr lang="it-IT" b="1" dirty="0">
                <a:solidFill>
                  <a:srgbClr val="7030A0"/>
                </a:solidFill>
              </a:rPr>
              <a:t>revisione prezzi</a:t>
            </a:r>
            <a:r>
              <a:rPr lang="it-IT" dirty="0">
                <a:solidFill>
                  <a:srgbClr val="002060"/>
                </a:solidFill>
              </a:rPr>
              <a:t>» </a:t>
            </a:r>
            <a:r>
              <a:rPr lang="it-IT" b="1" u="sng" dirty="0">
                <a:solidFill>
                  <a:srgbClr val="7030A0"/>
                </a:solidFill>
              </a:rPr>
              <a:t>deve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essere disciplinata da specifiche clausole e «</a:t>
            </a:r>
            <a:r>
              <a:rPr lang="it-IT" b="1" dirty="0">
                <a:solidFill>
                  <a:srgbClr val="7030A0"/>
                </a:solidFill>
              </a:rPr>
              <a:t>scatta</a:t>
            </a:r>
            <a:r>
              <a:rPr lang="it-IT" dirty="0">
                <a:solidFill>
                  <a:srgbClr val="002060"/>
                </a:solidFill>
              </a:rPr>
              <a:t>» al mero verificarsi di una variazione del costo dell’opera in aumento o in diminuzione, superiore al 3% dell’importo complessivo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4B47C08C-D589-15B5-1987-A34BE326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555094" y="743331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RICAPITOLANDO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88C8CF-C6BF-3735-5AB0-163200F7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4D148093-D552-259B-2400-7078AAC3B3EB}"/>
              </a:ext>
            </a:extLst>
          </p:cNvPr>
          <p:cNvSpPr txBox="1"/>
          <p:nvPr/>
        </p:nvSpPr>
        <p:spPr>
          <a:xfrm>
            <a:off x="2771800" y="634096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52A5700-8190-D929-0FE9-DE1BD76D6792}"/>
              </a:ext>
            </a:extLst>
          </p:cNvPr>
          <p:cNvSpPr txBox="1"/>
          <p:nvPr/>
        </p:nvSpPr>
        <p:spPr>
          <a:xfrm>
            <a:off x="553929" y="1391681"/>
            <a:ext cx="7978512" cy="206210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Se </a:t>
            </a:r>
            <a:r>
              <a:rPr lang="it-IT" dirty="0">
                <a:solidFill>
                  <a:srgbClr val="002060"/>
                </a:solidFill>
              </a:rPr>
              <a:t>la «</a:t>
            </a:r>
            <a:r>
              <a:rPr lang="it-IT" b="1" dirty="0">
                <a:solidFill>
                  <a:srgbClr val="7030A0"/>
                </a:solidFill>
              </a:rPr>
              <a:t>revisione prezzi</a:t>
            </a:r>
            <a:r>
              <a:rPr lang="it-IT" dirty="0">
                <a:solidFill>
                  <a:srgbClr val="002060"/>
                </a:solidFill>
              </a:rPr>
              <a:t>» non consente di preservare l'equilibrio contrattuale, si tenta di ripristinarlo con la «</a:t>
            </a:r>
            <a:r>
              <a:rPr lang="it-IT" b="1" dirty="0">
                <a:solidFill>
                  <a:srgbClr val="FF0000"/>
                </a:solidFill>
              </a:rPr>
              <a:t>rinegoziazione</a:t>
            </a:r>
            <a:r>
              <a:rPr lang="it-IT" dirty="0">
                <a:solidFill>
                  <a:srgbClr val="002060"/>
                </a:solidFill>
              </a:rPr>
              <a:t>» </a:t>
            </a:r>
            <a:r>
              <a:rPr lang="it-IT" i="1" dirty="0">
                <a:solidFill>
                  <a:srgbClr val="002060"/>
                </a:solidFill>
              </a:rPr>
              <a:t>(art.59, comma 5 bis, del Codice e art.2, comma 2, dell’Allegato II.2bis).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La «</a:t>
            </a:r>
            <a:r>
              <a:rPr lang="it-IT" b="1" dirty="0">
                <a:solidFill>
                  <a:srgbClr val="7030A0"/>
                </a:solidFill>
              </a:rPr>
              <a:t>revisione prezzi</a:t>
            </a:r>
            <a:r>
              <a:rPr lang="it-IT" dirty="0">
                <a:solidFill>
                  <a:srgbClr val="002060"/>
                </a:solidFill>
              </a:rPr>
              <a:t>» è, pertanto, il </a:t>
            </a:r>
            <a:r>
              <a:rPr lang="it-IT" b="1" dirty="0">
                <a:solidFill>
                  <a:srgbClr val="7030A0"/>
                </a:solidFill>
              </a:rPr>
              <a:t>rimedio</a:t>
            </a:r>
            <a:r>
              <a:rPr lang="it-IT" dirty="0">
                <a:solidFill>
                  <a:srgbClr val="002060"/>
                </a:solidFill>
              </a:rPr>
              <a:t> «</a:t>
            </a:r>
            <a:r>
              <a:rPr lang="it-IT" b="1" dirty="0">
                <a:solidFill>
                  <a:srgbClr val="7030A0"/>
                </a:solidFill>
              </a:rPr>
              <a:t>ordinario</a:t>
            </a:r>
            <a:r>
              <a:rPr lang="it-IT" dirty="0">
                <a:solidFill>
                  <a:srgbClr val="002060"/>
                </a:solidFill>
              </a:rPr>
              <a:t>» per conservare l’equilibrio contrattuale, mentre la «</a:t>
            </a:r>
            <a:r>
              <a:rPr lang="it-IT" b="1" dirty="0">
                <a:solidFill>
                  <a:srgbClr val="FF0000"/>
                </a:solidFill>
              </a:rPr>
              <a:t>rinegoziazione</a:t>
            </a:r>
            <a:r>
              <a:rPr lang="it-IT" dirty="0">
                <a:solidFill>
                  <a:srgbClr val="002060"/>
                </a:solidFill>
              </a:rPr>
              <a:t>» è quello cui si deve ricorrere come «</a:t>
            </a:r>
            <a:r>
              <a:rPr lang="it-IT" b="1" dirty="0">
                <a:solidFill>
                  <a:srgbClr val="FF0000"/>
                </a:solidFill>
              </a:rPr>
              <a:t>extrema ratio</a:t>
            </a:r>
            <a:r>
              <a:rPr lang="it-IT" dirty="0">
                <a:solidFill>
                  <a:srgbClr val="002060"/>
                </a:solidFill>
              </a:rPr>
              <a:t>» o, comunque, al verificarsi di </a:t>
            </a:r>
            <a:r>
              <a:rPr lang="it-IT" b="1" dirty="0">
                <a:solidFill>
                  <a:srgbClr val="FF0000"/>
                </a:solidFill>
              </a:rPr>
              <a:t>circostanze</a:t>
            </a:r>
            <a:r>
              <a:rPr lang="it-IT" dirty="0">
                <a:solidFill>
                  <a:srgbClr val="002060"/>
                </a:solidFill>
              </a:rPr>
              <a:t> «</a:t>
            </a:r>
            <a:r>
              <a:rPr lang="it-IT" b="1" dirty="0">
                <a:solidFill>
                  <a:srgbClr val="FF0000"/>
                </a:solidFill>
              </a:rPr>
              <a:t>straordinarie</a:t>
            </a:r>
            <a:r>
              <a:rPr lang="it-IT" dirty="0">
                <a:solidFill>
                  <a:srgbClr val="002060"/>
                </a:solidFill>
              </a:rPr>
              <a:t>» </a:t>
            </a:r>
            <a:r>
              <a:rPr lang="it-IT" i="1" dirty="0">
                <a:solidFill>
                  <a:srgbClr val="002060"/>
                </a:solidFill>
              </a:rPr>
              <a:t>(si pensi all’attuale congiuntura determinata dalla chiusura dello </a:t>
            </a:r>
            <a:r>
              <a:rPr lang="it-IT" b="1" i="1" dirty="0">
                <a:solidFill>
                  <a:srgbClr val="FF0000"/>
                </a:solidFill>
              </a:rPr>
              <a:t>Stretto di Hormuz</a:t>
            </a:r>
            <a:r>
              <a:rPr lang="it-IT" i="1" dirty="0" smtClean="0">
                <a:solidFill>
                  <a:srgbClr val="002060"/>
                </a:solidFill>
              </a:rPr>
              <a:t>).</a:t>
            </a:r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3D01BA82-75E1-9B71-51D5-D50BD37B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numero diapositiva 13">
            <a:extLst>
              <a:ext uri="{FF2B5EF4-FFF2-40B4-BE49-F238E27FC236}">
                <a16:creationId xmlns="" xmlns:a16="http://schemas.microsoft.com/office/drawing/2014/main" id="{207DED28-8715-F459-58B1-9464CB11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="" xmlns:a16="http://schemas.microsoft.com/office/drawing/2014/main" id="{2AF6245F-D474-BEA4-32BF-320242979C99}"/>
              </a:ext>
            </a:extLst>
          </p:cNvPr>
          <p:cNvSpPr/>
          <p:nvPr/>
        </p:nvSpPr>
        <p:spPr>
          <a:xfrm>
            <a:off x="553929" y="3861048"/>
            <a:ext cx="7978511" cy="201622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b="1" u="sng" dirty="0">
                <a:solidFill>
                  <a:srgbClr val="002060"/>
                </a:solidFill>
              </a:rPr>
              <a:t>REVISIONE PREZZI 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art</a:t>
            </a:r>
            <a:r>
              <a:rPr lang="it-IT" b="1" dirty="0">
                <a:solidFill>
                  <a:srgbClr val="002060"/>
                </a:solidFill>
                <a:sym typeface="Wingdings" panose="05000000000000000000" pitchFamily="2" charset="2"/>
              </a:rPr>
              <a:t>. 60 </a:t>
            </a:r>
            <a:r>
              <a:rPr lang="it-IT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 </a:t>
            </a:r>
            <a:r>
              <a:rPr lang="it-IT" b="1" dirty="0">
                <a:solidFill>
                  <a:srgbClr val="002060"/>
                </a:solidFill>
                <a:sym typeface="Wingdings" panose="05000000000000000000" pitchFamily="2" charset="2"/>
              </a:rPr>
              <a:t>Allegato II2 bis del Codice  meccanismo ordinario</a:t>
            </a:r>
          </a:p>
          <a:p>
            <a:pPr algn="just"/>
            <a:endParaRPr lang="it-IT" sz="8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/>
            <a:r>
              <a:rPr lang="it-IT" b="1" u="sng" dirty="0">
                <a:solidFill>
                  <a:srgbClr val="002060"/>
                </a:solidFill>
                <a:sym typeface="Wingdings" panose="05000000000000000000" pitchFamily="2" charset="2"/>
              </a:rPr>
              <a:t>RINEGOZIAZIONE</a:t>
            </a:r>
            <a:r>
              <a:rPr lang="it-IT" b="1" dirty="0">
                <a:solidFill>
                  <a:srgbClr val="002060"/>
                </a:solidFill>
                <a:sym typeface="Wingdings" panose="05000000000000000000" pitchFamily="2" charset="2"/>
              </a:rPr>
              <a:t>  articoli 9 e 120, comma 8, del Codice  eventi straordinari </a:t>
            </a:r>
            <a:r>
              <a:rPr lang="it-IT" b="1" i="1" dirty="0">
                <a:solidFill>
                  <a:srgbClr val="002060"/>
                </a:solidFill>
                <a:sym typeface="Wingdings" panose="05000000000000000000" pitchFamily="2" charset="2"/>
              </a:rPr>
              <a:t>(guerra, covid…)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19872" y="810011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RICAPITOLANDO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99D56A6-99C0-9497-41A9-B2E6B124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E21912A-0B9D-41B5-114C-158B5EABF1B8}"/>
              </a:ext>
            </a:extLst>
          </p:cNvPr>
          <p:cNvSpPr txBox="1"/>
          <p:nvPr/>
        </p:nvSpPr>
        <p:spPr>
          <a:xfrm>
            <a:off x="2888968" y="6356350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8231E82-81E4-FBCD-EA8F-789EB1552F2C}"/>
              </a:ext>
            </a:extLst>
          </p:cNvPr>
          <p:cNvSpPr txBox="1"/>
          <p:nvPr/>
        </p:nvSpPr>
        <p:spPr>
          <a:xfrm>
            <a:off x="1619672" y="2924944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LE T.O.L. NELL’ALLEGATO II.2bis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88968" y="644447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4955" y="1974012"/>
            <a:ext cx="8064000" cy="36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002060"/>
                </a:solidFill>
              </a:rPr>
              <a:t>Negli </a:t>
            </a:r>
            <a:r>
              <a:rPr lang="it-IT" b="1" i="1" dirty="0">
                <a:solidFill>
                  <a:srgbClr val="002060"/>
                </a:solidFill>
              </a:rPr>
              <a:t>«appalti di lavori», </a:t>
            </a:r>
            <a:r>
              <a:rPr lang="it-IT" dirty="0">
                <a:solidFill>
                  <a:srgbClr val="002060"/>
                </a:solidFill>
              </a:rPr>
              <a:t>la revisione dei prezzi si applica ai lavori di nuova costruzione, nonché ai lavori di manutenzione straordinaria e ordinaria </a:t>
            </a:r>
            <a:r>
              <a:rPr lang="it-IT" b="1" i="1" dirty="0">
                <a:solidFill>
                  <a:srgbClr val="002060"/>
                </a:solidFill>
              </a:rPr>
              <a:t>(descrizione dell’ambito un po’ riduttiva e fuorviante)  </a:t>
            </a:r>
            <a:r>
              <a:rPr lang="it-IT" b="1" dirty="0">
                <a:solidFill>
                  <a:srgbClr val="002060"/>
                </a:solidFill>
              </a:rPr>
              <a:t>e le relative clausole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it-IT" sz="1000" dirty="0">
              <a:solidFill>
                <a:srgbClr val="0070C0"/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it-IT" dirty="0">
                <a:solidFill>
                  <a:srgbClr val="002060"/>
                </a:solidFill>
              </a:rPr>
              <a:t>La </a:t>
            </a:r>
            <a:r>
              <a:rPr lang="it-IT" b="1" dirty="0">
                <a:solidFill>
                  <a:srgbClr val="002060"/>
                </a:solidFill>
              </a:rPr>
              <a:t>variazione del costo dell’opera </a:t>
            </a:r>
            <a:r>
              <a:rPr lang="it-IT" dirty="0">
                <a:solidFill>
                  <a:srgbClr val="002060"/>
                </a:solidFill>
              </a:rPr>
              <a:t>è, invece, determinata utilizzando </a:t>
            </a:r>
            <a:r>
              <a:rPr lang="it-IT" b="1" dirty="0">
                <a:solidFill>
                  <a:srgbClr val="002060"/>
                </a:solidFill>
              </a:rPr>
              <a:t>l'indice sintetico revisionale </a:t>
            </a:r>
            <a:r>
              <a:rPr lang="it-IT" dirty="0">
                <a:solidFill>
                  <a:srgbClr val="002060"/>
                </a:solidFill>
              </a:rPr>
              <a:t>di cui all’art.4 dell’Allegato II.2-bis.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4955" y="732503"/>
            <a:ext cx="8079085" cy="123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</a:rPr>
              <a:t>I documenti di gara iniziali delle procedure di affidamento devono contenere delle </a:t>
            </a:r>
            <a:r>
              <a:rPr lang="it-IT" b="1" dirty="0">
                <a:solidFill>
                  <a:srgbClr val="002060"/>
                </a:solidFill>
              </a:rPr>
              <a:t>clausole di revisione prezzi</a:t>
            </a:r>
            <a:r>
              <a:rPr lang="it-IT" i="1" dirty="0">
                <a:solidFill>
                  <a:srgbClr val="002060"/>
                </a:solidFill>
              </a:rPr>
              <a:t>, </a:t>
            </a:r>
            <a:r>
              <a:rPr lang="it-IT" b="1" dirty="0">
                <a:solidFill>
                  <a:srgbClr val="002060"/>
                </a:solidFill>
              </a:rPr>
              <a:t>che non </a:t>
            </a:r>
            <a:r>
              <a:rPr lang="it-IT" dirty="0">
                <a:solidFill>
                  <a:srgbClr val="002060"/>
                </a:solidFill>
              </a:rPr>
              <a:t>apportano modifiche che </a:t>
            </a:r>
            <a:r>
              <a:rPr lang="it-IT" b="1" dirty="0">
                <a:solidFill>
                  <a:srgbClr val="002060"/>
                </a:solidFill>
              </a:rPr>
              <a:t>alterino la natura generale </a:t>
            </a:r>
            <a:r>
              <a:rPr lang="it-IT" dirty="0">
                <a:solidFill>
                  <a:srgbClr val="002060"/>
                </a:solidFill>
              </a:rPr>
              <a:t>del contratto o dell'accordo quadro, </a:t>
            </a:r>
            <a:r>
              <a:rPr lang="it-IT" b="1" dirty="0">
                <a:solidFill>
                  <a:srgbClr val="002060"/>
                </a:solidFill>
              </a:rPr>
              <a:t>redatte conformemente </a:t>
            </a:r>
            <a:r>
              <a:rPr lang="it-IT" dirty="0">
                <a:solidFill>
                  <a:srgbClr val="002060"/>
                </a:solidFill>
              </a:rPr>
              <a:t>ai requisiti di cui </a:t>
            </a:r>
            <a:r>
              <a:rPr lang="it-IT" b="1" dirty="0">
                <a:solidFill>
                  <a:srgbClr val="002060"/>
                </a:solidFill>
              </a:rPr>
              <a:t>all’Allegato II.2-bis</a:t>
            </a:r>
            <a:r>
              <a:rPr lang="it-IT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2062" y="5729567"/>
            <a:ext cx="807908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Negli «appalti misti» si applica a ogni singola componente (lavori/servizi/forniture) la rispettiva disciplina «revisionale».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E60B996-5FF2-3F25-3E26-8064F7FA32F7}"/>
              </a:ext>
            </a:extLst>
          </p:cNvPr>
          <p:cNvSpPr/>
          <p:nvPr/>
        </p:nvSpPr>
        <p:spPr>
          <a:xfrm>
            <a:off x="542842" y="3061766"/>
            <a:ext cx="7928226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it-IT" b="1" dirty="0">
                <a:solidFill>
                  <a:srgbClr val="002060"/>
                </a:solidFill>
              </a:rPr>
              <a:t>si attivano al verificarsi di particolari condizioni di natura oggettiva, che determinano una variazione del costo dell'opera, in aumento o in diminuzione, </a:t>
            </a:r>
            <a:r>
              <a:rPr lang="it-IT" b="1" u="sng" dirty="0">
                <a:solidFill>
                  <a:srgbClr val="FF0000"/>
                </a:solidFill>
              </a:rPr>
              <a:t>SUPERIORE AL 3% </a:t>
            </a:r>
            <a:r>
              <a:rPr lang="it-IT" b="1" dirty="0">
                <a:solidFill>
                  <a:schemeClr val="tx1"/>
                </a:solidFill>
              </a:rPr>
              <a:t>dell'importo del contratto;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it-IT" b="1" dirty="0">
                <a:solidFill>
                  <a:srgbClr val="002060"/>
                </a:solidFill>
              </a:rPr>
              <a:t>operano nella </a:t>
            </a:r>
            <a:r>
              <a:rPr lang="it-IT" b="1" u="sng" dirty="0">
                <a:solidFill>
                  <a:srgbClr val="FF0000"/>
                </a:solidFill>
              </a:rPr>
              <a:t>MISURA DEL 90%, </a:t>
            </a:r>
            <a:r>
              <a:rPr lang="it-IT" b="1" dirty="0">
                <a:solidFill>
                  <a:srgbClr val="002060"/>
                </a:solidFill>
              </a:rPr>
              <a:t>del valore eccedente la variazione del 3%, applicata alle prestazioni da eseguire;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089939E-CBEA-1C5F-244E-8D299CEF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966613B-6646-9162-8D2F-E3523979B97F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3042CCC-F13E-4064-EF84-65F9C1DA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1" y="941880"/>
            <a:ext cx="8861868" cy="505196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411760" y="816272"/>
            <a:ext cx="4698337" cy="380480"/>
          </a:xfrm>
          <a:prstGeom prst="rect">
            <a:avLst/>
          </a:prstGeom>
        </p:spPr>
        <p:txBody>
          <a:bodyPr wrap="none" lIns="0" tIns="36000" rIns="0" bIns="3600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Le Tipologie Omogenee di Lavorazioni </a:t>
            </a:r>
            <a:r>
              <a:rPr lang="it-IT" sz="2000" i="1" dirty="0">
                <a:solidFill>
                  <a:srgbClr val="002060"/>
                </a:solidFill>
              </a:rPr>
              <a:t>(TOL)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63601"/>
              </p:ext>
            </p:extLst>
          </p:nvPr>
        </p:nvGraphicFramePr>
        <p:xfrm>
          <a:off x="345427" y="1438547"/>
          <a:ext cx="8529372" cy="3284220"/>
        </p:xfrm>
        <a:graphic>
          <a:graphicData uri="http://schemas.openxmlformats.org/drawingml/2006/table">
            <a:tbl>
              <a:tblPr/>
              <a:tblGrid>
                <a:gridCol w="588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0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14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TOL GENERALI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Opere edili su edifici e manufatti non soggetti a tutela dei beni culturali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Opere edili su edifici e manufatti soggetti a tutela dei beni culturali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Pavimentazioni in conglomerato bituminoso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Gallerie e opere d'arte nel sottosuolo realizzate con metodo tradizionale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Gallerie e opere d'arte nel sottosuolo realizzate con metodo meccanizzato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Acquedotti, gasdotti, opere di irrigazione e fognature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Opere marittime e lavori di dragaggio, opere fluviali e di difesa del suolo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2062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Impianti per la produzione, trasformazione e distribuzione di energia elettrica in alta e media tensione per la trazione elettrica e l'illuminazione pubblica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Impianti di potabilizzazione e depurazione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Impianti di segnalamento, sicurezza del traffico e telecomunicazioni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Armamento ferroviario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ttangolo 3"/>
          <p:cNvSpPr>
            <a:spLocks noChangeAspect="1"/>
          </p:cNvSpPr>
          <p:nvPr/>
        </p:nvSpPr>
        <p:spPr>
          <a:xfrm>
            <a:off x="345427" y="5084124"/>
            <a:ext cx="852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600" dirty="0">
                <a:solidFill>
                  <a:srgbClr val="002060"/>
                </a:solidFill>
              </a:rPr>
              <a:t>Per stabilire a quale TOL corrisponda ogni singola categoria di lavorazioni «SOA» occorre basarsi sulle declaratorie di cui alla </a:t>
            </a:r>
            <a:r>
              <a:rPr lang="it-IT" sz="1600" b="1" dirty="0">
                <a:solidFill>
                  <a:srgbClr val="7030A0"/>
                </a:solidFill>
              </a:rPr>
              <a:t>Tabella A.2 </a:t>
            </a:r>
            <a:r>
              <a:rPr lang="it-IT" sz="1600" dirty="0">
                <a:solidFill>
                  <a:srgbClr val="002060"/>
                </a:solidFill>
              </a:rPr>
              <a:t>dell’Allegato II.2-bis, che descrivono le lavorazioni ricomprese all'interno di ciascuna TOL </a:t>
            </a:r>
            <a:r>
              <a:rPr lang="it-IT" sz="1600" i="1" dirty="0">
                <a:solidFill>
                  <a:srgbClr val="002060"/>
                </a:solidFill>
              </a:rPr>
              <a:t>(e, in taluni casi, anche le lavorazioni escluse)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74715"/>
              </p:ext>
            </p:extLst>
          </p:nvPr>
        </p:nvGraphicFramePr>
        <p:xfrm>
          <a:off x="325912" y="1631398"/>
          <a:ext cx="8579296" cy="2799637"/>
        </p:xfrm>
        <a:graphic>
          <a:graphicData uri="http://schemas.openxmlformats.org/drawingml/2006/table">
            <a:tbl>
              <a:tblPr/>
              <a:tblGrid>
                <a:gridCol w="558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TOL SPECIALIZZATE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Scavi archeologici, restauri specialistici di beni del patrimonio culturale e di interesse storico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Lavori di movimento terra, demolizioni, opere di protezione ambientale, ingegneria naturalistica e opere a verde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Strutture, opere di ingegneria e manufatti in acciaio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734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Strutture, opere di ingegneria e manufatti in calcestruzzo armato, anche prefabbricato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Strutture, opere di ingegneria e manufatti in legno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Impianti elettrici, tecnologici, radiotelefonici e antintrusione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Impianti meccanici, termici, di condizionamento, idrico sanitari e trasportatori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Opere di fondazione speciale, indagini geologiche e geotecniche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TOL.20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Conferimento rifiuti a impianto di smaltimento o recupero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ttangolo 10"/>
          <p:cNvSpPr>
            <a:spLocks noChangeAspect="1"/>
          </p:cNvSpPr>
          <p:nvPr/>
        </p:nvSpPr>
        <p:spPr>
          <a:xfrm>
            <a:off x="325912" y="4682102"/>
            <a:ext cx="8568000" cy="83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600" dirty="0">
                <a:solidFill>
                  <a:srgbClr val="002060"/>
                </a:solidFill>
              </a:rPr>
              <a:t>Per stabilire a quale TOL corrisponda ogni singola categoria di lavorazioni «SOA» occorre basarsi sulle declaratorie di cui alla </a:t>
            </a:r>
            <a:r>
              <a:rPr lang="it-IT" sz="1600" b="1" dirty="0">
                <a:solidFill>
                  <a:srgbClr val="7030A0"/>
                </a:solidFill>
              </a:rPr>
              <a:t>Tabella A.2 </a:t>
            </a:r>
            <a:r>
              <a:rPr lang="it-IT" sz="1600" dirty="0">
                <a:solidFill>
                  <a:srgbClr val="002060"/>
                </a:solidFill>
              </a:rPr>
              <a:t>dell’Allegato II.2-bis, che descrivono le lavorazioni ricomprese all'interno di ciascuna TOL </a:t>
            </a:r>
            <a:r>
              <a:rPr lang="it-IT" sz="1600" i="1" dirty="0">
                <a:solidFill>
                  <a:srgbClr val="002060"/>
                </a:solidFill>
              </a:rPr>
              <a:t>(e, in taluni casi, anche le lavorazioni escluse)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411760" y="960288"/>
            <a:ext cx="4698337" cy="380480"/>
          </a:xfrm>
          <a:prstGeom prst="rect">
            <a:avLst/>
          </a:prstGeom>
        </p:spPr>
        <p:txBody>
          <a:bodyPr wrap="none" lIns="0" tIns="36000" rIns="0" bIns="3600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Le Tipologie Omogenee di Lavorazioni </a:t>
            </a:r>
            <a:r>
              <a:rPr lang="it-IT" sz="2000" i="1" dirty="0">
                <a:solidFill>
                  <a:srgbClr val="002060"/>
                </a:solidFill>
              </a:rPr>
              <a:t>(TOL)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61D9CB-1E3B-6BDA-B59B-0A9E1E09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5843F81-4790-518F-8776-B331B2C1F734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EB80750-7930-C54A-4F29-EC5DC74E06D6}"/>
              </a:ext>
            </a:extLst>
          </p:cNvPr>
          <p:cNvSpPr txBox="1"/>
          <p:nvPr/>
        </p:nvSpPr>
        <p:spPr>
          <a:xfrm>
            <a:off x="553929" y="2780928"/>
            <a:ext cx="813287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400" b="1" spc="-1" dirty="0">
                <a:solidFill>
                  <a:srgbClr val="0070C0"/>
                </a:solidFill>
                <a:latin typeface="+mj-lt"/>
                <a:cs typeface="Arial Rounded MT Bold"/>
              </a:rPr>
              <a:t>Gli indici di costo per T.O.L.: 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400" b="1" spc="-1" dirty="0">
                <a:solidFill>
                  <a:srgbClr val="0070C0"/>
                </a:solidFill>
                <a:latin typeface="+mj-lt"/>
                <a:cs typeface="Arial Rounded MT Bold"/>
              </a:rPr>
              <a:t>dalla definizione all’aggiornamento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81B6B2-2E17-DE4B-E892-D7CF17CD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D9F5E95-F574-A0A8-41E3-6434FF254C1E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4F94562-F63C-8A0D-ABDD-2BC361053F55}"/>
              </a:ext>
            </a:extLst>
          </p:cNvPr>
          <p:cNvSpPr txBox="1"/>
          <p:nvPr/>
        </p:nvSpPr>
        <p:spPr>
          <a:xfrm>
            <a:off x="1619672" y="2780928"/>
            <a:ext cx="5735562" cy="82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Principi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(D.lgs. 36/2023)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51756" y="1224988"/>
            <a:ext cx="7688188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Composizione degli indici di costo per tipologie omogenee di lavorazioni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3568" y="1988840"/>
            <a:ext cx="7920000" cy="263149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</a:rPr>
              <a:t>Dalla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«Nota informativa» </a:t>
            </a:r>
            <a:r>
              <a:rPr lang="it-IT" dirty="0">
                <a:solidFill>
                  <a:srgbClr val="0070C0"/>
                </a:solidFill>
              </a:rPr>
              <a:t>del 28 aprile u.s.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dell’ISTAT</a:t>
            </a:r>
            <a:r>
              <a:rPr lang="it-IT" dirty="0">
                <a:solidFill>
                  <a:srgbClr val="002060"/>
                </a:solidFill>
              </a:rPr>
              <a:t>,</a:t>
            </a:r>
            <a:r>
              <a:rPr lang="it-IT" dirty="0">
                <a:solidFill>
                  <a:srgbClr val="0070C0"/>
                </a:solidFill>
              </a:rPr>
              <a:t> si ricava che:</a:t>
            </a:r>
          </a:p>
          <a:p>
            <a:pPr algn="just"/>
            <a:endParaRPr lang="it-IT" sz="900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70C0"/>
                </a:solidFill>
              </a:rPr>
              <a:t>- per ciascuna TOL, sono stati definiti gli </a:t>
            </a:r>
            <a:r>
              <a:rPr lang="it-IT" b="1" dirty="0">
                <a:solidFill>
                  <a:srgbClr val="00B050"/>
                </a:solidFill>
              </a:rPr>
              <a:t>ELEMENTI DI COSTO</a:t>
            </a:r>
            <a:r>
              <a:rPr lang="it-IT" dirty="0">
                <a:solidFill>
                  <a:srgbClr val="0070C0"/>
                </a:solidFill>
              </a:rPr>
              <a:t>, individuando al loro interno le relative componenti </a:t>
            </a:r>
            <a:r>
              <a:rPr lang="it-IT" u="sng" dirty="0">
                <a:solidFill>
                  <a:srgbClr val="0070C0"/>
                </a:solidFill>
              </a:rPr>
              <a:t>elementari e le corrispondenti strutture di ponderazione</a:t>
            </a:r>
            <a:r>
              <a:rPr lang="it-IT" dirty="0">
                <a:solidFill>
                  <a:srgbClr val="0070C0"/>
                </a:solidFill>
              </a:rPr>
              <a:t>;</a:t>
            </a:r>
            <a:endParaRPr lang="it-IT" b="1" dirty="0">
              <a:solidFill>
                <a:srgbClr val="FFC000"/>
              </a:solidFill>
            </a:endParaRPr>
          </a:p>
          <a:p>
            <a:pPr algn="just"/>
            <a:endParaRPr lang="it-IT" sz="900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70C0"/>
                </a:solidFill>
              </a:rPr>
              <a:t>- le composizioni di dettaglio e le strutture di ponderazione sono state derivate da progetti rappresentativi </a:t>
            </a:r>
            <a:r>
              <a:rPr lang="it-IT" b="1" i="1" dirty="0">
                <a:solidFill>
                  <a:srgbClr val="FF0000"/>
                </a:solidFill>
              </a:rPr>
              <a:t>(a prezzi 2022) </a:t>
            </a:r>
            <a:r>
              <a:rPr lang="it-IT" dirty="0">
                <a:solidFill>
                  <a:srgbClr val="0070C0"/>
                </a:solidFill>
              </a:rPr>
              <a:t>delle TOL; </a:t>
            </a:r>
          </a:p>
          <a:p>
            <a:pPr algn="just"/>
            <a:endParaRPr lang="it-IT" sz="900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70C0"/>
                </a:solidFill>
              </a:rPr>
              <a:t>- la </a:t>
            </a:r>
            <a:r>
              <a:rPr lang="it-IT" b="1" dirty="0">
                <a:solidFill>
                  <a:srgbClr val="7030A0"/>
                </a:solidFill>
              </a:rPr>
              <a:t>TOL.20 </a:t>
            </a:r>
            <a:r>
              <a:rPr lang="it-IT" dirty="0">
                <a:solidFill>
                  <a:srgbClr val="0070C0"/>
                </a:solidFill>
              </a:rPr>
              <a:t>è stata definita per l’utilizzo congiunto con le </a:t>
            </a:r>
            <a:r>
              <a:rPr lang="en-US" b="1" dirty="0">
                <a:solidFill>
                  <a:srgbClr val="7030A0"/>
                </a:solidFill>
              </a:rPr>
              <a:t>TOL.4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TOL.9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TOL.10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TOL.18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b="1" dirty="0">
                <a:solidFill>
                  <a:srgbClr val="7030A0"/>
                </a:solidFill>
              </a:rPr>
              <a:t>TOL.19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srgbClr val="0070C0"/>
                </a:solidFill>
              </a:rPr>
              <a:t>che non presentano l’elemento di costo «Rifiuti»;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A2D2787-7F1A-3A5F-AF9A-FE4322FA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D9486B9-8358-816E-F161-FD128597D4D7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FD0ED8DF-C4FB-70A6-EECC-48551554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E52ED49A-9D50-5C74-D852-1225CC20F124}"/>
              </a:ext>
            </a:extLst>
          </p:cNvPr>
          <p:cNvSpPr/>
          <p:nvPr/>
        </p:nvSpPr>
        <p:spPr>
          <a:xfrm>
            <a:off x="938068" y="888280"/>
            <a:ext cx="7810396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Composizione degli indici di costo per tipologie omogenee di lavorazioni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0581B31-B647-1842-60DB-7E29ACE94EF5}"/>
              </a:ext>
            </a:extLst>
          </p:cNvPr>
          <p:cNvSpPr/>
          <p:nvPr/>
        </p:nvSpPr>
        <p:spPr>
          <a:xfrm>
            <a:off x="554301" y="1601804"/>
            <a:ext cx="7920880" cy="55399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i="1" dirty="0">
                <a:solidFill>
                  <a:srgbClr val="0070C0"/>
                </a:solidFill>
              </a:rPr>
              <a:t>- </a:t>
            </a:r>
            <a:r>
              <a:rPr lang="it-IT" dirty="0">
                <a:solidFill>
                  <a:srgbClr val="0070C0"/>
                </a:solidFill>
              </a:rPr>
              <a:t>la dinamica dei costi delle relative componenti elementari </a:t>
            </a:r>
            <a:r>
              <a:rPr lang="it-IT" i="1" dirty="0">
                <a:solidFill>
                  <a:srgbClr val="0070C0"/>
                </a:solidFill>
              </a:rPr>
              <a:t>(</a:t>
            </a:r>
            <a:r>
              <a:rPr lang="it-IT" b="1" i="1" dirty="0">
                <a:solidFill>
                  <a:srgbClr val="002060"/>
                </a:solidFill>
              </a:rPr>
              <a:t>elementi di costo</a:t>
            </a:r>
            <a:r>
              <a:rPr lang="it-IT" i="1" dirty="0">
                <a:solidFill>
                  <a:srgbClr val="0070C0"/>
                </a:solidFill>
              </a:rPr>
              <a:t>) </a:t>
            </a:r>
            <a:r>
              <a:rPr lang="it-IT" dirty="0">
                <a:solidFill>
                  <a:srgbClr val="0070C0"/>
                </a:solidFill>
              </a:rPr>
              <a:t>è misurata sulla base degli </a:t>
            </a:r>
            <a:r>
              <a:rPr lang="it-IT" b="1" dirty="0">
                <a:solidFill>
                  <a:srgbClr val="FF0000"/>
                </a:solidFill>
              </a:rPr>
              <a:t>indicatori</a:t>
            </a:r>
            <a:r>
              <a:rPr lang="it-IT" dirty="0">
                <a:solidFill>
                  <a:srgbClr val="0070C0"/>
                </a:solidFill>
              </a:rPr>
              <a:t> e delle </a:t>
            </a:r>
            <a:r>
              <a:rPr lang="it-IT" b="1" dirty="0">
                <a:solidFill>
                  <a:srgbClr val="00B050"/>
                </a:solidFill>
              </a:rPr>
              <a:t>fonti </a:t>
            </a:r>
            <a:r>
              <a:rPr lang="it-IT" dirty="0">
                <a:solidFill>
                  <a:srgbClr val="0070C0"/>
                </a:solidFill>
              </a:rPr>
              <a:t>seguenti: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F718CFDA-3E6D-AC3D-9757-A9517EED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63986"/>
              </p:ext>
            </p:extLst>
          </p:nvPr>
        </p:nvGraphicFramePr>
        <p:xfrm>
          <a:off x="226036" y="2348880"/>
          <a:ext cx="8640000" cy="2329400"/>
        </p:xfrm>
        <a:graphic>
          <a:graphicData uri="http://schemas.openxmlformats.org/drawingml/2006/table">
            <a:tbl>
              <a:tblPr/>
              <a:tblGrid>
                <a:gridCol w="1386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8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5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48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Elemento di costo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Indicatori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Fonti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Lavoro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Indici mensili delle retribuzioni contrattuali orarie per tipo di contratto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Indagine sulle retribuzioni lorde fissate dai CCNL,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Istat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916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Materiali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Indici mensili dei prezzi alla produzione dell’industria, mercato interno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Prezzi medi mensili/semestrali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(elaborati in indici mensili)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Rilevazione dei prezzi alla produzione dell’industria,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Istat</a:t>
                      </a:r>
                      <a:b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Rilevazione prezzi acciai,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Siderweb</a:t>
                      </a:r>
                      <a:b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Tabelle semestrali rilevamento costi,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Provveditorati OO.PP.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43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Macchine</a:t>
                      </a:r>
                    </a:p>
                    <a:p>
                      <a:pPr algn="ctr" fontAlgn="t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Attrezzature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Indici mensili dei prezzi alla produzione dell’industria, mercato interno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Prezzi elaborati in indici trimestrali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Rilevazione dei prezzi alla produzione dell’industria,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Istat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dati vendite/immatricolazioni veicoli nuovi e usati,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UNRAE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(Unione Nazionale Rappresentanti Autoveicoli Esteri)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623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Prezzi medi mensili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(elaborati in indici mensili)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dati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GME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(Gestore mercati energetici)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dati prezzi dei carburanti e combustibili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(MASE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623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Trasporti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trimestrale dei prezzi alla produzione dei servizi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Business-to-Business (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BtoB)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Rilevazione dei prezzi alla produzione dei servizi, </a:t>
                      </a:r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Istat</a:t>
                      </a:r>
                    </a:p>
                  </a:txBody>
                  <a:tcPr marL="8241" marR="8241" marT="82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Rifiuti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Prezzi medi di periodo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(elaborati in indici mensili)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Prezzari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Regioni e Province autonome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205CDFD-07EC-D93E-0147-B758F321F193}"/>
              </a:ext>
            </a:extLst>
          </p:cNvPr>
          <p:cNvSpPr/>
          <p:nvPr/>
        </p:nvSpPr>
        <p:spPr>
          <a:xfrm>
            <a:off x="527264" y="4894737"/>
            <a:ext cx="7920000" cy="55399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</a:rPr>
              <a:t>- gli indici di costo per TOL saranno disponibili entro </a:t>
            </a:r>
            <a:r>
              <a:rPr lang="it-IT" b="1" dirty="0">
                <a:solidFill>
                  <a:srgbClr val="FD9101"/>
                </a:solidFill>
              </a:rPr>
              <a:t>60 giorni </a:t>
            </a:r>
            <a:r>
              <a:rPr lang="it-IT" dirty="0">
                <a:solidFill>
                  <a:srgbClr val="0070C0"/>
                </a:solidFill>
              </a:rPr>
              <a:t>dalla fine del mese di riferimento.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544607" y="1012996"/>
            <a:ext cx="697704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L’aggiornamento delle componenti elementari di costo delle TOL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2000" y="2451952"/>
            <a:ext cx="8460000" cy="210826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700" dirty="0" smtClean="0">
                <a:solidFill>
                  <a:srgbClr val="002060"/>
                </a:solidFill>
              </a:rPr>
              <a:t>Le </a:t>
            </a:r>
            <a:r>
              <a:rPr lang="it-IT" sz="1700" dirty="0">
                <a:solidFill>
                  <a:srgbClr val="002060"/>
                </a:solidFill>
              </a:rPr>
              <a:t>dinamiche di costo sono misurate mediante </a:t>
            </a:r>
            <a:r>
              <a:rPr lang="it-IT" sz="1700" b="1" dirty="0">
                <a:solidFill>
                  <a:srgbClr val="FF0000"/>
                </a:solidFill>
              </a:rPr>
              <a:t>gli indici delle retribuzioni contrattuali orarie </a:t>
            </a:r>
            <a:r>
              <a:rPr lang="it-IT" sz="1700" dirty="0">
                <a:solidFill>
                  <a:srgbClr val="002060"/>
                </a:solidFill>
              </a:rPr>
              <a:t>per tipo di contratto dei settori Edilizia, Settore metalmeccanico e Trasporti marittimi. </a:t>
            </a:r>
          </a:p>
          <a:p>
            <a:pPr algn="just"/>
            <a:endParaRPr lang="it-IT" sz="800" b="1" dirty="0">
              <a:solidFill>
                <a:srgbClr val="0070C0"/>
              </a:solidFill>
            </a:endParaRPr>
          </a:p>
          <a:p>
            <a:pPr algn="just"/>
            <a:r>
              <a:rPr lang="it-IT" sz="1700" b="1" dirty="0">
                <a:solidFill>
                  <a:srgbClr val="FF0000"/>
                </a:solidFill>
              </a:rPr>
              <a:t>Per la TOL.3</a:t>
            </a:r>
            <a:r>
              <a:rPr lang="it-IT" sz="1700" dirty="0">
                <a:solidFill>
                  <a:srgbClr val="FF0000"/>
                </a:solidFill>
              </a:rPr>
              <a:t>, </a:t>
            </a:r>
            <a:r>
              <a:rPr lang="it-IT" sz="1700" dirty="0">
                <a:solidFill>
                  <a:srgbClr val="002060"/>
                </a:solidFill>
              </a:rPr>
              <a:t>il dettaglio delle figure professionali considerate è maggiore (</a:t>
            </a:r>
            <a:r>
              <a:rPr lang="it-IT" sz="1700" i="1" dirty="0">
                <a:solidFill>
                  <a:srgbClr val="002060"/>
                </a:solidFill>
              </a:rPr>
              <a:t>tre per il settore del restauro specialistico, quattro per il settore archeologico); </a:t>
            </a:r>
            <a:r>
              <a:rPr lang="it-IT" sz="1700" dirty="0">
                <a:solidFill>
                  <a:srgbClr val="002060"/>
                </a:solidFill>
              </a:rPr>
              <a:t>le relative dinamiche di costo sono misurate dagli indici delle retribuzioni contrattuali orarie di figure professionali/livelli di inquadramento coerenti, individuate all’interno del CCNL Edilizia. </a:t>
            </a:r>
          </a:p>
          <a:p>
            <a:pPr algn="ctr"/>
            <a:endParaRPr lang="it-IT" sz="1000" b="1" dirty="0">
              <a:solidFill>
                <a:srgbClr val="002060"/>
              </a:solidFill>
            </a:endParaRPr>
          </a:p>
          <a:p>
            <a:pPr algn="ctr"/>
            <a:r>
              <a:rPr lang="it-IT" sz="1700" b="1" dirty="0">
                <a:solidFill>
                  <a:srgbClr val="002060"/>
                </a:solidFill>
              </a:rPr>
              <a:t>Per tutte le altre TOL</a:t>
            </a:r>
            <a:r>
              <a:rPr lang="it-IT" sz="1700" dirty="0">
                <a:solidFill>
                  <a:srgbClr val="0070C0"/>
                </a:solidFill>
              </a:rPr>
              <a:t>, </a:t>
            </a:r>
            <a:r>
              <a:rPr lang="it-IT" sz="1700" b="1" dirty="0">
                <a:solidFill>
                  <a:srgbClr val="002060"/>
                </a:solidFill>
              </a:rPr>
              <a:t>la figura professionale considerata è quella dell’operaio</a:t>
            </a:r>
            <a:endParaRPr lang="it-IT" sz="17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1118" y="1566173"/>
            <a:ext cx="8496944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50" i="1" dirty="0">
                <a:solidFill>
                  <a:srgbClr val="0070C0"/>
                </a:solidFill>
              </a:rPr>
              <a:t>Modalità di aggiornamento delle componenti elementari di costo delle TOL, </a:t>
            </a:r>
            <a:r>
              <a:rPr lang="it-IT" sz="1650" b="1" i="1" dirty="0">
                <a:solidFill>
                  <a:srgbClr val="00B050"/>
                </a:solidFill>
              </a:rPr>
              <a:t>per singolo elemento</a:t>
            </a:r>
            <a:endParaRPr lang="it-IT" sz="1650" i="1" dirty="0">
              <a:solidFill>
                <a:srgbClr val="00B05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39529" y="2031662"/>
            <a:ext cx="127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«LAVORO»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7B30BD-04BE-5B63-A70E-2B498C36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3DC92BA-A094-01ED-3766-92D950B896EC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476D7651-4277-68CA-B259-0C66AB17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22BE69C2-CCDB-7CE3-E631-5A87023E27A9}"/>
              </a:ext>
            </a:extLst>
          </p:cNvPr>
          <p:cNvSpPr/>
          <p:nvPr/>
        </p:nvSpPr>
        <p:spPr>
          <a:xfrm>
            <a:off x="1544607" y="790358"/>
            <a:ext cx="697704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L’aggiornamento delle componenti elementari di costo delle TOL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CBAE6B16-F034-A2A7-4E81-482CE3AFF3C6}"/>
              </a:ext>
            </a:extLst>
          </p:cNvPr>
          <p:cNvSpPr/>
          <p:nvPr/>
        </p:nvSpPr>
        <p:spPr>
          <a:xfrm>
            <a:off x="384388" y="1641822"/>
            <a:ext cx="8460000" cy="471600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«MATERIALI» </a:t>
            </a:r>
            <a:endParaRPr lang="it-IT" i="1" dirty="0">
              <a:solidFill>
                <a:srgbClr val="00B050"/>
              </a:solidFill>
            </a:endParaRPr>
          </a:p>
          <a:p>
            <a:pPr algn="just"/>
            <a:r>
              <a:rPr lang="it-IT" sz="1750" dirty="0">
                <a:solidFill>
                  <a:srgbClr val="002060"/>
                </a:solidFill>
              </a:rPr>
              <a:t>Le dinamiche di costo dei prodotti sono nella maggior parte dei casi misurate utilizzando gli </a:t>
            </a:r>
            <a:r>
              <a:rPr lang="it-IT" sz="1750" b="1" dirty="0">
                <a:solidFill>
                  <a:srgbClr val="FF0000"/>
                </a:solidFill>
              </a:rPr>
              <a:t>indici dei prezzi alla produzione dell’industria</a:t>
            </a:r>
            <a:r>
              <a:rPr lang="it-IT" sz="1750" dirty="0">
                <a:solidFill>
                  <a:srgbClr val="FF0000"/>
                </a:solidFill>
              </a:rPr>
              <a:t>,</a:t>
            </a:r>
            <a:r>
              <a:rPr lang="it-IT" sz="1750" dirty="0">
                <a:solidFill>
                  <a:srgbClr val="0070C0"/>
                </a:solidFill>
              </a:rPr>
              <a:t> </a:t>
            </a:r>
            <a:r>
              <a:rPr lang="it-IT" sz="1750" dirty="0">
                <a:solidFill>
                  <a:srgbClr val="002060"/>
                </a:solidFill>
              </a:rPr>
              <a:t>mercato interno </a:t>
            </a:r>
            <a:r>
              <a:rPr lang="it-IT" sz="1750" i="1" dirty="0">
                <a:solidFill>
                  <a:srgbClr val="002060"/>
                </a:solidFill>
              </a:rPr>
              <a:t>(a diversi livelli di aggregazione). </a:t>
            </a:r>
          </a:p>
          <a:p>
            <a:pPr algn="just"/>
            <a:endParaRPr lang="it-IT" sz="800" b="1" dirty="0">
              <a:solidFill>
                <a:srgbClr val="002060"/>
              </a:solidFill>
            </a:endParaRPr>
          </a:p>
          <a:p>
            <a:pPr algn="just"/>
            <a:r>
              <a:rPr lang="it-IT" sz="1750" b="1" dirty="0">
                <a:solidFill>
                  <a:srgbClr val="002060"/>
                </a:solidFill>
              </a:rPr>
              <a:t>Per</a:t>
            </a:r>
            <a:r>
              <a:rPr lang="it-IT" sz="1750" dirty="0">
                <a:solidFill>
                  <a:srgbClr val="0070C0"/>
                </a:solidFill>
              </a:rPr>
              <a:t> </a:t>
            </a:r>
            <a:r>
              <a:rPr lang="it-IT" sz="1750" dirty="0">
                <a:solidFill>
                  <a:srgbClr val="002060"/>
                </a:solidFill>
              </a:rPr>
              <a:t>un sottoinsieme di materiali, </a:t>
            </a:r>
            <a:r>
              <a:rPr lang="it-IT" sz="1750" b="1" dirty="0">
                <a:solidFill>
                  <a:srgbClr val="FF0000"/>
                </a:solidFill>
              </a:rPr>
              <a:t>sei prodotti in acciaio al carbonio </a:t>
            </a:r>
            <a:r>
              <a:rPr lang="it-IT" sz="1750" dirty="0">
                <a:solidFill>
                  <a:srgbClr val="002060"/>
                </a:solidFill>
              </a:rPr>
              <a:t>utilizzati nelle costruzioni (</a:t>
            </a:r>
            <a:r>
              <a:rPr lang="it-IT" sz="1750" i="1" dirty="0">
                <a:solidFill>
                  <a:srgbClr val="002060"/>
                </a:solidFill>
              </a:rPr>
              <a:t>tondo per cemento armato in barre, travi in acciaio, laminati mercantili angolari, coils a caldo, lamiere da treno e rete elettrosaldata), </a:t>
            </a:r>
            <a:r>
              <a:rPr lang="it-IT" sz="1750" b="1" dirty="0">
                <a:solidFill>
                  <a:srgbClr val="002060"/>
                </a:solidFill>
              </a:rPr>
              <a:t>si utilizza </a:t>
            </a:r>
            <a:r>
              <a:rPr lang="it-IT" sz="1750" dirty="0">
                <a:solidFill>
                  <a:srgbClr val="002060"/>
                </a:solidFill>
              </a:rPr>
              <a:t>quale fonte </a:t>
            </a:r>
            <a:r>
              <a:rPr lang="it-IT" sz="1750" b="1" dirty="0">
                <a:solidFill>
                  <a:srgbClr val="002060"/>
                </a:solidFill>
              </a:rPr>
              <a:t>la rilevazione Siderweb. </a:t>
            </a:r>
          </a:p>
          <a:p>
            <a:pPr algn="just"/>
            <a:endParaRPr lang="it-IT" sz="800" b="1" dirty="0">
              <a:solidFill>
                <a:srgbClr val="002060"/>
              </a:solidFill>
            </a:endParaRPr>
          </a:p>
          <a:p>
            <a:pPr algn="just"/>
            <a:r>
              <a:rPr lang="it-IT" sz="1750" b="1" dirty="0">
                <a:solidFill>
                  <a:srgbClr val="002060"/>
                </a:solidFill>
                <a:latin typeface="+mj-lt"/>
              </a:rPr>
              <a:t>Per</a:t>
            </a:r>
            <a:r>
              <a:rPr lang="it-IT" sz="1750" dirty="0">
                <a:solidFill>
                  <a:srgbClr val="002060"/>
                </a:solidFill>
                <a:latin typeface="+mj-lt"/>
              </a:rPr>
              <a:t> ciascuno di </a:t>
            </a:r>
            <a:r>
              <a:rPr lang="it-IT" sz="1750" b="1" dirty="0">
                <a:solidFill>
                  <a:srgbClr val="002060"/>
                </a:solidFill>
                <a:latin typeface="+mj-lt"/>
              </a:rPr>
              <a:t>questi sei prodotti si segue la dinamica dei prezzi medi mensili delle tipologie più rilevanti in termini di impiego</a:t>
            </a:r>
            <a:r>
              <a:rPr lang="it-IT" sz="1750" dirty="0">
                <a:solidFill>
                  <a:srgbClr val="002060"/>
                </a:solidFill>
                <a:latin typeface="+mj-lt"/>
              </a:rPr>
              <a:t> nelle lavorazioni, ben specificate nella qualità, dimensione e formato; i prezzi delle tipologie di prodotto </a:t>
            </a:r>
            <a:r>
              <a:rPr lang="it-IT" sz="1750" i="1" dirty="0">
                <a:solidFill>
                  <a:srgbClr val="002060"/>
                </a:solidFill>
                <a:latin typeface="+mj-lt"/>
              </a:rPr>
              <a:t>(ex-fabrica e netto Iva) </a:t>
            </a:r>
            <a:r>
              <a:rPr lang="it-IT" sz="1750" dirty="0">
                <a:solidFill>
                  <a:srgbClr val="002060"/>
                </a:solidFill>
                <a:latin typeface="+mj-lt"/>
              </a:rPr>
              <a:t>sono derivati sommando ai prezzi dei prodotti base gli extra prezzo di qualità, dimensione e formato, desumibili dai Listini extra </a:t>
            </a:r>
            <a:r>
              <a:rPr lang="it-IT" sz="1750" i="1" dirty="0">
                <a:solidFill>
                  <a:srgbClr val="002060"/>
                </a:solidFill>
                <a:latin typeface="+mj-lt"/>
              </a:rPr>
              <a:t>(sempre disponibili nella banca dati Siderweb)</a:t>
            </a:r>
            <a:r>
              <a:rPr lang="it-IT" sz="1750" dirty="0">
                <a:solidFill>
                  <a:srgbClr val="002060"/>
                </a:solidFill>
                <a:latin typeface="+mj-lt"/>
              </a:rPr>
              <a:t> ponderati con pesi derivati da progetti rappresentativi delle lavorazioni. I prezzi medi mensili sono quindi elaborati in indici. </a:t>
            </a:r>
          </a:p>
          <a:p>
            <a:pPr algn="just"/>
            <a:endParaRPr lang="it-IT" sz="800" b="1" dirty="0">
              <a:solidFill>
                <a:srgbClr val="0070C0"/>
              </a:solidFill>
            </a:endParaRPr>
          </a:p>
          <a:p>
            <a:pPr algn="just"/>
            <a:r>
              <a:rPr lang="it-IT" sz="1750" b="1" dirty="0">
                <a:solidFill>
                  <a:srgbClr val="FF0000"/>
                </a:solidFill>
              </a:rPr>
              <a:t>Per l’esplosivo</a:t>
            </a:r>
            <a:r>
              <a:rPr lang="it-IT" sz="1750" dirty="0">
                <a:solidFill>
                  <a:srgbClr val="0070C0"/>
                </a:solidFill>
              </a:rPr>
              <a:t>, </a:t>
            </a:r>
            <a:r>
              <a:rPr lang="it-IT" sz="1750" dirty="0">
                <a:solidFill>
                  <a:srgbClr val="002060"/>
                </a:solidFill>
              </a:rPr>
              <a:t>i dati di prezzo sono desunti dalle </a:t>
            </a:r>
            <a:r>
              <a:rPr lang="it-IT" sz="1750" b="1" dirty="0">
                <a:solidFill>
                  <a:srgbClr val="002060"/>
                </a:solidFill>
              </a:rPr>
              <a:t>tabelle semestrali di rilevamento costi di alcuni Provveditorati OO.PP.</a:t>
            </a:r>
            <a:endParaRPr lang="it-IT" sz="1750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4388" y="1196752"/>
            <a:ext cx="8496944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50" i="1" dirty="0">
                <a:solidFill>
                  <a:srgbClr val="0070C0"/>
                </a:solidFill>
              </a:rPr>
              <a:t>Modalità di aggiornamento delle componenti elementari di costo delle TOL, </a:t>
            </a:r>
            <a:r>
              <a:rPr lang="it-IT" sz="1650" b="1" i="1" dirty="0">
                <a:solidFill>
                  <a:srgbClr val="00B050"/>
                </a:solidFill>
              </a:rPr>
              <a:t>per singolo elemento</a:t>
            </a:r>
            <a:endParaRPr lang="it-IT" sz="1650" i="1" dirty="0">
              <a:solidFill>
                <a:srgbClr val="00B05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1518164"/>
            <a:ext cx="8460000" cy="498598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«MACCHINE E ATTREZZATURE»</a:t>
            </a: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Come per i materiali,</a:t>
            </a:r>
            <a:r>
              <a:rPr lang="it-IT" sz="1700" dirty="0">
                <a:solidFill>
                  <a:srgbClr val="0070C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le dinamiche di costo delle componenti elementari sono nella maggior parte dei casi misurate utilizzando </a:t>
            </a:r>
            <a:r>
              <a:rPr lang="it-IT" sz="1700" dirty="0">
                <a:solidFill>
                  <a:srgbClr val="FF0000"/>
                </a:solidFill>
              </a:rPr>
              <a:t>gli </a:t>
            </a:r>
            <a:r>
              <a:rPr lang="it-IT" sz="1700" b="1" dirty="0">
                <a:solidFill>
                  <a:srgbClr val="FF0000"/>
                </a:solidFill>
              </a:rPr>
              <a:t>indici dei prezzi alla produzione dell’industria</a:t>
            </a:r>
            <a:r>
              <a:rPr lang="it-IT" sz="1700" dirty="0">
                <a:solidFill>
                  <a:srgbClr val="0070C0"/>
                </a:solidFill>
              </a:rPr>
              <a:t>, </a:t>
            </a:r>
            <a:r>
              <a:rPr lang="it-IT" sz="1700" dirty="0">
                <a:solidFill>
                  <a:srgbClr val="002060"/>
                </a:solidFill>
              </a:rPr>
              <a:t>mercato interno </a:t>
            </a:r>
            <a:r>
              <a:rPr lang="it-IT" sz="1700" i="1" dirty="0">
                <a:solidFill>
                  <a:srgbClr val="002060"/>
                </a:solidFill>
              </a:rPr>
              <a:t>(a diversi livelli di aggregazione). </a:t>
            </a:r>
          </a:p>
          <a:p>
            <a:pPr algn="just"/>
            <a:r>
              <a:rPr lang="it-IT" sz="1700" b="1" dirty="0" smtClean="0">
                <a:solidFill>
                  <a:srgbClr val="002060"/>
                </a:solidFill>
              </a:rPr>
              <a:t>Per </a:t>
            </a:r>
            <a:r>
              <a:rPr lang="it-IT" sz="1700" b="1" dirty="0">
                <a:solidFill>
                  <a:srgbClr val="FF0000"/>
                </a:solidFill>
              </a:rPr>
              <a:t>tre veicoli/mezzi di opera </a:t>
            </a:r>
            <a:r>
              <a:rPr lang="it-IT" sz="1700" i="1" dirty="0">
                <a:solidFill>
                  <a:srgbClr val="0070C0"/>
                </a:solidFill>
              </a:rPr>
              <a:t>(</a:t>
            </a:r>
            <a:r>
              <a:rPr lang="it-IT" sz="1700" i="1" dirty="0">
                <a:solidFill>
                  <a:srgbClr val="002060"/>
                </a:solidFill>
              </a:rPr>
              <a:t>autogru; autobetoniere e veicoli con motore diesel o semi-diesel di peso lordo maggiore di 20 t, esclusi dumper per uso fuoristrada, trattori),</a:t>
            </a:r>
            <a:r>
              <a:rPr lang="it-IT" sz="1700" dirty="0">
                <a:solidFill>
                  <a:srgbClr val="002060"/>
                </a:solidFill>
              </a:rPr>
              <a:t> i dati di prezzo sono desunti dalla </a:t>
            </a:r>
            <a:r>
              <a:rPr lang="it-IT" sz="1700" b="1" dirty="0">
                <a:solidFill>
                  <a:srgbClr val="002060"/>
                </a:solidFill>
              </a:rPr>
              <a:t>banca dati UNRAE</a:t>
            </a:r>
            <a:r>
              <a:rPr lang="it-IT" sz="1700" dirty="0">
                <a:solidFill>
                  <a:srgbClr val="002060"/>
                </a:solidFill>
              </a:rPr>
              <a:t>. La fonte è </a:t>
            </a:r>
            <a:r>
              <a:rPr lang="it-IT" sz="1700" b="1" dirty="0">
                <a:solidFill>
                  <a:srgbClr val="002060"/>
                </a:solidFill>
              </a:rPr>
              <a:t>utilizzata per la misura della dinamica dei prezzi dei soli veicoli/mezzi d’opera nuovi</a:t>
            </a:r>
            <a:r>
              <a:rPr lang="it-IT" sz="1700" dirty="0">
                <a:solidFill>
                  <a:srgbClr val="002060"/>
                </a:solidFill>
              </a:rPr>
              <a:t>. Il prezzo acquisito è il prezzo unitario </a:t>
            </a:r>
            <a:r>
              <a:rPr lang="it-IT" sz="1700" i="1" dirty="0">
                <a:solidFill>
                  <a:srgbClr val="002060"/>
                </a:solidFill>
              </a:rPr>
              <a:t>(netto Iva) </a:t>
            </a:r>
            <a:r>
              <a:rPr lang="it-IT" sz="1700" dirty="0">
                <a:solidFill>
                  <a:srgbClr val="002060"/>
                </a:solidFill>
              </a:rPr>
              <a:t>presente in fattura. </a:t>
            </a:r>
          </a:p>
          <a:p>
            <a:pPr algn="just"/>
            <a:r>
              <a:rPr lang="it-IT" sz="1700" b="1" dirty="0" smtClean="0">
                <a:solidFill>
                  <a:srgbClr val="002060"/>
                </a:solidFill>
              </a:rPr>
              <a:t>L’indice </a:t>
            </a:r>
            <a:r>
              <a:rPr lang="it-IT" sz="1700" b="1" dirty="0">
                <a:solidFill>
                  <a:srgbClr val="002060"/>
                </a:solidFill>
              </a:rPr>
              <a:t>di prezzo </a:t>
            </a:r>
            <a:r>
              <a:rPr lang="it-IT" sz="1700" b="1" dirty="0">
                <a:solidFill>
                  <a:srgbClr val="FF0000"/>
                </a:solidFill>
              </a:rPr>
              <a:t>per il mezzo d’opera autobetoniera</a:t>
            </a:r>
            <a:r>
              <a:rPr lang="it-IT" sz="1700" dirty="0">
                <a:solidFill>
                  <a:srgbClr val="002060"/>
                </a:solidFill>
              </a:rPr>
              <a:t>, per il quale sono state identificate due tipologie </a:t>
            </a:r>
            <a:r>
              <a:rPr lang="it-IT" sz="1700" i="1" dirty="0">
                <a:solidFill>
                  <a:srgbClr val="002060"/>
                </a:solidFill>
              </a:rPr>
              <a:t>(per trasporto calcestruzzo di cemento e attrezzata con pompa per calcestruzzo</a:t>
            </a:r>
            <a:r>
              <a:rPr lang="it-IT" sz="1700" dirty="0">
                <a:solidFill>
                  <a:srgbClr val="002060"/>
                </a:solidFill>
              </a:rPr>
              <a:t>), </a:t>
            </a:r>
            <a:r>
              <a:rPr lang="it-IT" sz="1700" b="1" dirty="0">
                <a:solidFill>
                  <a:srgbClr val="002060"/>
                </a:solidFill>
              </a:rPr>
              <a:t>si ottiene nel seguente modo</a:t>
            </a:r>
            <a:r>
              <a:rPr lang="it-IT" sz="1700" dirty="0">
                <a:solidFill>
                  <a:srgbClr val="002060"/>
                </a:solidFill>
              </a:rPr>
              <a:t>: si calcolano gli indici di prezzo delle due tipologie come media geometrica dei prezzi relativi </a:t>
            </a:r>
            <a:r>
              <a:rPr lang="it-IT" sz="1700" i="1" dirty="0">
                <a:solidFill>
                  <a:srgbClr val="002060"/>
                </a:solidFill>
              </a:rPr>
              <a:t>(micro indici), </a:t>
            </a:r>
            <a:r>
              <a:rPr lang="it-IT" sz="1700" dirty="0">
                <a:solidFill>
                  <a:srgbClr val="002060"/>
                </a:solidFill>
              </a:rPr>
              <a:t>ponderati con il numero dei mezzi venduti per singola transazione; quindi si ottiene l’indice di prodotto come media aritmetica ponderata degli indici di tipologia, con pesi proporzionali al valore delle vendite relative all’ultimo anno disponibile. </a:t>
            </a: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Gli indici di prezzo degli </a:t>
            </a:r>
            <a:r>
              <a:rPr lang="it-IT" sz="1700" b="1" dirty="0">
                <a:solidFill>
                  <a:srgbClr val="FF0000"/>
                </a:solidFill>
              </a:rPr>
              <a:t>altri due veicoli/mezzi d’opera sono calcolati</a:t>
            </a:r>
            <a:r>
              <a:rPr lang="it-IT" sz="1700" dirty="0">
                <a:solidFill>
                  <a:srgbClr val="FF000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come media geometrica dei prezzi relativi </a:t>
            </a:r>
            <a:r>
              <a:rPr lang="it-IT" sz="1700" i="1" dirty="0">
                <a:solidFill>
                  <a:srgbClr val="002060"/>
                </a:solidFill>
              </a:rPr>
              <a:t>(micro indici) </a:t>
            </a:r>
            <a:r>
              <a:rPr lang="it-IT" sz="1700" dirty="0">
                <a:solidFill>
                  <a:srgbClr val="002060"/>
                </a:solidFill>
              </a:rPr>
              <a:t>ponderati con il numero dei mezzi venduti per singola transazione.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55398" y="613681"/>
            <a:ext cx="697704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L’aggiornamento delle componenti elementari di costo delle TOL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5536" y="1069631"/>
            <a:ext cx="8496944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50" i="1" dirty="0">
                <a:solidFill>
                  <a:srgbClr val="0070C0"/>
                </a:solidFill>
              </a:rPr>
              <a:t>Modalità di aggiornamento delle componenti elementari di costo delle TOL, </a:t>
            </a:r>
            <a:r>
              <a:rPr lang="it-IT" sz="1650" b="1" i="1" dirty="0">
                <a:solidFill>
                  <a:srgbClr val="00B050"/>
                </a:solidFill>
              </a:rPr>
              <a:t>per singolo elemento</a:t>
            </a:r>
            <a:endParaRPr lang="it-IT" sz="1650" i="1" dirty="0">
              <a:solidFill>
                <a:srgbClr val="00B05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60C0ED-547A-33EB-0F16-B93722E4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44191DA-B711-8F27-068C-C06C00041EE9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ECE39634-8E5D-B14F-BE87-DD98CAB8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CEA8676-2FCD-F015-CA60-913D35236D11}"/>
              </a:ext>
            </a:extLst>
          </p:cNvPr>
          <p:cNvSpPr/>
          <p:nvPr/>
        </p:nvSpPr>
        <p:spPr>
          <a:xfrm>
            <a:off x="295520" y="1913741"/>
            <a:ext cx="8460000" cy="170816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«ENERGIA</a:t>
            </a:r>
            <a:r>
              <a:rPr lang="it-IT" i="1" dirty="0">
                <a:solidFill>
                  <a:srgbClr val="00B050"/>
                </a:solidFill>
              </a:rPr>
              <a:t>»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Per la misura della dinamica di prezzo della componente elementare «</a:t>
            </a:r>
            <a:r>
              <a:rPr lang="it-IT" sz="1700" b="1" dirty="0">
                <a:solidFill>
                  <a:srgbClr val="FF0000"/>
                </a:solidFill>
              </a:rPr>
              <a:t>Gasolio auto</a:t>
            </a:r>
            <a:r>
              <a:rPr lang="it-IT" sz="1700" b="1" dirty="0">
                <a:solidFill>
                  <a:srgbClr val="002060"/>
                </a:solidFill>
              </a:rPr>
              <a:t>», </a:t>
            </a:r>
            <a:r>
              <a:rPr lang="it-IT" sz="1700" dirty="0">
                <a:solidFill>
                  <a:srgbClr val="002060"/>
                </a:solidFill>
              </a:rPr>
              <a:t>si utilizzano i dati di prezzo medio mensile del gasolio auto diffusi dal MASE </a:t>
            </a:r>
            <a:r>
              <a:rPr lang="it-IT" sz="1700" i="1" dirty="0">
                <a:solidFill>
                  <a:srgbClr val="002060"/>
                </a:solidFill>
              </a:rPr>
              <a:t>(Direzione generale fonti energetiche e titoli abilitativi); </a:t>
            </a:r>
            <a:r>
              <a:rPr lang="it-IT" sz="1700" dirty="0">
                <a:solidFill>
                  <a:srgbClr val="002060"/>
                </a:solidFill>
              </a:rPr>
              <a:t>il prezzo considerato è netto Iva. </a:t>
            </a:r>
          </a:p>
          <a:p>
            <a:pPr algn="just"/>
            <a:endParaRPr lang="it-IT" sz="800" b="1" dirty="0">
              <a:solidFill>
                <a:srgbClr val="002060"/>
              </a:solidFill>
            </a:endParaRP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Per l’Energia elettrica si utilizza il PUN </a:t>
            </a:r>
            <a:r>
              <a:rPr lang="it-IT" sz="1700" i="1" dirty="0">
                <a:solidFill>
                  <a:srgbClr val="002060"/>
                </a:solidFill>
              </a:rPr>
              <a:t>(Prezzo Unico Nazionale) </a:t>
            </a:r>
            <a:r>
              <a:rPr lang="it-IT" sz="1700" b="1" dirty="0">
                <a:solidFill>
                  <a:srgbClr val="002060"/>
                </a:solidFill>
              </a:rPr>
              <a:t>medio mensile</a:t>
            </a:r>
            <a:r>
              <a:rPr lang="it-IT" sz="1700" dirty="0">
                <a:solidFill>
                  <a:srgbClr val="002060"/>
                </a:solidFill>
              </a:rPr>
              <a:t>, pubblicato dal Gestore mercati energetici (</a:t>
            </a:r>
            <a:r>
              <a:rPr lang="it-IT" sz="1700" b="1" dirty="0">
                <a:solidFill>
                  <a:srgbClr val="002060"/>
                </a:solidFill>
              </a:rPr>
              <a:t>GME</a:t>
            </a:r>
            <a:r>
              <a:rPr lang="it-IT" sz="1700" dirty="0">
                <a:solidFill>
                  <a:srgbClr val="002060"/>
                </a:solidFill>
              </a:rPr>
              <a:t>). I prezzi medi mensili sono elaborati in indici.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44D7D0A-CFF1-6B8E-45A8-4E079BCF183C}"/>
              </a:ext>
            </a:extLst>
          </p:cNvPr>
          <p:cNvSpPr/>
          <p:nvPr/>
        </p:nvSpPr>
        <p:spPr>
          <a:xfrm>
            <a:off x="1403648" y="692696"/>
            <a:ext cx="697704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L’aggiornamento delle componenti elementari di costo delle TOL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9240" y="3887614"/>
            <a:ext cx="8460000" cy="132343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«TRASPORTO»</a:t>
            </a:r>
            <a:endParaRPr lang="it-IT" i="1" dirty="0">
              <a:solidFill>
                <a:srgbClr val="00B05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Per questo elemento di costo costituito da un’unica voce elementare </a:t>
            </a:r>
            <a:r>
              <a:rPr lang="it-IT" sz="1700" b="1" i="1" dirty="0">
                <a:solidFill>
                  <a:srgbClr val="FF0000"/>
                </a:solidFill>
              </a:rPr>
              <a:t>«Trasporto di merci su strada», </a:t>
            </a:r>
            <a:r>
              <a:rPr lang="it-IT" sz="1700" b="1" dirty="0">
                <a:solidFill>
                  <a:srgbClr val="002060"/>
                </a:solidFill>
              </a:rPr>
              <a:t>la dinamica di prezzo è misurata dall’indice dei prezzi alla produzione dei servizi Business-to-Business </a:t>
            </a:r>
            <a:r>
              <a:rPr lang="it-IT" sz="1700" i="1" dirty="0">
                <a:solidFill>
                  <a:srgbClr val="002060"/>
                </a:solidFill>
              </a:rPr>
              <a:t>(BtoB) </a:t>
            </a:r>
            <a:r>
              <a:rPr lang="it-IT" sz="1700" dirty="0">
                <a:solidFill>
                  <a:srgbClr val="002060"/>
                </a:solidFill>
              </a:rPr>
              <a:t>del settore dei servizi Ateco 49.4 </a:t>
            </a:r>
            <a:r>
              <a:rPr lang="it-IT" sz="1700" i="1" dirty="0">
                <a:solidFill>
                  <a:srgbClr val="002060"/>
                </a:solidFill>
              </a:rPr>
              <a:t>«Trasporto di merci su strada e servizi di trasloco»;</a:t>
            </a:r>
            <a:endParaRPr lang="it-IT" sz="1700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95536" y="1152040"/>
            <a:ext cx="8496944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50" i="1" dirty="0">
                <a:solidFill>
                  <a:srgbClr val="0070C0"/>
                </a:solidFill>
              </a:rPr>
              <a:t>Modalità di aggiornamento delle componenti elementari di costo delle TOL, </a:t>
            </a:r>
            <a:r>
              <a:rPr lang="it-IT" sz="1650" b="1" i="1" dirty="0">
                <a:solidFill>
                  <a:srgbClr val="00B050"/>
                </a:solidFill>
              </a:rPr>
              <a:t>per singolo elemento</a:t>
            </a:r>
            <a:endParaRPr lang="it-IT" sz="1650" i="1" dirty="0">
              <a:solidFill>
                <a:srgbClr val="00B05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80680" y="1564752"/>
            <a:ext cx="8460000" cy="472437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i="1" dirty="0">
                <a:solidFill>
                  <a:srgbClr val="00B050"/>
                </a:solidFill>
              </a:rPr>
              <a:t>«RIFIUTI» 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Per questo elemento di costo </a:t>
            </a:r>
            <a:r>
              <a:rPr lang="it-IT" sz="1700" b="1" dirty="0">
                <a:solidFill>
                  <a:srgbClr val="FF0000"/>
                </a:solidFill>
              </a:rPr>
              <a:t>si segue la dinamica dei prezzi per il conferimento in discarica di un insieme </a:t>
            </a:r>
            <a:r>
              <a:rPr lang="it-IT" sz="1700" i="1" dirty="0">
                <a:solidFill>
                  <a:srgbClr val="FF0000"/>
                </a:solidFill>
              </a:rPr>
              <a:t>(</a:t>
            </a:r>
            <a:r>
              <a:rPr lang="it-IT" sz="1700" b="1" i="1" dirty="0">
                <a:solidFill>
                  <a:srgbClr val="002060"/>
                </a:solidFill>
              </a:rPr>
              <a:t>«paniere»</a:t>
            </a:r>
            <a:r>
              <a:rPr lang="it-IT" sz="1700" i="1" dirty="0">
                <a:solidFill>
                  <a:srgbClr val="FF0000"/>
                </a:solidFill>
              </a:rPr>
              <a:t>) </a:t>
            </a:r>
            <a:r>
              <a:rPr lang="it-IT" sz="1700" b="1" dirty="0">
                <a:solidFill>
                  <a:srgbClr val="FF0000"/>
                </a:solidFill>
              </a:rPr>
              <a:t>di rifiuti inclusi nei Capitoli EER (CER) </a:t>
            </a:r>
            <a:r>
              <a:rPr lang="it-IT" sz="1700" i="1" dirty="0">
                <a:solidFill>
                  <a:srgbClr val="FF0000"/>
                </a:solidFill>
              </a:rPr>
              <a:t>«</a:t>
            </a:r>
            <a:r>
              <a:rPr lang="it-IT" sz="1700" b="1" i="1" dirty="0">
                <a:solidFill>
                  <a:srgbClr val="FF0000"/>
                </a:solidFill>
              </a:rPr>
              <a:t>15 </a:t>
            </a:r>
            <a:r>
              <a:rPr lang="it-IT" sz="1700" i="1" dirty="0">
                <a:solidFill>
                  <a:srgbClr val="0070C0"/>
                </a:solidFill>
              </a:rPr>
              <a:t>- </a:t>
            </a:r>
            <a:r>
              <a:rPr lang="it-IT" sz="1700" i="1" dirty="0">
                <a:solidFill>
                  <a:srgbClr val="002060"/>
                </a:solidFill>
              </a:rPr>
              <a:t>Rifiuti di imballaggio. Assorbenti, stracci, materiali filtranti e indumenti protettivi non specificati altrimenti», «</a:t>
            </a:r>
            <a:r>
              <a:rPr lang="it-IT" sz="1700" b="1" i="1" dirty="0">
                <a:solidFill>
                  <a:srgbClr val="002060"/>
                </a:solidFill>
              </a:rPr>
              <a:t>17 </a:t>
            </a:r>
            <a:r>
              <a:rPr lang="it-IT" sz="1700" i="1" dirty="0">
                <a:solidFill>
                  <a:srgbClr val="002060"/>
                </a:solidFill>
              </a:rPr>
              <a:t>- Rifiuti delle attività di costruzione e demolizione (compreso il terreno proveniente da siti contaminati)» </a:t>
            </a:r>
            <a:r>
              <a:rPr lang="it-IT" sz="1700" b="1" dirty="0">
                <a:solidFill>
                  <a:srgbClr val="002060"/>
                </a:solidFill>
              </a:rPr>
              <a:t>e</a:t>
            </a:r>
            <a:r>
              <a:rPr lang="it-IT" sz="1700" dirty="0">
                <a:solidFill>
                  <a:srgbClr val="002060"/>
                </a:solidFill>
              </a:rPr>
              <a:t> </a:t>
            </a:r>
            <a:r>
              <a:rPr lang="it-IT" sz="1700" i="1" dirty="0">
                <a:solidFill>
                  <a:srgbClr val="002060"/>
                </a:solidFill>
              </a:rPr>
              <a:t>«</a:t>
            </a:r>
            <a:r>
              <a:rPr lang="it-IT" sz="1700" b="1" i="1" dirty="0">
                <a:solidFill>
                  <a:srgbClr val="002060"/>
                </a:solidFill>
              </a:rPr>
              <a:t>20</a:t>
            </a:r>
            <a:r>
              <a:rPr lang="it-IT" sz="1700" i="1" dirty="0">
                <a:solidFill>
                  <a:srgbClr val="002060"/>
                </a:solidFill>
              </a:rPr>
              <a:t> - Rifiuti urbani (rifiuti domestici e assimilabili prodotti da attività commerciali e industriali nonché dalle istituzioni) inclusi i rifiuti della raccolta differenziata», </a:t>
            </a:r>
            <a:r>
              <a:rPr lang="it-IT" sz="1700" b="1" dirty="0">
                <a:solidFill>
                  <a:srgbClr val="002060"/>
                </a:solidFill>
              </a:rPr>
              <a:t>desunti dai Prezzari regionali</a:t>
            </a:r>
            <a:r>
              <a:rPr lang="it-IT" sz="1700" dirty="0">
                <a:solidFill>
                  <a:srgbClr val="002060"/>
                </a:solidFill>
              </a:rPr>
              <a:t>. </a:t>
            </a:r>
          </a:p>
          <a:p>
            <a:pPr lvl="0" algn="just"/>
            <a:r>
              <a:rPr lang="it-IT" sz="1700" b="1" dirty="0">
                <a:solidFill>
                  <a:srgbClr val="002060"/>
                </a:solidFill>
              </a:rPr>
              <a:t>Il «paniere» </a:t>
            </a:r>
            <a:r>
              <a:rPr lang="it-IT" sz="1700" b="1" dirty="0">
                <a:solidFill>
                  <a:srgbClr val="FF0000"/>
                </a:solidFill>
              </a:rPr>
              <a:t>è costituito da oltre 60 tipi di rifiuti</a:t>
            </a:r>
            <a:r>
              <a:rPr lang="it-IT" sz="1700" dirty="0">
                <a:solidFill>
                  <a:srgbClr val="FF000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scelti in funzione della rilevanza ma anche della disponibilità dei relativi prezzi nei Prezzari regionali </a:t>
            </a:r>
            <a:r>
              <a:rPr lang="it-IT" sz="1700" b="1" dirty="0">
                <a:solidFill>
                  <a:srgbClr val="002060"/>
                </a:solidFill>
              </a:rPr>
              <a:t>ed è diverso per TOL</a:t>
            </a:r>
            <a:r>
              <a:rPr lang="it-IT" sz="1700" dirty="0">
                <a:solidFill>
                  <a:srgbClr val="002060"/>
                </a:solidFill>
              </a:rPr>
              <a:t> in funzione dei Capitoli EER (CER), individuati come rilevanti dal Tavolo contratti lavori. </a:t>
            </a:r>
          </a:p>
          <a:p>
            <a:pPr lvl="0" algn="just"/>
            <a:r>
              <a:rPr lang="it-IT" sz="1700" b="1" dirty="0">
                <a:solidFill>
                  <a:srgbClr val="002060"/>
                </a:solidFill>
              </a:rPr>
              <a:t>Gli indici di prezzo per </a:t>
            </a:r>
            <a:r>
              <a:rPr lang="it-IT" sz="1700" b="1" dirty="0">
                <a:solidFill>
                  <a:srgbClr val="FF0000"/>
                </a:solidFill>
              </a:rPr>
              <a:t>Capitolo CER </a:t>
            </a:r>
            <a:r>
              <a:rPr lang="it-IT" sz="1700" b="1" dirty="0">
                <a:solidFill>
                  <a:srgbClr val="002060"/>
                </a:solidFill>
              </a:rPr>
              <a:t>si ottengono nel seguente modo</a:t>
            </a:r>
            <a:r>
              <a:rPr lang="it-IT" sz="1700" dirty="0">
                <a:solidFill>
                  <a:srgbClr val="0070C0"/>
                </a:solidFill>
              </a:rPr>
              <a:t>: </a:t>
            </a:r>
            <a:r>
              <a:rPr lang="it-IT" sz="1700" dirty="0">
                <a:solidFill>
                  <a:srgbClr val="002060"/>
                </a:solidFill>
              </a:rPr>
              <a:t>si calcolano gli indici per capitolo CER a livello regionale, come media geometrica semplice dei prezzi relativi dei tipi di rifiuti inclusi nel capitolo; quindi si calcola </a:t>
            </a:r>
            <a:r>
              <a:rPr lang="it-IT" sz="1700" u="sng" dirty="0">
                <a:solidFill>
                  <a:srgbClr val="002060"/>
                </a:solidFill>
              </a:rPr>
              <a:t>l’indice nazionale per capitolo CER </a:t>
            </a:r>
            <a:r>
              <a:rPr lang="it-IT" sz="1700" dirty="0">
                <a:solidFill>
                  <a:srgbClr val="002060"/>
                </a:solidFill>
              </a:rPr>
              <a:t>come media aritmetica ponderata dei relativi indici regionali con pesi desunti dai dati di produzione regionale </a:t>
            </a:r>
            <a:r>
              <a:rPr lang="it-IT" sz="1700" i="1" dirty="0">
                <a:solidFill>
                  <a:srgbClr val="002060"/>
                </a:solidFill>
              </a:rPr>
              <a:t>(in quantità) </a:t>
            </a:r>
            <a:r>
              <a:rPr lang="it-IT" sz="1700" dirty="0">
                <a:solidFill>
                  <a:srgbClr val="002060"/>
                </a:solidFill>
              </a:rPr>
              <a:t>di fonte ISPRA. </a:t>
            </a:r>
          </a:p>
          <a:p>
            <a:pPr lvl="0" algn="just"/>
            <a:r>
              <a:rPr lang="it-IT" sz="1700" b="1" dirty="0">
                <a:solidFill>
                  <a:srgbClr val="002060"/>
                </a:solidFill>
              </a:rPr>
              <a:t>I pesi degli indici nazionali per capitolo CER</a:t>
            </a:r>
            <a:r>
              <a:rPr lang="it-IT" sz="1700" dirty="0">
                <a:solidFill>
                  <a:srgbClr val="002060"/>
                </a:solidFill>
              </a:rPr>
              <a:t>, componente elementare dell’elemento di costo «Rifiuti», sono derivati dai dati di produzione nazionale </a:t>
            </a:r>
            <a:r>
              <a:rPr lang="it-IT" sz="1700" i="1" dirty="0">
                <a:solidFill>
                  <a:srgbClr val="002060"/>
                </a:solidFill>
              </a:rPr>
              <a:t>(in quantità), </a:t>
            </a:r>
            <a:r>
              <a:rPr lang="it-IT" sz="1700" dirty="0">
                <a:solidFill>
                  <a:srgbClr val="002060"/>
                </a:solidFill>
              </a:rPr>
              <a:t>sempre di fonte ISPRA.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55398" y="613681"/>
            <a:ext cx="697704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L’aggiornamento delle componenti elementari di costo delle TOL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6150" y="1079367"/>
            <a:ext cx="8496944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50" i="1" dirty="0">
                <a:solidFill>
                  <a:srgbClr val="0070C0"/>
                </a:solidFill>
              </a:rPr>
              <a:t>Modalità di aggiornamento delle componenti elementari di costo delle TOL, </a:t>
            </a:r>
            <a:r>
              <a:rPr lang="it-IT" sz="1650" b="1" i="1" dirty="0">
                <a:solidFill>
                  <a:srgbClr val="00B050"/>
                </a:solidFill>
              </a:rPr>
              <a:t>per singolo elemento</a:t>
            </a:r>
            <a:endParaRPr lang="it-IT" sz="1650" i="1" dirty="0">
              <a:solidFill>
                <a:srgbClr val="00B05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835696" y="717841"/>
            <a:ext cx="6411868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INDICI TOL - Struttura ponderale per elemento di costo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8500" t="19201" r="18500" b="26200"/>
          <a:stretch/>
        </p:blipFill>
        <p:spPr>
          <a:xfrm>
            <a:off x="251520" y="1304783"/>
            <a:ext cx="8641080" cy="421244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9288" t="40200" r="18500" b="8001"/>
          <a:stretch/>
        </p:blipFill>
        <p:spPr>
          <a:xfrm>
            <a:off x="305422" y="1793006"/>
            <a:ext cx="8640000" cy="40465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12" y="1280932"/>
            <a:ext cx="8669263" cy="50601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835696" y="717841"/>
            <a:ext cx="6411868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INDICI TOL - Struttura ponderale per elemento di costo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103466" y="625959"/>
            <a:ext cx="6840759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Dettaglio della composizione degli indici di costo per singola TOL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9838" t="12200" r="10757" b="7412"/>
          <a:stretch/>
        </p:blipFill>
        <p:spPr>
          <a:xfrm>
            <a:off x="67748" y="1056918"/>
            <a:ext cx="9003383" cy="5127099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A5C5DCD-2BA9-1016-71F2-27756F47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" t="-246" r="1700" b="246"/>
          <a:stretch/>
        </p:blipFill>
        <p:spPr>
          <a:xfrm>
            <a:off x="467544" y="692696"/>
            <a:ext cx="8433616" cy="56645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3A54790-17E4-D004-634D-588FF1650F52}"/>
              </a:ext>
            </a:extLst>
          </p:cNvPr>
          <p:cNvSpPr txBox="1"/>
          <p:nvPr/>
        </p:nvSpPr>
        <p:spPr>
          <a:xfrm>
            <a:off x="2483768" y="642926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9364" t="13601" r="10625" b="38800"/>
          <a:stretch/>
        </p:blipFill>
        <p:spPr>
          <a:xfrm>
            <a:off x="35496" y="1214168"/>
            <a:ext cx="9072089" cy="303583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03466" y="711687"/>
            <a:ext cx="6840759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Dettaglio della composizione degli indici di costo per singola TOL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8408" t="59804" r="5559" b="19185"/>
          <a:stretch/>
        </p:blipFill>
        <p:spPr>
          <a:xfrm>
            <a:off x="73384" y="4544001"/>
            <a:ext cx="9072000" cy="124558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B5EE5B-2B6C-B603-633B-0D47D794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A91FABC-5F8C-7D10-3337-8D954926D8B4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C48CE52A-B841-A152-CC04-F33AFB44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FAA6708A-0D7F-BF96-BEE8-F5830BA4799A}"/>
              </a:ext>
            </a:extLst>
          </p:cNvPr>
          <p:cNvSpPr/>
          <p:nvPr/>
        </p:nvSpPr>
        <p:spPr>
          <a:xfrm>
            <a:off x="1103466" y="711687"/>
            <a:ext cx="6840759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</a:rPr>
              <a:t>Dettaglio della composizione degli indici di costo per singola TOL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58507FD-136D-3C4C-BAD7-97A925882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3255416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FCFCD5-7399-BCAD-BBD2-AFBC0560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51EB249-1816-4A29-A751-6896CA20F724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AE0B1E4-0AA0-AD46-4138-5B3B43121857}"/>
              </a:ext>
            </a:extLst>
          </p:cNvPr>
          <p:cNvSpPr txBox="1"/>
          <p:nvPr/>
        </p:nvSpPr>
        <p:spPr>
          <a:xfrm>
            <a:off x="1619672" y="2599093"/>
            <a:ext cx="63367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LE T.O.L. : 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determinazione dell’indice in fase progettuale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044495" y="3933056"/>
            <a:ext cx="740244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solidFill>
                  <a:schemeClr val="accent6">
                    <a:lumMod val="50000"/>
                  </a:schemeClr>
                </a:solidFill>
              </a:rPr>
              <a:t>Nelle more della pubblicazione delle apposite linee guida MIT, le indicazioni e gli esempi hanno finalità meramente informative e non rivestono alcun carattere di ufficialità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B448C0-BF2C-7BFD-9831-BE7C3AD2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973CCB-BBE4-7ED8-793E-BC007FFC47C7}"/>
              </a:ext>
            </a:extLst>
          </p:cNvPr>
          <p:cNvSpPr txBox="1"/>
          <p:nvPr/>
        </p:nvSpPr>
        <p:spPr>
          <a:xfrm>
            <a:off x="2771800" y="6525344"/>
            <a:ext cx="39604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D0BF9F7E-0B76-83B6-E89F-BCE5D4F8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B1F0156-725F-2BCE-F941-FF2D4D3D0E76}"/>
              </a:ext>
            </a:extLst>
          </p:cNvPr>
          <p:cNvSpPr/>
          <p:nvPr/>
        </p:nvSpPr>
        <p:spPr>
          <a:xfrm>
            <a:off x="251520" y="1001912"/>
            <a:ext cx="8640960" cy="550800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Prima di approfondire il ruolo del progettista pare necessario ricordare che, per far fronte ai maggiori oneri derivanti dalla </a:t>
            </a:r>
            <a:r>
              <a:rPr lang="it-IT" i="1" dirty="0" smtClean="0">
                <a:solidFill>
                  <a:srgbClr val="002060"/>
                </a:solidFill>
              </a:rPr>
              <a:t>«revisione prezzi» </a:t>
            </a:r>
            <a:r>
              <a:rPr lang="it-IT" dirty="0" smtClean="0">
                <a:solidFill>
                  <a:srgbClr val="002060"/>
                </a:solidFill>
              </a:rPr>
              <a:t>o dalla </a:t>
            </a:r>
            <a:r>
              <a:rPr lang="it-IT" i="1" dirty="0" smtClean="0">
                <a:solidFill>
                  <a:srgbClr val="002060"/>
                </a:solidFill>
              </a:rPr>
              <a:t>«rinegoziazione», </a:t>
            </a:r>
            <a:r>
              <a:rPr lang="it-IT" dirty="0" smtClean="0">
                <a:solidFill>
                  <a:srgbClr val="002060"/>
                </a:solidFill>
              </a:rPr>
              <a:t>la stazione appaltante dovrebbe poter sempre confidare, di norma </a:t>
            </a:r>
            <a:r>
              <a:rPr lang="it-IT" i="1" dirty="0" smtClean="0">
                <a:solidFill>
                  <a:srgbClr val="002060"/>
                </a:solidFill>
              </a:rPr>
              <a:t>(ossia oltre che sulle economie derivanti dai ribassi)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b="1" dirty="0">
                <a:solidFill>
                  <a:srgbClr val="002060"/>
                </a:solidFill>
              </a:rPr>
              <a:t>sulle </a:t>
            </a:r>
            <a:r>
              <a:rPr lang="it-IT" b="1" dirty="0" smtClean="0">
                <a:solidFill>
                  <a:srgbClr val="002060"/>
                </a:solidFill>
              </a:rPr>
              <a:t>somme a disposizione </a:t>
            </a:r>
            <a:r>
              <a:rPr lang="it-IT" b="1" dirty="0">
                <a:solidFill>
                  <a:srgbClr val="002060"/>
                </a:solidFill>
              </a:rPr>
              <a:t>indicate nel quadro economico dell'intervento, alle voci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imprevisti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accantonamenti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 smtClean="0">
              <a:solidFill>
                <a:srgbClr val="002060"/>
              </a:solidFill>
            </a:endParaRPr>
          </a:p>
          <a:p>
            <a:pPr marR="88900" algn="just"/>
            <a:r>
              <a:rPr lang="it-IT" dirty="0">
                <a:solidFill>
                  <a:srgbClr val="002060"/>
                </a:solidFill>
              </a:rPr>
              <a:t>Ragion per </a:t>
            </a:r>
            <a:r>
              <a:rPr lang="it-IT" dirty="0" smtClean="0">
                <a:solidFill>
                  <a:srgbClr val="002060"/>
                </a:solidFill>
              </a:rPr>
              <a:t>cui: </a:t>
            </a:r>
            <a:endParaRPr lang="it-IT" dirty="0">
              <a:solidFill>
                <a:srgbClr val="002060"/>
              </a:solidFill>
            </a:endParaRPr>
          </a:p>
          <a:p>
            <a:pPr marR="88900" algn="just"/>
            <a:r>
              <a:rPr lang="it-IT" dirty="0">
                <a:solidFill>
                  <a:srgbClr val="002060"/>
                </a:solidFill>
              </a:rPr>
              <a:t>- </a:t>
            </a:r>
            <a:r>
              <a:rPr lang="it-IT" b="1" dirty="0">
                <a:solidFill>
                  <a:srgbClr val="002060"/>
                </a:solidFill>
              </a:rPr>
              <a:t>il quadro economico </a:t>
            </a:r>
            <a:r>
              <a:rPr lang="it-IT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sempre </a:t>
            </a:r>
            <a:r>
              <a:rPr lang="it-IT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(inter alia) 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prevedere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disposizione sia per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imprevisti 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 per </a:t>
            </a:r>
            <a:r>
              <a:rPr lang="it-IT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accantonamenti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(art.5, comma 1, lett.e) punti 5) e 6) dell'Allegato I.7);</a:t>
            </a:r>
            <a:endParaRPr lang="it-IT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/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voci del quadro economico relative a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imprevisti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smtClean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b="1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eventuali lavori in amministrazione </a:t>
            </a:r>
            <a:r>
              <a:rPr lang="it-IT" b="1" dirty="0" smtClean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diretta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devono essere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definite entro una soglia compresa tra il 5 e il 10%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dell'importo dei lavori a base di gara, comprensivo dei costi della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sicurezza </a:t>
            </a:r>
            <a:r>
              <a:rPr lang="it-IT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(art.5, comma 2, dell'Allegato I.7)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devono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superare complessivamente il 10%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esso importo»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(art.17, comma 2, dell’</a:t>
            </a:r>
            <a:r>
              <a:rPr lang="it-IT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Allegato I.7</a:t>
            </a:r>
            <a:r>
              <a:rPr lang="it-IT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it-IT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/>
            <a:r>
              <a:rPr lang="it-IT" dirty="0">
                <a:solidFill>
                  <a:srgbClr val="002060"/>
                </a:solidFill>
              </a:rPr>
              <a:t>Poiché la voce </a:t>
            </a:r>
            <a:r>
              <a:rPr lang="it-IT" b="1" dirty="0">
                <a:solidFill>
                  <a:srgbClr val="C00000"/>
                </a:solidFill>
              </a:rPr>
              <a:t>imprevisti </a:t>
            </a:r>
            <a:r>
              <a:rPr lang="it-IT" dirty="0" smtClean="0">
                <a:solidFill>
                  <a:srgbClr val="002060"/>
                </a:solidFill>
              </a:rPr>
              <a:t>dovrebbe, sempre di norma, «coprire» anche il premio di accelerazione </a:t>
            </a:r>
            <a:r>
              <a:rPr lang="it-IT" i="1" dirty="0" smtClean="0">
                <a:solidFill>
                  <a:srgbClr val="002060"/>
                </a:solidFill>
              </a:rPr>
              <a:t>(obbligatorio ex art.126, comma 2, del Codice), </a:t>
            </a:r>
            <a:r>
              <a:rPr lang="it-IT" dirty="0" smtClean="0">
                <a:solidFill>
                  <a:srgbClr val="002060"/>
                </a:solidFill>
              </a:rPr>
              <a:t>è ragionevole ritenere che l’importo delle somme per tale voce, potendo variare dal 5% al 10%, dovrebbe essere tanto maggiore quanto minore dovesse essere quello della voce «</a:t>
            </a:r>
            <a:r>
              <a:rPr lang="it-IT" b="1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eventuali lavori in amministrazione </a:t>
            </a:r>
            <a:r>
              <a:rPr lang="it-IT" b="1" dirty="0" smtClean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diretta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88900" algn="just"/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Resta, invece, da capire se anche l’importo delle somme per </a:t>
            </a:r>
            <a:r>
              <a:rPr lang="it-IT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accantonamenti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debba essere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compreso tra il 5 e il 10%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quello dei lavori a base di gara al lordo dei costi della sicurezza.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1F0317F6-B31F-E9C8-A6DE-A10279D60643}"/>
              </a:ext>
            </a:extLst>
          </p:cNvPr>
          <p:cNvSpPr/>
          <p:nvPr/>
        </p:nvSpPr>
        <p:spPr>
          <a:xfrm>
            <a:off x="3851920" y="638104"/>
            <a:ext cx="1224136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PREMESSA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AC4A0A-E249-2DC2-179D-0C13FFCC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4D69FAA-B82D-174C-1AC5-B163154D29D2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A5B0F471-44D5-AF2D-8D0C-AB5C2509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29265"/>
            <a:ext cx="8600464" cy="491941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F0317F6-B31F-E9C8-A6DE-A10279D60643}"/>
              </a:ext>
            </a:extLst>
          </p:cNvPr>
          <p:cNvSpPr/>
          <p:nvPr/>
        </p:nvSpPr>
        <p:spPr>
          <a:xfrm>
            <a:off x="3419872" y="834445"/>
            <a:ext cx="244827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ruolo del progettista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B448C0-BF2C-7BFD-9831-BE7C3AD2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973CCB-BBE4-7ED8-793E-BC007FFC47C7}"/>
              </a:ext>
            </a:extLst>
          </p:cNvPr>
          <p:cNvSpPr txBox="1"/>
          <p:nvPr/>
        </p:nvSpPr>
        <p:spPr>
          <a:xfrm>
            <a:off x="2771800" y="6525344"/>
            <a:ext cx="39604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D0BF9F7E-0B76-83B6-E89F-BCE5D4F8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B1F0156-725F-2BCE-F941-FF2D4D3D0E76}"/>
              </a:ext>
            </a:extLst>
          </p:cNvPr>
          <p:cNvSpPr/>
          <p:nvPr/>
        </p:nvSpPr>
        <p:spPr>
          <a:xfrm>
            <a:off x="431900" y="1356623"/>
            <a:ext cx="8172908" cy="145769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</a:rPr>
              <a:t>Come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individua le categorie di lavorazioni di cui si compone l’opera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aggregando le varie voci di lavoro del CME secondo le rispettive categorie di appartenenza, generali e specializzate</a:t>
            </a:r>
            <a:r>
              <a:rPr lang="it-IT" i="1" dirty="0">
                <a:solidFill>
                  <a:srgbClr val="00206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cos</a:t>
            </a:r>
            <a:r>
              <a:rPr lang="it-IT" dirty="0">
                <a:solidFill>
                  <a:srgbClr val="0070C0"/>
                </a:solidFill>
              </a:rPr>
              <a:t>ì </a:t>
            </a:r>
            <a:r>
              <a:rPr lang="it-IT" b="1" dirty="0">
                <a:solidFill>
                  <a:srgbClr val="FF0000"/>
                </a:solidFill>
              </a:rPr>
              <a:t>determina il peso % delle TOL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srgbClr val="7030A0"/>
                </a:solidFill>
              </a:rPr>
              <a:t>aggregando le voci medesime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7030A0"/>
                </a:solidFill>
              </a:rPr>
              <a:t>sulla base delle relative declaratorie </a:t>
            </a:r>
            <a:r>
              <a:rPr lang="it-IT" i="1" dirty="0">
                <a:solidFill>
                  <a:srgbClr val="0070C0"/>
                </a:solidFill>
              </a:rPr>
              <a:t>(Tabella A.2), </a:t>
            </a:r>
            <a:r>
              <a:rPr lang="it-IT" dirty="0">
                <a:solidFill>
                  <a:srgbClr val="7030A0"/>
                </a:solidFill>
              </a:rPr>
              <a:t>dando precedenza alle TOL specializzate.</a:t>
            </a:r>
            <a:endParaRPr lang="it-IT" i="1" dirty="0">
              <a:solidFill>
                <a:srgbClr val="7030A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1F0317F6-B31F-E9C8-A6DE-A10279D60643}"/>
              </a:ext>
            </a:extLst>
          </p:cNvPr>
          <p:cNvSpPr/>
          <p:nvPr/>
        </p:nvSpPr>
        <p:spPr>
          <a:xfrm>
            <a:off x="3419872" y="834445"/>
            <a:ext cx="244827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ruolo del progettista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/>
          <a:srcRect l="5801" t="51572" r="3027" b="-2239"/>
          <a:stretch/>
        </p:blipFill>
        <p:spPr>
          <a:xfrm>
            <a:off x="457714" y="3047699"/>
            <a:ext cx="8337768" cy="288032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71800" y="6525344"/>
            <a:ext cx="39604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974430" y="1296514"/>
            <a:ext cx="7195140" cy="349702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</a:rPr>
              <a:t>Ma le declaratorie delle categorie SOA non corrispondono a quelle delle TOL: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90" y="1743373"/>
            <a:ext cx="8839052" cy="465110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1F0317F6-B31F-E9C8-A6DE-A10279D60643}"/>
              </a:ext>
            </a:extLst>
          </p:cNvPr>
          <p:cNvSpPr/>
          <p:nvPr/>
        </p:nvSpPr>
        <p:spPr>
          <a:xfrm>
            <a:off x="3419872" y="779853"/>
            <a:ext cx="2448272" cy="3804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ruolo del progettista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AF1BED-D162-38D5-2619-52910797E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45ECFB1-1CA0-5957-E708-97EFB28479E0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148BB96-77F5-210B-48E5-F82A06665CD0}"/>
              </a:ext>
            </a:extLst>
          </p:cNvPr>
          <p:cNvSpPr txBox="1"/>
          <p:nvPr/>
        </p:nvSpPr>
        <p:spPr>
          <a:xfrm>
            <a:off x="452617" y="1033063"/>
            <a:ext cx="8280000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OG 1 – Euro 3.000.000 – Lavori edili</a:t>
            </a:r>
          </a:p>
          <a:p>
            <a:pPr algn="just"/>
            <a:r>
              <a:rPr lang="it-IT" b="1" dirty="0">
                <a:solidFill>
                  <a:srgbClr val="7030A0"/>
                </a:solidFill>
              </a:rPr>
              <a:t>OS 21 – Euro 500.000,00 – Fondazioni speciali</a:t>
            </a:r>
          </a:p>
          <a:p>
            <a:pPr algn="just"/>
            <a:r>
              <a:rPr lang="it-IT" b="1" dirty="0">
                <a:solidFill>
                  <a:srgbClr val="F79646"/>
                </a:solidFill>
              </a:rPr>
              <a:t>OG 3 – Euro 300.000 – Bitumatura piazzale</a:t>
            </a:r>
          </a:p>
          <a:p>
            <a:pPr algn="just"/>
            <a:endParaRPr lang="it-IT" sz="800" b="1" dirty="0">
              <a:solidFill>
                <a:srgbClr val="00B0F0"/>
              </a:solidFill>
            </a:endParaRP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OG1, </a:t>
            </a:r>
            <a:r>
              <a:rPr lang="it-IT" b="1" dirty="0">
                <a:solidFill>
                  <a:srgbClr val="7030A0"/>
                </a:solidFill>
              </a:rPr>
              <a:t>OS 21 </a:t>
            </a:r>
            <a:r>
              <a:rPr lang="it-IT" b="1" dirty="0">
                <a:solidFill>
                  <a:srgbClr val="C00000"/>
                </a:solidFill>
              </a:rPr>
              <a:t>e </a:t>
            </a:r>
            <a:r>
              <a:rPr lang="it-IT" b="1" dirty="0">
                <a:solidFill>
                  <a:srgbClr val="F79646"/>
                </a:solidFill>
              </a:rPr>
              <a:t>OG3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  <a:sym typeface="Wingdings" panose="05000000000000000000" pitchFamily="2" charset="2"/>
              </a:rPr>
              <a:t> declaratorie SOA e TOL non corrispondono  scomposizione</a:t>
            </a:r>
            <a:endParaRPr lang="it-IT" sz="8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8593041"/>
              </p:ext>
            </p:extLst>
          </p:nvPr>
        </p:nvGraphicFramePr>
        <p:xfrm>
          <a:off x="302152" y="2336086"/>
          <a:ext cx="8590327" cy="4165828"/>
        </p:xfrm>
        <a:graphic>
          <a:graphicData uri="http://schemas.openxmlformats.org/drawingml/2006/table">
            <a:tbl>
              <a:tblPr/>
              <a:tblGrid>
                <a:gridCol w="8590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631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5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TOL.1 Opere edili su edifici e manufatti non soggetti a tutela dei beni culturali</a:t>
                      </a:r>
                      <a:endParaRPr lang="it-IT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" marR="4757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0363"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Riguarda la nuova costruzione, la manutenzione, la ristrutturazione o il consolidamento di edifici civili e industriali non soggetti a tutela dei beni culturali quali, in via esemplificativa, le residenze, le carceri, le scuole, le caserme, gli uffici, i teatri, gli ospedali, gli stadi, gli edifici per le industrie, gli edifici per parcheggi, le stazioni ferroviarie e metropolitane e gli edifici aeroportuali.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Include, in via esemplificativa, e non esaustiva: 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infissi e rivestimenti interni ed esterni, pavimentazioni, massetti e sottofondi, solai </a:t>
                      </a:r>
                      <a:r>
                        <a:rPr lang="it-IT" sz="16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(esclusi quelli interamente in cemento armato)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altri manufatti in materie plastiche, materiali vetrosi e simili, murature e tramezzature comprensive di intonacatura, rasatura, tinteggiatura, verniciatura, opere di finitura quali isolamenti termici e acustici, controsoffittature, barriere al fuoco e opere di impermeabilizzazione, facciate continue e coperture in alluminio, apparecchi di appoggio in gomma. </a:t>
                      </a:r>
                      <a:endParaRPr lang="it-IT" sz="16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SONO </a:t>
                      </a:r>
                      <a:r>
                        <a:rPr lang="it-IT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 </a:t>
                      </a: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ESCLUDERE</a:t>
                      </a:r>
                      <a:r>
                        <a:rPr lang="it-IT" sz="16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impianti elettrici, tecnologici, radiotelefonici, antintrusione, meccanici, termici, di condizionamento idrico sanitari e trasportatori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le strutture e i manufatti in legno, in acciaio </a:t>
                      </a:r>
                      <a:r>
                        <a:rPr lang="it-IT" sz="16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(travi, coperture etc), 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cemento armato gettato in opera o prefabbricato </a:t>
                      </a:r>
                      <a:r>
                        <a:rPr lang="it-IT" sz="16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(pilastri, travi, pozzetti, </a:t>
                      </a:r>
                      <a:r>
                        <a:rPr lang="it-IT" sz="16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serbatoi pensili e silos</a:t>
                      </a:r>
                      <a:r>
                        <a:rPr lang="it-IT" sz="16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gli scavi e i movimenti terra, le demolizioni, la raccolta di materiali di risulta e il loro smaltimento </a:t>
                      </a:r>
                      <a:r>
                        <a:rPr lang="it-IT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qualsiasi lavorazione o materiali direttamente riconducibile alle TOL Specializzate.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4" marR="33894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738036" y="664375"/>
            <a:ext cx="8027968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OPERE DI REALIZZAZIONE DI UNA SCUOLA – IMPORTO EURO 3.800.000,00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71800" y="6525344"/>
            <a:ext cx="39604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2467051"/>
              </p:ext>
            </p:extLst>
          </p:nvPr>
        </p:nvGraphicFramePr>
        <p:xfrm>
          <a:off x="251520" y="692696"/>
          <a:ext cx="8568952" cy="3240360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565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TOL.4 Lavori di movimento terra, demolizioni, opere di protezione ambientale,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ingegneria naturalistica e opere a verde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" marR="4757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4701"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Riguarda lo scavo e i movimenti terra di qualsiasi genere, trincee e rilevati, ripristino, modifica e bonifica</a:t>
                      </a:r>
                      <a:r>
                        <a:rPr lang="it-IT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 volumi di terra, realizzati qualunque sia la natura del terreno da scavare, ripristinare e bonificare, i campionamenti di terreni e le analisi chimiche, le demolizioni in genere, compreso lo smontaggio di impianti, la demolizione completa di edifici e il taglio di strutture in cemento armato, le attività di raccolta dei materiali di risulta e il </a:t>
                      </a:r>
                      <a:r>
                        <a:rPr lang="it-IT" sz="16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loro conferimento, </a:t>
                      </a:r>
                      <a:r>
                        <a:rPr lang="it-IT" sz="1600" b="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realizzazione delle cunette, caditoie, canalette in terra o in calcestruzzo direttamente relazionate con i movimenti terra, la realizzazione del verde urbano, compresi gli arredi urbani e le opere a verde quali la realizzazione di tappeti erbosi, inerbimenti, la messa a dimora di piante arbustive o alberi, la piantagione di essenze arboree e la manutenzione del verde in generale, compresi i geotessuti, le geogriglie, le terre rinforzate, i materiali in grado di aumentare la capacità portante del rilevato, dune antirumore, la stabilizzazione a calce e/o cemento, il misto stabilizzato, il misto cementato e le trincee drenanti.</a:t>
                      </a:r>
                      <a:endParaRPr lang="it-IT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4" marR="33894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72399"/>
              </p:ext>
            </p:extLst>
          </p:nvPr>
        </p:nvGraphicFramePr>
        <p:xfrm>
          <a:off x="251520" y="4133222"/>
          <a:ext cx="8568952" cy="2204074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739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TOL.5 Pavimentazioni in conglomerato bituminoso</a:t>
                      </a:r>
                      <a:endParaRPr lang="it-IT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" marR="4757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4172"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Riguarda la</a:t>
                      </a:r>
                      <a:r>
                        <a:rPr lang="it-IT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nuova costruzione, la manutenzione o la ristrutturazione di pavimentazioni in conglomerato bituminoso.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Include,</a:t>
                      </a:r>
                      <a:r>
                        <a:rPr lang="it-IT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via esemplificativa e non esaustiva: le pavimentazioni stradali, di piazzali e marciapiedi, le impermeabilizzazioni a base di materiali bituminosi di impalcati, la segnaletica orizzontale.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it-IT" sz="16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SONO DA ESCLUDERE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it-IT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pavimentazioni in calcestruzzo, strutture e manufatti in acciaio, in cemento armato gettato in opera o prefabbricato, gli scavi e i movimenti terra, le demolizioni, la raccolta di materiali di risulta e il loro smaltimento e qualsiasi lavorazione o materiale direttamente riconducibile alle TOL Specializzate</a:t>
                      </a:r>
                      <a:endParaRPr lang="it-IT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4" marR="33894" marT="4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AF1BED-D162-38D5-2619-52910797E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45ECFB1-1CA0-5957-E708-97EFB28479E0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148BB96-77F5-210B-48E5-F82A06665CD0}"/>
              </a:ext>
            </a:extLst>
          </p:cNvPr>
          <p:cNvSpPr txBox="1"/>
          <p:nvPr/>
        </p:nvSpPr>
        <p:spPr>
          <a:xfrm>
            <a:off x="432000" y="1909552"/>
            <a:ext cx="828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B050"/>
                </a:solidFill>
              </a:rPr>
              <a:t>TOL GENERALI</a:t>
            </a:r>
          </a:p>
          <a:p>
            <a:pPr algn="just"/>
            <a:endParaRPr lang="it-IT" sz="800" b="1" dirty="0">
              <a:solidFill>
                <a:srgbClr val="00B050"/>
              </a:solidFill>
            </a:endParaRP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TOL 1 – Opere edili su edifici non soggetti a tutela beni culturali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TOL 5 – Pavimentazione in conglomerato bituminoso</a:t>
            </a:r>
          </a:p>
          <a:p>
            <a:pPr algn="just"/>
            <a:endParaRPr lang="it-IT" sz="1200" b="1" dirty="0">
              <a:solidFill>
                <a:srgbClr val="00B05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ESPUNTE LE LAVORAZIONI A ESSE RICONDUCIBILI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OCCORRE INSERIRE LE TOL SPECIALIZZATE</a:t>
            </a:r>
          </a:p>
          <a:p>
            <a:endParaRPr lang="it-IT" sz="1200" i="1" dirty="0">
              <a:solidFill>
                <a:prstClr val="black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TOL SPECIALIZZATE </a:t>
            </a:r>
          </a:p>
          <a:p>
            <a:endParaRPr lang="it-IT" sz="800" b="1" dirty="0">
              <a:solidFill>
                <a:srgbClr val="00B05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TOL 4 – Movimenti terra</a:t>
            </a:r>
          </a:p>
          <a:p>
            <a:r>
              <a:rPr lang="it-IT" b="1" dirty="0">
                <a:solidFill>
                  <a:srgbClr val="0070C0"/>
                </a:solidFill>
              </a:rPr>
              <a:t>TOL 7 – Strutture in Calcestruzzo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14 – Impianti elettrici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15 – Impianti meccanici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19 – Opere di fondazione speciale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6867" y="845949"/>
            <a:ext cx="8027968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OPERE DI REALIZZAZIONE DI UNA SCUOLA – IMPORTO EURO 3.800.000,00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B333054E-3648-5F34-9CB5-69AF5A313EB2}"/>
              </a:ext>
            </a:extLst>
          </p:cNvPr>
          <p:cNvSpPr/>
          <p:nvPr/>
        </p:nvSpPr>
        <p:spPr>
          <a:xfrm>
            <a:off x="558016" y="1328094"/>
            <a:ext cx="8027968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SCOMPOSIZIONE DEL CME IN TOL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5095DD2-019C-A36E-EB45-1824C0EC2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" t="6972" r="596" b="8989"/>
          <a:stretch/>
        </p:blipFill>
        <p:spPr>
          <a:xfrm>
            <a:off x="251520" y="980728"/>
            <a:ext cx="8701001" cy="20251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37105BA-3A56-65BA-76AE-1C823217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5" y="3211222"/>
            <a:ext cx="8608981" cy="28526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6D454B6-7E4F-7B40-69F6-D9D9140E676C}"/>
              </a:ext>
            </a:extLst>
          </p:cNvPr>
          <p:cNvSpPr txBox="1"/>
          <p:nvPr/>
        </p:nvSpPr>
        <p:spPr>
          <a:xfrm>
            <a:off x="2648275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3138" y="4437112"/>
            <a:ext cx="8280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INDICE SINTETICO REVISIONALE DI PROGETTO</a:t>
            </a:r>
          </a:p>
          <a:p>
            <a:endParaRPr lang="it-IT" sz="800" dirty="0"/>
          </a:p>
          <a:p>
            <a:pPr algn="ctr"/>
            <a:r>
              <a:rPr lang="it-IT" sz="2400" dirty="0" err="1"/>
              <a:t>Is</a:t>
            </a:r>
            <a:r>
              <a:rPr lang="it-IT" sz="2400" dirty="0"/>
              <a:t> = Σ </a:t>
            </a:r>
            <a:r>
              <a:rPr lang="it-IT" sz="2400" dirty="0" err="1"/>
              <a:t>pi</a:t>
            </a:r>
            <a:r>
              <a:rPr lang="it-IT" sz="2400" dirty="0"/>
              <a:t> x ITOL </a:t>
            </a:r>
            <a:r>
              <a:rPr lang="it-IT" sz="2400" i="1" dirty="0"/>
              <a:t>i</a:t>
            </a:r>
            <a:r>
              <a:rPr lang="it-IT" sz="2400" dirty="0"/>
              <a:t>  = </a:t>
            </a:r>
          </a:p>
          <a:p>
            <a:endParaRPr lang="it-IT" sz="800" b="1" dirty="0"/>
          </a:p>
          <a:p>
            <a:r>
              <a:rPr lang="it-IT" b="1" dirty="0">
                <a:solidFill>
                  <a:srgbClr val="FF0000"/>
                </a:solidFill>
              </a:rPr>
              <a:t>(0,40 x </a:t>
            </a:r>
            <a:r>
              <a:rPr lang="it-IT" b="1" dirty="0">
                <a:solidFill>
                  <a:srgbClr val="00B050"/>
                </a:solidFill>
              </a:rPr>
              <a:t>ITOL1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B050"/>
                </a:solidFill>
              </a:rPr>
              <a:t>ITOL5</a:t>
            </a:r>
            <a:r>
              <a:rPr lang="it-IT" b="1" dirty="0">
                <a:solidFill>
                  <a:srgbClr val="FF0000"/>
                </a:solidFill>
              </a:rPr>
              <a:t>) + (0,08 x </a:t>
            </a:r>
            <a:r>
              <a:rPr lang="it-IT" b="1" dirty="0">
                <a:solidFill>
                  <a:srgbClr val="0070C0"/>
                </a:solidFill>
              </a:rPr>
              <a:t>ITOL4</a:t>
            </a:r>
            <a:r>
              <a:rPr lang="it-IT" b="1" dirty="0">
                <a:solidFill>
                  <a:srgbClr val="FF0000"/>
                </a:solidFill>
              </a:rPr>
              <a:t>) + (0,24x </a:t>
            </a:r>
            <a:r>
              <a:rPr lang="it-IT" b="1" dirty="0">
                <a:solidFill>
                  <a:srgbClr val="0070C0"/>
                </a:solidFill>
              </a:rPr>
              <a:t>ITOL 7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70C0"/>
                </a:solidFill>
              </a:rPr>
              <a:t>ITOL 14</a:t>
            </a:r>
            <a:r>
              <a:rPr lang="it-IT" b="1" dirty="0">
                <a:solidFill>
                  <a:srgbClr val="FF0000"/>
                </a:solidFill>
              </a:rPr>
              <a:t>) +</a:t>
            </a:r>
          </a:p>
          <a:p>
            <a:r>
              <a:rPr lang="it-IT" b="1" dirty="0">
                <a:solidFill>
                  <a:srgbClr val="FF0000"/>
                </a:solidFill>
              </a:rPr>
              <a:t>(0,05 x </a:t>
            </a:r>
            <a:r>
              <a:rPr lang="it-IT" b="1" dirty="0">
                <a:solidFill>
                  <a:srgbClr val="0070C0"/>
                </a:solidFill>
              </a:rPr>
              <a:t>ITOL 15</a:t>
            </a:r>
            <a:r>
              <a:rPr lang="it-IT" b="1" dirty="0">
                <a:solidFill>
                  <a:srgbClr val="FF0000"/>
                </a:solidFill>
              </a:rPr>
              <a:t>) + (0,13 x </a:t>
            </a:r>
            <a:r>
              <a:rPr lang="it-IT" b="1" dirty="0">
                <a:solidFill>
                  <a:srgbClr val="0070C0"/>
                </a:solidFill>
              </a:rPr>
              <a:t>ITOL 19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N.B. Gli indici ITOL </a:t>
            </a:r>
            <a:r>
              <a:rPr lang="it-IT" sz="16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it-IT" sz="1600" b="1" i="1" dirty="0" smtClean="0">
                <a:solidFill>
                  <a:srgbClr val="C00000"/>
                </a:solidFill>
              </a:rPr>
              <a:t>sono </a:t>
            </a:r>
            <a:r>
              <a:rPr lang="it-IT" sz="1600" b="1" i="1" dirty="0">
                <a:solidFill>
                  <a:srgbClr val="C00000"/>
                </a:solidFill>
              </a:rPr>
              <a:t>desunti nella fase di applicazione dalle disposizioni del MIT.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D148BB96-77F5-210B-48E5-F82A06665CD0}"/>
              </a:ext>
            </a:extLst>
          </p:cNvPr>
          <p:cNvSpPr txBox="1"/>
          <p:nvPr/>
        </p:nvSpPr>
        <p:spPr>
          <a:xfrm>
            <a:off x="488466" y="1064584"/>
            <a:ext cx="828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>
                <a:solidFill>
                  <a:srgbClr val="00B050"/>
                </a:solidFill>
                <a:sym typeface="Wingdings" panose="05000000000000000000" pitchFamily="2" charset="2"/>
              </a:rPr>
              <a:t>Tipologie omogenee GENERALI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TOL 1 Opere edili – Euro 1.520.000 – peso 1.520.000/3.800.000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 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40%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TOL 5 Pavimentazione Bitume – Euro 190.000 – peso 190.000/3.800.000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pPr algn="just"/>
            <a:endParaRPr lang="it-IT" sz="8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just"/>
            <a:r>
              <a:rPr lang="it-IT" b="1" u="sng" dirty="0">
                <a:solidFill>
                  <a:srgbClr val="0070C0"/>
                </a:solidFill>
                <a:sym typeface="Wingdings" panose="05000000000000000000" pitchFamily="2" charset="2"/>
              </a:rPr>
              <a:t>Tipologie omogenee SPECIALIZZATE</a:t>
            </a:r>
          </a:p>
          <a:p>
            <a:r>
              <a:rPr lang="it-IT" b="1" dirty="0">
                <a:solidFill>
                  <a:srgbClr val="0070C0"/>
                </a:solidFill>
              </a:rPr>
              <a:t>TOL 4 – Movimenti terra- Euro 304.000 -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304.000/3.800.000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8 %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7 – Strutture in Calcestruzzo 912.000 -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912.000/3.800.000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24%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14 – Impianti elettrici 190.000 -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190.000/3.800.000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15 – Impianti meccanici 190.000 -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190.000/3.800.000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19 – Opere di fondazione speciale 500.000 -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500.000/3.800.000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13%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3544" y="3828066"/>
            <a:ext cx="8280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NB Quando si applica la metodologia di calcolo di cui alla </a:t>
            </a:r>
            <a:r>
              <a:rPr lang="it-IT" b="1" i="1" dirty="0">
                <a:solidFill>
                  <a:srgbClr val="002060"/>
                </a:solidFill>
              </a:rPr>
              <a:t>Tabella B</a:t>
            </a:r>
            <a:r>
              <a:rPr lang="it-IT" i="1" dirty="0">
                <a:solidFill>
                  <a:srgbClr val="002060"/>
                </a:solidFill>
              </a:rPr>
              <a:t>, è possibile espungere, le TOL che presentano un peso inferiore al 4% dell'importo dei lavori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576" y="766300"/>
            <a:ext cx="8027968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OPERE DI REALIZZAZIONE DI UNA SCUOLA – IMPORTO EURO 3.800.000,00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ED2219-96B1-EB02-50B4-274BFCDF5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47C6CD5-5F8F-BB61-7F5A-9DB11F3A0D55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475CB456-093D-57AF-60CF-C9DB68B4726C}"/>
              </a:ext>
            </a:extLst>
          </p:cNvPr>
          <p:cNvSpPr/>
          <p:nvPr/>
        </p:nvSpPr>
        <p:spPr>
          <a:xfrm>
            <a:off x="484706" y="4429660"/>
            <a:ext cx="8280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INDICE SINTETICO REVISIONALE DI PROGETTO</a:t>
            </a:r>
          </a:p>
          <a:p>
            <a:endParaRPr lang="it-IT" sz="800" dirty="0"/>
          </a:p>
          <a:p>
            <a:pPr algn="ctr"/>
            <a:r>
              <a:rPr lang="it-IT" sz="2400" dirty="0" err="1"/>
              <a:t>Is</a:t>
            </a:r>
            <a:r>
              <a:rPr lang="it-IT" sz="2400" dirty="0"/>
              <a:t> = Σ </a:t>
            </a:r>
            <a:r>
              <a:rPr lang="it-IT" sz="2400" dirty="0" err="1"/>
              <a:t>pi</a:t>
            </a:r>
            <a:r>
              <a:rPr lang="it-IT" sz="2400" dirty="0"/>
              <a:t> x ITOL </a:t>
            </a:r>
            <a:r>
              <a:rPr lang="it-IT" sz="2400" i="1" dirty="0"/>
              <a:t>i</a:t>
            </a:r>
            <a:r>
              <a:rPr lang="it-IT" sz="2400" dirty="0"/>
              <a:t>  = </a:t>
            </a:r>
          </a:p>
          <a:p>
            <a:endParaRPr lang="it-IT" sz="800" b="1" dirty="0"/>
          </a:p>
          <a:p>
            <a:r>
              <a:rPr lang="it-IT" b="1" dirty="0">
                <a:solidFill>
                  <a:srgbClr val="FF0000"/>
                </a:solidFill>
              </a:rPr>
              <a:t>(0,40 x </a:t>
            </a:r>
            <a:r>
              <a:rPr lang="it-IT" b="1" dirty="0">
                <a:solidFill>
                  <a:srgbClr val="00B050"/>
                </a:solidFill>
              </a:rPr>
              <a:t>ITOL1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B050"/>
                </a:solidFill>
              </a:rPr>
              <a:t>ITOL5</a:t>
            </a:r>
            <a:r>
              <a:rPr lang="it-IT" b="1" dirty="0">
                <a:solidFill>
                  <a:srgbClr val="FF0000"/>
                </a:solidFill>
              </a:rPr>
              <a:t>) + (0,08 x </a:t>
            </a:r>
            <a:r>
              <a:rPr lang="it-IT" b="1" dirty="0">
                <a:solidFill>
                  <a:srgbClr val="0070C0"/>
                </a:solidFill>
              </a:rPr>
              <a:t>ITOL4</a:t>
            </a:r>
            <a:r>
              <a:rPr lang="it-IT" b="1" dirty="0">
                <a:solidFill>
                  <a:srgbClr val="FF0000"/>
                </a:solidFill>
              </a:rPr>
              <a:t>) + (0,24x </a:t>
            </a:r>
            <a:r>
              <a:rPr lang="it-IT" b="1" dirty="0">
                <a:solidFill>
                  <a:srgbClr val="0070C0"/>
                </a:solidFill>
              </a:rPr>
              <a:t>ITOL 7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70C0"/>
                </a:solidFill>
              </a:rPr>
              <a:t>ITOL 14</a:t>
            </a:r>
            <a:r>
              <a:rPr lang="it-IT" b="1" dirty="0">
                <a:solidFill>
                  <a:srgbClr val="FF0000"/>
                </a:solidFill>
              </a:rPr>
              <a:t>) +</a:t>
            </a:r>
          </a:p>
          <a:p>
            <a:r>
              <a:rPr lang="it-IT" b="1" dirty="0">
                <a:solidFill>
                  <a:srgbClr val="FF0000"/>
                </a:solidFill>
              </a:rPr>
              <a:t>(0,05 x </a:t>
            </a:r>
            <a:r>
              <a:rPr lang="it-IT" b="1" dirty="0">
                <a:solidFill>
                  <a:srgbClr val="0070C0"/>
                </a:solidFill>
              </a:rPr>
              <a:t>ITOL 15</a:t>
            </a:r>
            <a:r>
              <a:rPr lang="it-IT" b="1" dirty="0">
                <a:solidFill>
                  <a:srgbClr val="FF0000"/>
                </a:solidFill>
              </a:rPr>
              <a:t>) + (0,13 x </a:t>
            </a:r>
            <a:r>
              <a:rPr lang="it-IT" b="1" dirty="0">
                <a:solidFill>
                  <a:srgbClr val="0070C0"/>
                </a:solidFill>
              </a:rPr>
              <a:t>ITOL 19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sz="1600" i="1" dirty="0">
                <a:solidFill>
                  <a:srgbClr val="C00000"/>
                </a:solidFill>
              </a:rPr>
              <a:t>N.B. Gli indici ITOL </a:t>
            </a:r>
            <a:r>
              <a:rPr lang="it-IT" sz="1600" i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it-IT" sz="1600" i="1" dirty="0">
                <a:solidFill>
                  <a:srgbClr val="C00000"/>
                </a:solidFill>
              </a:rPr>
              <a:t>sono desunti nella fase di applicazione dalle disposizioni del MIT.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2A00A5C7-5FAB-8A7F-615A-74026928249C}"/>
              </a:ext>
            </a:extLst>
          </p:cNvPr>
          <p:cNvSpPr txBox="1"/>
          <p:nvPr/>
        </p:nvSpPr>
        <p:spPr>
          <a:xfrm>
            <a:off x="473129" y="1330354"/>
            <a:ext cx="828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>
                <a:solidFill>
                  <a:srgbClr val="00B050"/>
                </a:solidFill>
                <a:sym typeface="Wingdings" panose="05000000000000000000" pitchFamily="2" charset="2"/>
              </a:rPr>
              <a:t>Tipologie omogenee GENERALI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TOL 1 Opere edili – Euro 1.520.000 – peso 1.520.000/3.800.000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 =</a:t>
            </a:r>
            <a:endParaRPr lang="it-IT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r>
              <a:rPr lang="it-IT" b="1" dirty="0">
                <a:solidFill>
                  <a:srgbClr val="00B050"/>
                </a:solidFill>
                <a:sym typeface="Wingdings" panose="05000000000000000000" pitchFamily="2" charset="2"/>
              </a:rPr>
              <a:t>TOL 5 Pavimentazione Bitume – Euro 190.000 – peso 190.000/3.800.000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pPr algn="just"/>
            <a:endParaRPr lang="it-IT" sz="8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just"/>
            <a:r>
              <a:rPr lang="it-IT" b="1" u="sng" dirty="0">
                <a:solidFill>
                  <a:srgbClr val="0070C0"/>
                </a:solidFill>
                <a:sym typeface="Wingdings" panose="05000000000000000000" pitchFamily="2" charset="2"/>
              </a:rPr>
              <a:t>Tipologie omogenee SPECIALIZZATE</a:t>
            </a:r>
          </a:p>
          <a:p>
            <a:r>
              <a:rPr lang="it-IT" b="1" dirty="0">
                <a:solidFill>
                  <a:srgbClr val="0070C0"/>
                </a:solidFill>
              </a:rPr>
              <a:t>TOL 4 – Movimenti terra- Euro 304.000 -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304.000/3.800.000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</a:t>
            </a:r>
            <a:endParaRPr lang="it-IT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b="1" dirty="0">
                <a:solidFill>
                  <a:srgbClr val="0070C0"/>
                </a:solidFill>
              </a:rPr>
              <a:t>TOL 7 – Strutture in Calcestruzzo 912.000 -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912.000/3.800.000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24%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14 – Impianti elettrici 190.000 -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190.000/3.800.000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15 – Impianti meccanici 190.000 -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190.000/3.800.000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</a:p>
          <a:p>
            <a:r>
              <a:rPr lang="it-IT" b="1" dirty="0">
                <a:solidFill>
                  <a:srgbClr val="0070C0"/>
                </a:solidFill>
              </a:rPr>
              <a:t>TOL 19 – Opere di fondazione speciale 500.000 - </a:t>
            </a: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peso 500.000/3.800.000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=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13%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DE0BFCA-7017-1565-4F62-EB72234ECB3F}"/>
              </a:ext>
            </a:extLst>
          </p:cNvPr>
          <p:cNvSpPr/>
          <p:nvPr/>
        </p:nvSpPr>
        <p:spPr>
          <a:xfrm>
            <a:off x="755576" y="766300"/>
            <a:ext cx="8027968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OPERE DI REALIZZAZIONE DI UNA SCUOLA – IMPORTO EURO 3.800.000,00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8E9175B8-11B8-A9A8-3D01-FB082E2EB571}"/>
              </a:ext>
            </a:extLst>
          </p:cNvPr>
          <p:cNvCxnSpPr>
            <a:cxnSpLocks/>
          </p:cNvCxnSpPr>
          <p:nvPr/>
        </p:nvCxnSpPr>
        <p:spPr>
          <a:xfrm flipH="1">
            <a:off x="1027303" y="1727552"/>
            <a:ext cx="5688632" cy="3687751"/>
          </a:xfrm>
          <a:prstGeom prst="straightConnector1">
            <a:avLst/>
          </a:prstGeom>
          <a:ln w="12700">
            <a:solidFill>
              <a:srgbClr val="00B050"/>
            </a:solidFill>
            <a:prstDash val="lgDash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="" xmlns:a16="http://schemas.microsoft.com/office/drawing/2014/main" id="{BB916FE3-E651-ED6D-5A99-E9231E54B4A0}"/>
              </a:ext>
            </a:extLst>
          </p:cNvPr>
          <p:cNvCxnSpPr/>
          <p:nvPr/>
        </p:nvCxnSpPr>
        <p:spPr>
          <a:xfrm flipH="1">
            <a:off x="4067944" y="2799268"/>
            <a:ext cx="2808312" cy="2615277"/>
          </a:xfrm>
          <a:prstGeom prst="straightConnector1">
            <a:avLst/>
          </a:prstGeom>
          <a:ln w="12700" cmpd="sng">
            <a:solidFill>
              <a:srgbClr val="0070C0"/>
            </a:solidFill>
            <a:prstDash val="lgDash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F3F4A805-6E6F-1CCA-5B92-D093D84A1FD8}"/>
              </a:ext>
            </a:extLst>
          </p:cNvPr>
          <p:cNvSpPr/>
          <p:nvPr/>
        </p:nvSpPr>
        <p:spPr>
          <a:xfrm>
            <a:off x="6715935" y="1475926"/>
            <a:ext cx="899120" cy="4542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40%</a:t>
            </a:r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BA3D60C9-E8D3-4535-00DE-C5D8109DE25E}"/>
              </a:ext>
            </a:extLst>
          </p:cNvPr>
          <p:cNvSpPr/>
          <p:nvPr/>
        </p:nvSpPr>
        <p:spPr>
          <a:xfrm>
            <a:off x="6876256" y="2457422"/>
            <a:ext cx="899120" cy="45429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8%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314C0E-A1CB-A020-F089-5982F933B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EEDD077-DAA6-02D5-FC34-2682B194B4E7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1478C33-0482-630A-5FAA-8B2A0D7F1069}"/>
              </a:ext>
            </a:extLst>
          </p:cNvPr>
          <p:cNvSpPr txBox="1"/>
          <p:nvPr/>
        </p:nvSpPr>
        <p:spPr>
          <a:xfrm>
            <a:off x="1619672" y="2492896"/>
            <a:ext cx="57355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LE T.O.L.: il DL e il RUP. Il calcolo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021507" y="3789040"/>
            <a:ext cx="740244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i="1" dirty="0">
                <a:solidFill>
                  <a:schemeClr val="accent6">
                    <a:lumMod val="50000"/>
                  </a:schemeClr>
                </a:solidFill>
              </a:rPr>
              <a:t>Nelle more della pubblicazione delle apposite linee guida MIT, le indicazioni e gli esempi hanno finalità meramente informative e non rivestono alcun carattere di ufficialità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9081D159-16D9-1AB2-DC33-6BC46790173F}"/>
              </a:ext>
            </a:extLst>
          </p:cNvPr>
          <p:cNvSpPr txBox="1"/>
          <p:nvPr/>
        </p:nvSpPr>
        <p:spPr>
          <a:xfrm>
            <a:off x="559304" y="1211233"/>
            <a:ext cx="8100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800" b="1" dirty="0">
              <a:solidFill>
                <a:srgbClr val="002060"/>
              </a:solidFill>
              <a:latin typeface="Poppins,Bold"/>
            </a:endParaRPr>
          </a:p>
          <a:p>
            <a:pPr algn="just"/>
            <a:r>
              <a:rPr lang="it-IT" sz="2000" i="0" u="none" strike="noStrike" baseline="0" dirty="0">
                <a:solidFill>
                  <a:srgbClr val="002060"/>
                </a:solidFill>
                <a:cs typeface="Times New Roman" panose="02020603050405020304" pitchFamily="18" charset="0"/>
              </a:rPr>
              <a:t>Le stazioni appaltanti </a:t>
            </a:r>
            <a:r>
              <a:rPr lang="it-IT" sz="20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monitorano</a:t>
            </a:r>
            <a:r>
              <a:rPr lang="it-IT" sz="2000" i="0" u="none" strike="noStrike" baseline="0" dirty="0">
                <a:solidFill>
                  <a:srgbClr val="002060"/>
                </a:solidFill>
                <a:cs typeface="Times New Roman" panose="02020603050405020304" pitchFamily="18" charset="0"/>
              </a:rPr>
              <a:t> l’andamento degli indici di cui all’articolo 60 del codice </a:t>
            </a:r>
            <a:r>
              <a:rPr lang="it-IT" sz="2000" b="1" i="0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con la frequenza indicata nei documenti di gara </a:t>
            </a:r>
            <a:r>
              <a:rPr lang="it-IT" sz="2000" i="0" strike="noStrike" baseline="0" dirty="0">
                <a:solidFill>
                  <a:srgbClr val="002060"/>
                </a:solidFill>
                <a:cs typeface="Times New Roman" panose="02020603050405020304" pitchFamily="18" charset="0"/>
              </a:rPr>
              <a:t>iniziali, </a:t>
            </a:r>
            <a:r>
              <a:rPr lang="it-IT" sz="20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comunque non superiore a quella di aggiornamento degli indici revisionali applicati all’appalto</a:t>
            </a:r>
            <a:r>
              <a:rPr lang="it-IT" sz="2000" b="1" i="0" u="none" strike="noStrike" baseline="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it-IT" sz="2000" i="0" u="none" strike="noStrike" baseline="0" dirty="0">
                <a:solidFill>
                  <a:srgbClr val="002060"/>
                </a:solidFill>
                <a:cs typeface="Times New Roman" panose="02020603050405020304" pitchFamily="18" charset="0"/>
              </a:rPr>
              <a:t> al </a:t>
            </a:r>
            <a:r>
              <a:rPr lang="it-IT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fine di valutare se sussistono le condizioni per l’attivazione delle clausole di revisione prezzi </a:t>
            </a:r>
            <a:r>
              <a:rPr lang="it-IT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(art.3, comma 1, dell’Allegato II.2 bis)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9BE4417-E482-B746-95E9-EA7337996C31}"/>
              </a:ext>
            </a:extLst>
          </p:cNvPr>
          <p:cNvSpPr txBox="1"/>
          <p:nvPr/>
        </p:nvSpPr>
        <p:spPr>
          <a:xfrm>
            <a:off x="559303" y="3507381"/>
            <a:ext cx="810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La variazione è calcolata come </a:t>
            </a:r>
            <a:r>
              <a:rPr lang="it-IT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differenza</a:t>
            </a:r>
            <a:r>
              <a:rPr lang="it-IT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 tra il valore dell’indice sintetico al momento della </a:t>
            </a:r>
            <a:r>
              <a:rPr lang="it-IT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rilevazione e il corrispondente valore</a:t>
            </a:r>
            <a:r>
              <a:rPr lang="it-IT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 al mese di aggiudicazione della miglior offerta</a:t>
            </a:r>
            <a:r>
              <a:rPr lang="it-IT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o, in caso di sospensione o proroga dei termini di aggiudicazione, l’indice revisionale relativo al mese di scadenza del termine massimo per l'aggiudicazione </a:t>
            </a:r>
            <a:r>
              <a:rPr lang="it-IT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(art.5, comma 1, dell’Allegato II.2 bis)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0056" y="5211956"/>
            <a:ext cx="8280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In assenza di esplicita previsione nei documenti di gara iniziali, </a:t>
            </a:r>
            <a:r>
              <a:rPr lang="it-IT" b="1" i="1" dirty="0">
                <a:solidFill>
                  <a:srgbClr val="FF0000"/>
                </a:solidFill>
              </a:rPr>
              <a:t>si applica </a:t>
            </a:r>
            <a:r>
              <a:rPr lang="it-IT" i="1" dirty="0">
                <a:solidFill>
                  <a:srgbClr val="002060"/>
                </a:solidFill>
                <a:cs typeface="Times New Roman" panose="02020603050405020304" pitchFamily="18" charset="0"/>
              </a:rPr>
              <a:t>la metodologia di cui alla </a:t>
            </a:r>
            <a:r>
              <a:rPr lang="it-IT" b="1" i="1" dirty="0">
                <a:solidFill>
                  <a:srgbClr val="FF0000"/>
                </a:solidFill>
              </a:rPr>
              <a:t>Tabella B.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8470" y="871419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cs typeface="Times New Roman" panose="02020603050405020304" pitchFamily="18" charset="0"/>
              </a:rPr>
              <a:t>Il Direttore dei Lavori deve:</a:t>
            </a:r>
          </a:p>
          <a:p>
            <a:pPr algn="just"/>
            <a:endParaRPr lang="it-IT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3757" y="3437344"/>
            <a:ext cx="828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Come si calcola la revisione?</a:t>
            </a:r>
            <a:endParaRPr lang="it-IT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L’importo dello stato di avanzamento dei lavori revisionale, in aumento o in diminuzione, è determinato applicando la metodologia di calcolo di cui alla </a:t>
            </a:r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Tabella B.</a:t>
            </a:r>
          </a:p>
          <a:p>
            <a:pPr algn="just"/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I documenti iniziali di gara possono prevedere, per il calcolo degli stati di avanzamento dei lavori revisionali, il ricorso all’alternativa metodologia di cui alla </a:t>
            </a:r>
            <a:r>
              <a:rPr lang="it-IT" b="1" dirty="0">
                <a:solidFill>
                  <a:srgbClr val="00B0F0"/>
                </a:solidFill>
                <a:cs typeface="Times New Roman" panose="02020603050405020304" pitchFamily="18" charset="0"/>
              </a:rPr>
              <a:t>Tabella C.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0C2AD756-0D7A-BCC6-D332-71046FE69671}"/>
              </a:ext>
            </a:extLst>
          </p:cNvPr>
          <p:cNvSpPr/>
          <p:nvPr/>
        </p:nvSpPr>
        <p:spPr>
          <a:xfrm>
            <a:off x="426948" y="1384026"/>
            <a:ext cx="8243043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Comunicare a RUP e impresa 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l’avverarsi della condizione</a:t>
            </a:r>
          </a:p>
          <a:p>
            <a:pPr algn="just"/>
            <a:r>
              <a:rPr lang="it-IT" i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it-IT" b="1" dirty="0">
                <a:solidFill>
                  <a:srgbClr val="002060"/>
                </a:solidFill>
                <a:cs typeface="Times New Roman" panose="02020603050405020304" pitchFamily="18" charset="0"/>
              </a:rPr>
              <a:t>determinare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it-IT" b="1" dirty="0">
                <a:solidFill>
                  <a:srgbClr val="002060"/>
                </a:solidFill>
                <a:cs typeface="Times New Roman" panose="02020603050405020304" pitchFamily="18" charset="0"/>
              </a:rPr>
              <a:t>in corrispondenza della scadenza degli stati di avanzamento dei lavori adottati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it-IT" b="1" dirty="0">
                <a:solidFill>
                  <a:srgbClr val="002060"/>
                </a:solidFill>
                <a:cs typeface="Times New Roman" panose="02020603050405020304" pitchFamily="18" charset="0"/>
              </a:rPr>
              <a:t>le somme </a:t>
            </a:r>
            <a:r>
              <a:rPr lang="it-IT" i="1" dirty="0">
                <a:solidFill>
                  <a:srgbClr val="002060"/>
                </a:solidFill>
                <a:cs typeface="Times New Roman" panose="02020603050405020304" pitchFamily="18" charset="0"/>
              </a:rPr>
              <a:t>(in aumento o in diminuzione) </a:t>
            </a:r>
            <a:r>
              <a:rPr lang="it-IT" b="1" dirty="0">
                <a:solidFill>
                  <a:srgbClr val="002060"/>
                </a:solidFill>
                <a:cs typeface="Times New Roman" panose="02020603050405020304" pitchFamily="18" charset="0"/>
              </a:rPr>
              <a:t>dovute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 a titolo di revisione dei prezzi;</a:t>
            </a:r>
          </a:p>
          <a:p>
            <a:pPr algn="just"/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Trasmettere al RUP, 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a integrazione di ciascun </a:t>
            </a:r>
            <a:r>
              <a:rPr lang="it-IT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sal</a:t>
            </a:r>
            <a:r>
              <a:rPr lang="it-IT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it-IT" u="sng" dirty="0">
                <a:solidFill>
                  <a:srgbClr val="002060"/>
                </a:solidFill>
                <a:cs typeface="Times New Roman" panose="02020603050405020304" pitchFamily="18" charset="0"/>
              </a:rPr>
              <a:t>uno stato di avanzamento dei lavori «revisionale».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6026" y="1056213"/>
            <a:ext cx="867507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>
                <a:solidFill>
                  <a:srgbClr val="002060"/>
                </a:solidFill>
              </a:rPr>
              <a:t>1</a:t>
            </a:r>
            <a:r>
              <a:rPr lang="it-IT" sz="1700" dirty="0">
                <a:solidFill>
                  <a:srgbClr val="002060"/>
                </a:solidFill>
              </a:rPr>
              <a:t>. L'importo dello stato di avanzamento dei lavori revisionale è calcolato mediante applicazione della seguente formula: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se 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-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)/ </a:t>
            </a:r>
            <a:r>
              <a:rPr lang="it-IT" sz="1700" b="1" dirty="0">
                <a:solidFill>
                  <a:srgbClr val="7030A0"/>
                </a:solidFill>
              </a:rPr>
              <a:t>ISmo</a:t>
            </a:r>
            <a:r>
              <a:rPr lang="it-IT" sz="1700" dirty="0">
                <a:solidFill>
                  <a:srgbClr val="002060"/>
                </a:solidFill>
              </a:rPr>
              <a:t>)&gt;0,03 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allora </a:t>
            </a:r>
            <a:r>
              <a:rPr lang="it-IT" sz="1700" b="1" dirty="0">
                <a:solidFill>
                  <a:srgbClr val="00B050"/>
                </a:solidFill>
              </a:rPr>
              <a:t>SALrpx</a:t>
            </a:r>
            <a:r>
              <a:rPr lang="it-IT" sz="1700" dirty="0">
                <a:solidFill>
                  <a:srgbClr val="002060"/>
                </a:solidFill>
              </a:rPr>
              <a:t> = </a:t>
            </a:r>
            <a:r>
              <a:rPr lang="it-IT" sz="1700" b="1" dirty="0">
                <a:solidFill>
                  <a:srgbClr val="0070C0"/>
                </a:solidFill>
              </a:rPr>
              <a:t>SALcpx</a:t>
            </a:r>
            <a:r>
              <a:rPr lang="it-IT" sz="1700" dirty="0">
                <a:solidFill>
                  <a:srgbClr val="002060"/>
                </a:solidFill>
              </a:rPr>
              <a:t>* 0,9* [((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-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)/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 </a:t>
            </a:r>
            <a:r>
              <a:rPr lang="it-IT" sz="1700" dirty="0">
                <a:solidFill>
                  <a:srgbClr val="002060"/>
                </a:solidFill>
              </a:rPr>
              <a:t>- 0,03].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Altrimenti se 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-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)/ </a:t>
            </a:r>
            <a:r>
              <a:rPr lang="it-IT" sz="1700" b="1" dirty="0">
                <a:solidFill>
                  <a:srgbClr val="7030A0"/>
                </a:solidFill>
              </a:rPr>
              <a:t>ISmo</a:t>
            </a:r>
            <a:r>
              <a:rPr lang="it-IT" sz="1700" dirty="0">
                <a:solidFill>
                  <a:srgbClr val="002060"/>
                </a:solidFill>
              </a:rPr>
              <a:t> )&lt;- 0,03 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Allora </a:t>
            </a:r>
            <a:r>
              <a:rPr lang="it-IT" sz="1700" b="1" dirty="0">
                <a:solidFill>
                  <a:srgbClr val="00B050"/>
                </a:solidFill>
              </a:rPr>
              <a:t>SALrpx</a:t>
            </a:r>
            <a:r>
              <a:rPr lang="it-IT" sz="1700" dirty="0">
                <a:solidFill>
                  <a:srgbClr val="002060"/>
                </a:solidFill>
              </a:rPr>
              <a:t> = </a:t>
            </a:r>
            <a:r>
              <a:rPr lang="it-IT" sz="1700" b="1" dirty="0">
                <a:solidFill>
                  <a:srgbClr val="0070C0"/>
                </a:solidFill>
              </a:rPr>
              <a:t>SALcpx</a:t>
            </a:r>
            <a:r>
              <a:rPr lang="it-IT" sz="1700" dirty="0">
                <a:solidFill>
                  <a:srgbClr val="002060"/>
                </a:solidFill>
              </a:rPr>
              <a:t>* 0,9* [((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-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)/ 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 </a:t>
            </a:r>
            <a:r>
              <a:rPr lang="it-IT" sz="1700" dirty="0">
                <a:solidFill>
                  <a:srgbClr val="002060"/>
                </a:solidFill>
              </a:rPr>
              <a:t>+ 0,03]</a:t>
            </a:r>
          </a:p>
          <a:p>
            <a:pPr algn="just"/>
            <a:endParaRPr lang="it-IT" sz="10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2. Nella formula di cui al punto 1: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a) </a:t>
            </a:r>
            <a:r>
              <a:rPr lang="it-IT" sz="1700" b="1" dirty="0">
                <a:solidFill>
                  <a:srgbClr val="00B050"/>
                </a:solidFill>
              </a:rPr>
              <a:t>SALrpx</a:t>
            </a:r>
            <a:r>
              <a:rPr lang="it-IT" sz="1700" dirty="0">
                <a:solidFill>
                  <a:srgbClr val="002060"/>
                </a:solidFill>
              </a:rPr>
              <a:t> è il </a:t>
            </a:r>
            <a:r>
              <a:rPr lang="it-IT" sz="1700" b="1" dirty="0">
                <a:solidFill>
                  <a:srgbClr val="00B050"/>
                </a:solidFill>
              </a:rPr>
              <a:t>SAL revisionale </a:t>
            </a:r>
            <a:r>
              <a:rPr lang="it-IT" sz="1700" dirty="0">
                <a:solidFill>
                  <a:srgbClr val="002060"/>
                </a:solidFill>
              </a:rPr>
              <a:t>relativo al periodo x di maturazione del SAL;</a:t>
            </a:r>
          </a:p>
          <a:p>
            <a:pPr algn="just"/>
            <a:r>
              <a:rPr lang="it-IT" sz="1700" dirty="0" smtClean="0">
                <a:solidFill>
                  <a:srgbClr val="002060"/>
                </a:solidFill>
              </a:rPr>
              <a:t>b) </a:t>
            </a:r>
            <a:r>
              <a:rPr lang="it-IT" sz="1700" b="1" dirty="0" smtClean="0">
                <a:solidFill>
                  <a:srgbClr val="0070C0"/>
                </a:solidFill>
              </a:rPr>
              <a:t>SALcpx</a:t>
            </a:r>
            <a:r>
              <a:rPr lang="it-IT" sz="1700" dirty="0" smtClean="0">
                <a:solidFill>
                  <a:srgbClr val="00206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è il </a:t>
            </a:r>
            <a:r>
              <a:rPr lang="it-IT" sz="1700" b="1" dirty="0">
                <a:solidFill>
                  <a:srgbClr val="0070C0"/>
                </a:solidFill>
              </a:rPr>
              <a:t>SAL</a:t>
            </a:r>
            <a:r>
              <a:rPr lang="it-IT" sz="1700" dirty="0">
                <a:solidFill>
                  <a:srgbClr val="002060"/>
                </a:solidFill>
              </a:rPr>
              <a:t> relativo all'importo maturato nel periodo x di maturazione del SAL, comprensivo degli oneri di sicurezza e al lordo di eventuali recuperi e trattenute, </a:t>
            </a:r>
            <a:r>
              <a:rPr lang="it-IT" sz="1700" b="1" dirty="0">
                <a:solidFill>
                  <a:srgbClr val="0070C0"/>
                </a:solidFill>
              </a:rPr>
              <a:t>calcolato ai prezzi contrattuali indicati in sede di offerta</a:t>
            </a:r>
            <a:r>
              <a:rPr lang="it-IT" sz="17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c) 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è il valore più aggiornato dell'indice revisionale sintetico </a:t>
            </a:r>
            <a:r>
              <a:rPr lang="it-IT" sz="1700" dirty="0" smtClean="0">
                <a:solidFill>
                  <a:srgbClr val="002060"/>
                </a:solidFill>
              </a:rPr>
              <a:t>rispetto </a:t>
            </a:r>
            <a:r>
              <a:rPr lang="it-IT" sz="1700" dirty="0">
                <a:solidFill>
                  <a:srgbClr val="002060"/>
                </a:solidFill>
              </a:rPr>
              <a:t>al periodo </a:t>
            </a:r>
            <a:r>
              <a:rPr lang="it-IT" sz="1700" b="1" dirty="0">
                <a:solidFill>
                  <a:srgbClr val="002060"/>
                </a:solidFill>
              </a:rPr>
              <a:t>x</a:t>
            </a:r>
            <a:r>
              <a:rPr lang="it-IT" sz="1700" dirty="0">
                <a:solidFill>
                  <a:srgbClr val="002060"/>
                </a:solidFill>
              </a:rPr>
              <a:t> di maturazione del SAL;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d) </a:t>
            </a:r>
            <a:r>
              <a:rPr lang="it-IT" sz="1700" b="1" dirty="0">
                <a:solidFill>
                  <a:srgbClr val="7030A0"/>
                </a:solidFill>
              </a:rPr>
              <a:t>ISmo</a:t>
            </a:r>
            <a:r>
              <a:rPr lang="it-IT" sz="1700" dirty="0">
                <a:solidFill>
                  <a:srgbClr val="002060"/>
                </a:solidFill>
              </a:rPr>
              <a:t> è il valore dell'indice revisionale sintetico relativo al mese di aggiudicazione </a:t>
            </a:r>
            <a:r>
              <a:rPr lang="it-IT" sz="1700" i="1" dirty="0">
                <a:solidFill>
                  <a:srgbClr val="002060"/>
                </a:solidFill>
              </a:rPr>
              <a:t>(o al mese di scadenza del termine massimo per l'aggiudicazione);</a:t>
            </a:r>
          </a:p>
          <a:p>
            <a:pPr algn="just"/>
            <a:endParaRPr lang="it-IT" sz="10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3. Per ogni indice TOL, deve essere assunto come valore base - e posto uguale a 100 - il valore dell'indice relativo al mese di aggiudicazione della miglior offerta, fatto salvo quanto previsto dall'articolo 4, comma 2, quarto periodo.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10272" y="659985"/>
            <a:ext cx="3204000" cy="276999"/>
          </a:xfrm>
          <a:prstGeom prst="rect">
            <a:avLst/>
          </a:prstGeom>
        </p:spPr>
        <p:txBody>
          <a:bodyPr lIns="36000" tIns="0" rIns="36000" bIns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TABELLA B  </a:t>
            </a:r>
            <a:r>
              <a:rPr lang="it-IT" i="1" dirty="0" smtClean="0">
                <a:solidFill>
                  <a:srgbClr val="002060"/>
                </a:solidFill>
              </a:rPr>
              <a:t>(</a:t>
            </a:r>
            <a:r>
              <a:rPr lang="it-IT" i="1" dirty="0">
                <a:solidFill>
                  <a:srgbClr val="002060"/>
                </a:solidFill>
              </a:rPr>
              <a:t>articolo 5, comma 4)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0490" y="1035136"/>
            <a:ext cx="860998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>
                <a:solidFill>
                  <a:srgbClr val="002060"/>
                </a:solidFill>
              </a:rPr>
              <a:t>4. Il valore del coefficiente di revisione, ovvero il coefficiente 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- </a:t>
            </a:r>
            <a:r>
              <a:rPr lang="it-IT" sz="1700" b="1" dirty="0">
                <a:solidFill>
                  <a:srgbClr val="7030A0"/>
                </a:solidFill>
              </a:rPr>
              <a:t>ISmo</a:t>
            </a:r>
            <a:r>
              <a:rPr lang="it-IT" sz="1700" dirty="0">
                <a:solidFill>
                  <a:srgbClr val="002060"/>
                </a:solidFill>
              </a:rPr>
              <a:t>)/</a:t>
            </a:r>
            <a:r>
              <a:rPr lang="it-IT" sz="1700" b="1" dirty="0">
                <a:solidFill>
                  <a:srgbClr val="7030A0"/>
                </a:solidFill>
              </a:rPr>
              <a:t>ISmo</a:t>
            </a:r>
            <a:r>
              <a:rPr lang="it-IT" sz="1700" dirty="0">
                <a:solidFill>
                  <a:srgbClr val="002060"/>
                </a:solidFill>
              </a:rPr>
              <a:t>), risultante dalla formula è arrotondato alla </a:t>
            </a:r>
            <a:r>
              <a:rPr lang="it-IT" sz="1700" b="1" dirty="0">
                <a:solidFill>
                  <a:srgbClr val="002060"/>
                </a:solidFill>
              </a:rPr>
              <a:t>quarta cifra decimale</a:t>
            </a:r>
            <a:r>
              <a:rPr lang="it-IT" sz="1700" dirty="0">
                <a:solidFill>
                  <a:srgbClr val="002060"/>
                </a:solidFill>
              </a:rPr>
              <a:t>. L'arrotondamento viene operato </a:t>
            </a:r>
            <a:r>
              <a:rPr lang="it-IT" sz="1700" b="1" dirty="0">
                <a:solidFill>
                  <a:srgbClr val="002060"/>
                </a:solidFill>
              </a:rPr>
              <a:t>per eccesso all'unità superiore qualora la quinta cifra decimale sia pari o superiore a 5.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5. L'importo revisionale - in aumento o diminuzione- è riconosciuto nella misura pari al 90% della sola parte eccedente il 3% dell'intera variazione intervenuta.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6. Durante il periodo di esecuzione del contratto, gli stati di avanzamento dei lavori revisionali sono determinati: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a) in caso di SAL su base mensile, applicando il coefficiente di revisione, calcolato sulla base del valore degli indici TOL;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b) in caso di </a:t>
            </a:r>
            <a:r>
              <a:rPr lang="it-IT" sz="1700" b="1" dirty="0">
                <a:solidFill>
                  <a:srgbClr val="C00000"/>
                </a:solidFill>
              </a:rPr>
              <a:t>SAL su base plurimensile</a:t>
            </a:r>
            <a:r>
              <a:rPr lang="it-IT" sz="1700" dirty="0">
                <a:solidFill>
                  <a:srgbClr val="002060"/>
                </a:solidFill>
              </a:rPr>
              <a:t>, applicando il coefficiente di revisione, calcolato sulla base della </a:t>
            </a:r>
            <a:r>
              <a:rPr lang="it-IT" sz="1700" b="1" dirty="0">
                <a:solidFill>
                  <a:srgbClr val="C00000"/>
                </a:solidFill>
              </a:rPr>
              <a:t>media del valore dei medesimi indici TOL più aggiornati rispetto al periodo di maturazione del SAL</a:t>
            </a:r>
            <a:r>
              <a:rPr lang="it-IT" sz="17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7.Con apposite linee guida pubblicate sul sito del Ministero delle infrastrutture e dei trasporti sono forniti aggiornamenti e esempi relativi alla metodologia di calcolo di cui al presente Allegato.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0490" y="5163880"/>
            <a:ext cx="853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Ma cosa s’intende per </a:t>
            </a:r>
            <a:r>
              <a:rPr lang="it-IT" b="1" i="1" dirty="0">
                <a:solidFill>
                  <a:srgbClr val="C00000"/>
                </a:solidFill>
              </a:rPr>
              <a:t>«SAL su base plurimensile» </a:t>
            </a:r>
            <a:r>
              <a:rPr lang="it-IT" b="1" dirty="0">
                <a:solidFill>
                  <a:srgbClr val="002060"/>
                </a:solidFill>
              </a:rPr>
              <a:t>e per </a:t>
            </a:r>
            <a:r>
              <a:rPr lang="it-IT" b="1" i="1" dirty="0">
                <a:solidFill>
                  <a:srgbClr val="C00000"/>
                </a:solidFill>
              </a:rPr>
              <a:t>«media del valore degli indici più aggiornati rispetto al periodo di maturazione del SAL»</a:t>
            </a:r>
            <a:r>
              <a:rPr lang="it-IT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46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51EECB-3C65-6E2C-7C58-DDD95903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3203848" y="59652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Esempio con la Tabella B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06828" y="908954"/>
            <a:ext cx="7876736" cy="221599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Ricapitolando:</a:t>
            </a:r>
          </a:p>
          <a:p>
            <a:pPr algn="just"/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= </a:t>
            </a:r>
            <a:r>
              <a:rPr lang="it-IT" dirty="0">
                <a:solidFill>
                  <a:srgbClr val="002060"/>
                </a:solidFill>
              </a:rPr>
              <a:t>valore dell'indice revisionale sintetico relativo al mese di aggiudicazione </a:t>
            </a:r>
            <a:r>
              <a:rPr lang="it-IT" i="1" dirty="0">
                <a:solidFill>
                  <a:srgbClr val="002060"/>
                </a:solidFill>
              </a:rPr>
              <a:t>(o al mese di scadenza del termine massimo per l'aggiudicazione</a:t>
            </a:r>
            <a:r>
              <a:rPr lang="it-IT" i="1" dirty="0" smtClean="0">
                <a:solidFill>
                  <a:srgbClr val="002060"/>
                </a:solidFill>
              </a:rPr>
              <a:t>);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ISpx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= valore dell'indice </a:t>
            </a:r>
            <a:r>
              <a:rPr lang="it-IT" dirty="0">
                <a:solidFill>
                  <a:srgbClr val="002060"/>
                </a:solidFill>
              </a:rPr>
              <a:t>revisionale </a:t>
            </a:r>
            <a:r>
              <a:rPr lang="it-IT" dirty="0" smtClean="0">
                <a:solidFill>
                  <a:srgbClr val="002060"/>
                </a:solidFill>
              </a:rPr>
              <a:t>sintetico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rispetto al periodo </a:t>
            </a:r>
            <a:r>
              <a:rPr lang="it-IT" dirty="0">
                <a:solidFill>
                  <a:srgbClr val="FF0000"/>
                </a:solidFill>
              </a:rPr>
              <a:t>x </a:t>
            </a:r>
            <a:r>
              <a:rPr lang="it-IT" dirty="0">
                <a:solidFill>
                  <a:srgbClr val="002060"/>
                </a:solidFill>
              </a:rPr>
              <a:t>di maturazione del </a:t>
            </a:r>
            <a:r>
              <a:rPr lang="it-IT" dirty="0" smtClean="0">
                <a:solidFill>
                  <a:srgbClr val="002060"/>
                </a:solidFill>
              </a:rPr>
              <a:t>SAL.</a:t>
            </a:r>
          </a:p>
          <a:p>
            <a:pPr algn="just"/>
            <a:r>
              <a:rPr lang="it-IT" b="1" dirty="0" smtClean="0">
                <a:solidFill>
                  <a:srgbClr val="7030A0"/>
                </a:solidFill>
              </a:rPr>
              <a:t>ISmo </a:t>
            </a:r>
            <a:r>
              <a:rPr lang="it-IT" dirty="0" smtClean="0">
                <a:solidFill>
                  <a:srgbClr val="002060"/>
                </a:solidFill>
              </a:rPr>
              <a:t>e </a:t>
            </a:r>
            <a:r>
              <a:rPr lang="it-IT" b="1" dirty="0">
                <a:solidFill>
                  <a:srgbClr val="FF0000"/>
                </a:solidFill>
              </a:rPr>
              <a:t>ISpx </a:t>
            </a:r>
            <a:r>
              <a:rPr lang="it-IT" dirty="0" smtClean="0">
                <a:solidFill>
                  <a:srgbClr val="002060"/>
                </a:solidFill>
              </a:rPr>
              <a:t>calcolati come prima visto, ossia come sommatoria dei diversi prodotti </a:t>
            </a:r>
            <a:r>
              <a:rPr lang="it-IT" i="1" dirty="0" smtClean="0">
                <a:solidFill>
                  <a:srgbClr val="002060"/>
                </a:solidFill>
              </a:rPr>
              <a:t>(peso % TOL</a:t>
            </a:r>
            <a:r>
              <a:rPr lang="it-IT" i="1" baseline="-25000" dirty="0" smtClean="0">
                <a:solidFill>
                  <a:srgbClr val="002060"/>
                </a:solidFill>
              </a:rPr>
              <a:t>i</a:t>
            </a:r>
            <a:r>
              <a:rPr lang="it-IT" i="1" dirty="0" smtClean="0">
                <a:solidFill>
                  <a:srgbClr val="002060"/>
                </a:solidFill>
              </a:rPr>
              <a:t> * indice TOL</a:t>
            </a:r>
            <a:r>
              <a:rPr lang="it-IT" i="1" baseline="-25000" dirty="0" smtClean="0">
                <a:solidFill>
                  <a:srgbClr val="002060"/>
                </a:solidFill>
              </a:rPr>
              <a:t>i</a:t>
            </a:r>
            <a:r>
              <a:rPr lang="it-IT" i="1" dirty="0" smtClean="0">
                <a:solidFill>
                  <a:srgbClr val="002060"/>
                </a:solidFill>
              </a:rPr>
              <a:t>), </a:t>
            </a:r>
            <a:r>
              <a:rPr lang="it-IT" dirty="0" smtClean="0">
                <a:solidFill>
                  <a:srgbClr val="002060"/>
                </a:solidFill>
              </a:rPr>
              <a:t>consentono di stabilire se si applichi la revisione e se questa sia in aumento o in diminuzione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06828" y="3281762"/>
            <a:ext cx="7906464" cy="31085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Se </a:t>
            </a:r>
            <a:r>
              <a:rPr lang="it-IT" dirty="0">
                <a:solidFill>
                  <a:srgbClr val="002060"/>
                </a:solidFill>
              </a:rPr>
              <a:t>((</a:t>
            </a:r>
            <a:r>
              <a:rPr lang="it-IT" b="1" dirty="0">
                <a:solidFill>
                  <a:srgbClr val="FF0000"/>
                </a:solidFill>
              </a:rPr>
              <a:t>ISpx</a:t>
            </a:r>
            <a:r>
              <a:rPr lang="it-IT" dirty="0">
                <a:solidFill>
                  <a:srgbClr val="002060"/>
                </a:solidFill>
              </a:rPr>
              <a:t> -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)/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)&gt;0,03 </a:t>
            </a:r>
            <a:r>
              <a:rPr lang="it-IT" dirty="0" smtClean="0">
                <a:solidFill>
                  <a:srgbClr val="002060"/>
                </a:solidFill>
              </a:rPr>
              <a:t> si applica la revisione in aumento e il </a:t>
            </a:r>
            <a:r>
              <a:rPr lang="it-IT" b="1" dirty="0">
                <a:solidFill>
                  <a:srgbClr val="00B050"/>
                </a:solidFill>
              </a:rPr>
              <a:t>SAL </a:t>
            </a:r>
            <a:r>
              <a:rPr lang="it-IT" b="1" dirty="0" smtClean="0">
                <a:solidFill>
                  <a:srgbClr val="00B050"/>
                </a:solidFill>
              </a:rPr>
              <a:t>revisionale </a:t>
            </a:r>
            <a:r>
              <a:rPr lang="it-IT" dirty="0" smtClean="0">
                <a:solidFill>
                  <a:srgbClr val="002060"/>
                </a:solidFill>
              </a:rPr>
              <a:t>(</a:t>
            </a:r>
            <a:r>
              <a:rPr lang="it-IT" b="1" dirty="0">
                <a:solidFill>
                  <a:srgbClr val="00B050"/>
                </a:solidFill>
              </a:rPr>
              <a:t>SALrpx</a:t>
            </a:r>
            <a:r>
              <a:rPr lang="it-IT" dirty="0" smtClean="0">
                <a:solidFill>
                  <a:srgbClr val="002060"/>
                </a:solidFill>
              </a:rPr>
              <a:t>) </a:t>
            </a:r>
            <a:r>
              <a:rPr lang="it-IT" dirty="0">
                <a:solidFill>
                  <a:srgbClr val="002060"/>
                </a:solidFill>
              </a:rPr>
              <a:t>relativo al periodo </a:t>
            </a:r>
            <a:r>
              <a:rPr lang="it-IT" b="1" dirty="0">
                <a:solidFill>
                  <a:srgbClr val="002060"/>
                </a:solidFill>
              </a:rPr>
              <a:t>x</a:t>
            </a:r>
            <a:r>
              <a:rPr lang="it-IT" dirty="0">
                <a:solidFill>
                  <a:srgbClr val="002060"/>
                </a:solidFill>
              </a:rPr>
              <a:t> di maturazione </a:t>
            </a:r>
            <a:r>
              <a:rPr lang="it-IT" dirty="0" smtClean="0">
                <a:solidFill>
                  <a:srgbClr val="002060"/>
                </a:solidFill>
              </a:rPr>
              <a:t>è calcolato con la seguente formula: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SALrpx</a:t>
            </a:r>
            <a:r>
              <a:rPr lang="it-IT" dirty="0">
                <a:solidFill>
                  <a:srgbClr val="002060"/>
                </a:solidFill>
              </a:rPr>
              <a:t> = </a:t>
            </a:r>
            <a:r>
              <a:rPr lang="it-IT" b="1" dirty="0" smtClean="0">
                <a:solidFill>
                  <a:srgbClr val="0070C0"/>
                </a:solidFill>
              </a:rPr>
              <a:t>SALcpx</a:t>
            </a:r>
            <a:r>
              <a:rPr lang="it-IT" dirty="0" smtClean="0">
                <a:solidFill>
                  <a:srgbClr val="002060"/>
                </a:solidFill>
              </a:rPr>
              <a:t>* 0,9* [((</a:t>
            </a:r>
            <a:r>
              <a:rPr lang="it-IT" b="1" dirty="0">
                <a:solidFill>
                  <a:srgbClr val="FF0000"/>
                </a:solidFill>
              </a:rPr>
              <a:t>ISpx</a:t>
            </a:r>
            <a:r>
              <a:rPr lang="it-IT" dirty="0">
                <a:solidFill>
                  <a:srgbClr val="002060"/>
                </a:solidFill>
              </a:rPr>
              <a:t> -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)/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 smtClean="0">
                <a:solidFill>
                  <a:srgbClr val="002060"/>
                </a:solidFill>
              </a:rPr>
              <a:t>)- </a:t>
            </a:r>
            <a:r>
              <a:rPr lang="it-IT" dirty="0">
                <a:solidFill>
                  <a:srgbClr val="002060"/>
                </a:solidFill>
              </a:rPr>
              <a:t>0,03</a:t>
            </a:r>
            <a:r>
              <a:rPr lang="it-IT" dirty="0" smtClean="0">
                <a:solidFill>
                  <a:srgbClr val="002060"/>
                </a:solidFill>
              </a:rPr>
              <a:t>]</a:t>
            </a:r>
          </a:p>
          <a:p>
            <a:pPr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Se </a:t>
            </a:r>
            <a:r>
              <a:rPr lang="it-IT" dirty="0">
                <a:solidFill>
                  <a:srgbClr val="002060"/>
                </a:solidFill>
              </a:rPr>
              <a:t>((</a:t>
            </a:r>
            <a:r>
              <a:rPr lang="it-IT" b="1" dirty="0">
                <a:solidFill>
                  <a:srgbClr val="FF0000"/>
                </a:solidFill>
              </a:rPr>
              <a:t>ISpx</a:t>
            </a:r>
            <a:r>
              <a:rPr lang="it-IT" dirty="0">
                <a:solidFill>
                  <a:srgbClr val="002060"/>
                </a:solidFill>
              </a:rPr>
              <a:t> -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)/ </a:t>
            </a:r>
            <a:r>
              <a:rPr lang="it-IT" b="1" dirty="0" smtClean="0">
                <a:solidFill>
                  <a:srgbClr val="7030A0"/>
                </a:solidFill>
              </a:rPr>
              <a:t>ISmo</a:t>
            </a:r>
            <a:r>
              <a:rPr lang="it-IT" dirty="0" smtClean="0">
                <a:solidFill>
                  <a:srgbClr val="002060"/>
                </a:solidFill>
              </a:rPr>
              <a:t>)&lt;-0,03 </a:t>
            </a:r>
            <a:r>
              <a:rPr lang="it-IT" dirty="0">
                <a:solidFill>
                  <a:srgbClr val="002060"/>
                </a:solidFill>
              </a:rPr>
              <a:t>si applica la revisione in </a:t>
            </a:r>
            <a:r>
              <a:rPr lang="it-IT" dirty="0" smtClean="0">
                <a:solidFill>
                  <a:srgbClr val="002060"/>
                </a:solidFill>
              </a:rPr>
              <a:t>diminuzione</a:t>
            </a:r>
            <a:r>
              <a:rPr lang="it-IT" dirty="0">
                <a:solidFill>
                  <a:srgbClr val="002060"/>
                </a:solidFill>
              </a:rPr>
              <a:t> e il </a:t>
            </a:r>
            <a:r>
              <a:rPr lang="it-IT" b="1" dirty="0">
                <a:solidFill>
                  <a:srgbClr val="00B050"/>
                </a:solidFill>
              </a:rPr>
              <a:t>SAL revisionale </a:t>
            </a:r>
            <a:r>
              <a:rPr lang="it-IT" dirty="0">
                <a:solidFill>
                  <a:srgbClr val="002060"/>
                </a:solidFill>
              </a:rPr>
              <a:t>(</a:t>
            </a:r>
            <a:r>
              <a:rPr lang="it-IT" b="1" dirty="0">
                <a:solidFill>
                  <a:srgbClr val="00B050"/>
                </a:solidFill>
              </a:rPr>
              <a:t>SALrpx</a:t>
            </a:r>
            <a:r>
              <a:rPr lang="it-IT" dirty="0">
                <a:solidFill>
                  <a:srgbClr val="002060"/>
                </a:solidFill>
              </a:rPr>
              <a:t>) relativo al periodo </a:t>
            </a:r>
            <a:r>
              <a:rPr lang="it-IT" b="1" dirty="0">
                <a:solidFill>
                  <a:srgbClr val="002060"/>
                </a:solidFill>
              </a:rPr>
              <a:t>x</a:t>
            </a:r>
            <a:r>
              <a:rPr lang="it-IT" dirty="0">
                <a:solidFill>
                  <a:srgbClr val="002060"/>
                </a:solidFill>
              </a:rPr>
              <a:t> di maturazione è calcolato con la seguente formula: </a:t>
            </a:r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B050"/>
                </a:solidFill>
              </a:rPr>
              <a:t>SALrpx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= </a:t>
            </a:r>
            <a:r>
              <a:rPr lang="it-IT" b="1" dirty="0">
                <a:solidFill>
                  <a:srgbClr val="0070C0"/>
                </a:solidFill>
              </a:rPr>
              <a:t>SALcpx</a:t>
            </a:r>
            <a:r>
              <a:rPr lang="it-IT" dirty="0">
                <a:solidFill>
                  <a:srgbClr val="002060"/>
                </a:solidFill>
              </a:rPr>
              <a:t>* 0,9* [((</a:t>
            </a:r>
            <a:r>
              <a:rPr lang="it-IT" b="1" dirty="0">
                <a:solidFill>
                  <a:srgbClr val="FF0000"/>
                </a:solidFill>
              </a:rPr>
              <a:t>ISpx</a:t>
            </a:r>
            <a:r>
              <a:rPr lang="it-IT" dirty="0">
                <a:solidFill>
                  <a:srgbClr val="002060"/>
                </a:solidFill>
              </a:rPr>
              <a:t> -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)/ </a:t>
            </a:r>
            <a:r>
              <a:rPr lang="it-IT" b="1" dirty="0">
                <a:solidFill>
                  <a:srgbClr val="7030A0"/>
                </a:solidFill>
              </a:rPr>
              <a:t>ISmo</a:t>
            </a:r>
            <a:r>
              <a:rPr lang="it-IT" dirty="0">
                <a:solidFill>
                  <a:srgbClr val="002060"/>
                </a:solidFill>
              </a:rPr>
              <a:t>) + 0,03]</a:t>
            </a:r>
          </a:p>
          <a:p>
            <a:pPr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SALcpx</a:t>
            </a:r>
            <a:r>
              <a:rPr lang="it-IT" dirty="0" smtClean="0">
                <a:solidFill>
                  <a:srgbClr val="002060"/>
                </a:solidFill>
              </a:rPr>
              <a:t>, ovviamente, è il </a:t>
            </a:r>
            <a:r>
              <a:rPr lang="it-IT" b="1" dirty="0">
                <a:solidFill>
                  <a:srgbClr val="0070C0"/>
                </a:solidFill>
              </a:rPr>
              <a:t>SAL</a:t>
            </a:r>
            <a:r>
              <a:rPr lang="it-IT" dirty="0">
                <a:solidFill>
                  <a:srgbClr val="002060"/>
                </a:solidFill>
              </a:rPr>
              <a:t> relativo all'importo maturato nel periodo x di maturazione del SAL, comprensivo degli oneri di sicurezza e al lordo di eventuali recuperi e trattenute, </a:t>
            </a:r>
            <a:r>
              <a:rPr lang="it-IT" b="1" dirty="0">
                <a:solidFill>
                  <a:srgbClr val="0070C0"/>
                </a:solidFill>
              </a:rPr>
              <a:t>calcolato ai prezzi contrattuali indicati in sede di offerta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BC90FF-327E-C9C5-5A0F-3948285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E4839BB-C4EB-4489-4407-231864FC5F23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AA23EB5-68D1-B5DF-B76B-C49A95567953}"/>
              </a:ext>
            </a:extLst>
          </p:cNvPr>
          <p:cNvSpPr/>
          <p:nvPr/>
        </p:nvSpPr>
        <p:spPr>
          <a:xfrm>
            <a:off x="323528" y="1823652"/>
            <a:ext cx="84352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INDICE SINTETICO REVISIONALE DI PROGETTO</a:t>
            </a:r>
          </a:p>
          <a:p>
            <a:endParaRPr lang="it-IT" sz="800" dirty="0">
              <a:solidFill>
                <a:srgbClr val="C00000"/>
              </a:solidFill>
            </a:endParaRPr>
          </a:p>
          <a:p>
            <a:pPr algn="ctr"/>
            <a:r>
              <a:rPr lang="it-IT" sz="2000" dirty="0">
                <a:solidFill>
                  <a:srgbClr val="C00000"/>
                </a:solidFill>
              </a:rPr>
              <a:t>Is = Σ pi x ITOL </a:t>
            </a:r>
            <a:r>
              <a:rPr lang="it-IT" sz="2000" i="1" dirty="0">
                <a:solidFill>
                  <a:srgbClr val="C00000"/>
                </a:solidFill>
              </a:rPr>
              <a:t>i</a:t>
            </a:r>
            <a:r>
              <a:rPr lang="it-IT" sz="2000" dirty="0">
                <a:solidFill>
                  <a:srgbClr val="C00000"/>
                </a:solidFill>
              </a:rPr>
              <a:t>  = 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(0,40 x </a:t>
            </a:r>
            <a:r>
              <a:rPr lang="it-IT" b="1" dirty="0">
                <a:solidFill>
                  <a:srgbClr val="00B050"/>
                </a:solidFill>
              </a:rPr>
              <a:t>ITOL1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B050"/>
                </a:solidFill>
              </a:rPr>
              <a:t>ITOL5</a:t>
            </a:r>
            <a:r>
              <a:rPr lang="it-IT" b="1" dirty="0">
                <a:solidFill>
                  <a:srgbClr val="FF0000"/>
                </a:solidFill>
              </a:rPr>
              <a:t>) + (0,08 x </a:t>
            </a:r>
            <a:r>
              <a:rPr lang="it-IT" b="1" dirty="0">
                <a:solidFill>
                  <a:srgbClr val="0070C0"/>
                </a:solidFill>
              </a:rPr>
              <a:t>ITOL4</a:t>
            </a:r>
            <a:r>
              <a:rPr lang="it-IT" b="1" dirty="0">
                <a:solidFill>
                  <a:srgbClr val="FF0000"/>
                </a:solidFill>
              </a:rPr>
              <a:t>) + (0,24x </a:t>
            </a:r>
            <a:r>
              <a:rPr lang="it-IT" b="1" dirty="0">
                <a:solidFill>
                  <a:srgbClr val="0070C0"/>
                </a:solidFill>
              </a:rPr>
              <a:t>ITOL 7</a:t>
            </a:r>
            <a:r>
              <a:rPr lang="it-IT" b="1" dirty="0">
                <a:solidFill>
                  <a:srgbClr val="FF0000"/>
                </a:solidFill>
              </a:rPr>
              <a:t>) + (0,05 x </a:t>
            </a:r>
            <a:r>
              <a:rPr lang="it-IT" b="1" dirty="0">
                <a:solidFill>
                  <a:srgbClr val="0070C0"/>
                </a:solidFill>
              </a:rPr>
              <a:t>ITOL 14</a:t>
            </a:r>
            <a:r>
              <a:rPr lang="it-IT" b="1" dirty="0">
                <a:solidFill>
                  <a:srgbClr val="FF0000"/>
                </a:solidFill>
              </a:rPr>
              <a:t>) +</a:t>
            </a:r>
          </a:p>
          <a:p>
            <a:r>
              <a:rPr lang="it-IT" b="1" dirty="0">
                <a:solidFill>
                  <a:srgbClr val="FF0000"/>
                </a:solidFill>
              </a:rPr>
              <a:t>(0,05 x </a:t>
            </a:r>
            <a:r>
              <a:rPr lang="it-IT" b="1" dirty="0">
                <a:solidFill>
                  <a:srgbClr val="0070C0"/>
                </a:solidFill>
              </a:rPr>
              <a:t>ITOL 15</a:t>
            </a:r>
            <a:r>
              <a:rPr lang="it-IT" b="1" dirty="0">
                <a:solidFill>
                  <a:srgbClr val="FF0000"/>
                </a:solidFill>
              </a:rPr>
              <a:t>) + (0,13 x </a:t>
            </a:r>
            <a:r>
              <a:rPr lang="it-IT" b="1" dirty="0">
                <a:solidFill>
                  <a:srgbClr val="0070C0"/>
                </a:solidFill>
              </a:rPr>
              <a:t>ITOL 19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Ipotizziamo</a:t>
            </a:r>
          </a:p>
          <a:p>
            <a:endParaRPr lang="it-IT" sz="1200" b="1" dirty="0">
              <a:solidFill>
                <a:srgbClr val="00B0F0"/>
              </a:solidFill>
            </a:endParaRPr>
          </a:p>
          <a:p>
            <a:r>
              <a:rPr lang="it-IT" b="1" dirty="0">
                <a:solidFill>
                  <a:srgbClr val="00B0F0"/>
                </a:solidFill>
              </a:rPr>
              <a:t>SAL a tutto il 10/1/2026 – Euro 380.000 </a:t>
            </a:r>
            <a:r>
              <a:rPr lang="it-IT" b="1" dirty="0">
                <a:solidFill>
                  <a:srgbClr val="FF0000"/>
                </a:solidFill>
              </a:rPr>
              <a:t>(10% del valore, compresi costi sicurezza, senza detrazioni per anticipazioni e resto)</a:t>
            </a:r>
          </a:p>
          <a:p>
            <a:endParaRPr lang="it-IT" sz="12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Aggiudicazione definitiva 5/7/2025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971600" y="1103131"/>
            <a:ext cx="70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</a:rPr>
              <a:t>OPERE DI REALIZZAZIONE DI UNA SCUOLA – IMPORTO EURO 3.800.000,00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D78B718-FAC0-3114-4F85-51EC96A3F61D}"/>
              </a:ext>
            </a:extLst>
          </p:cNvPr>
          <p:cNvSpPr txBox="1"/>
          <p:nvPr/>
        </p:nvSpPr>
        <p:spPr>
          <a:xfrm>
            <a:off x="3182473" y="5702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Esempio con la Tabella B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48</a:t>
            </a:fld>
            <a:endParaRPr lang="it-IT"/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C97141-C9B3-74BA-E9F9-0912CF81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D4D37D3-3DBD-EB36-B516-B62565C5FB09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D39F8E2-49D5-3052-B9F5-CBB724544D25}"/>
              </a:ext>
            </a:extLst>
          </p:cNvPr>
          <p:cNvSpPr/>
          <p:nvPr/>
        </p:nvSpPr>
        <p:spPr>
          <a:xfrm>
            <a:off x="323528" y="692696"/>
            <a:ext cx="843528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Indice iniziale e indice all’adozione del </a:t>
            </a:r>
            <a:r>
              <a:rPr lang="it-IT" sz="1600" b="1" u="sng" dirty="0">
                <a:solidFill>
                  <a:srgbClr val="002060"/>
                </a:solidFill>
              </a:rPr>
              <a:t>SAL </a:t>
            </a:r>
            <a:r>
              <a:rPr lang="it-IT" sz="1600" b="1" i="1" u="sng" dirty="0">
                <a:solidFill>
                  <a:srgbClr val="002060"/>
                </a:solidFill>
              </a:rPr>
              <a:t>(10/1/2026)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86" y="987044"/>
            <a:ext cx="6264000" cy="5540458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49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4034EDB-5219-6649-B428-54CF608C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20D72A1-869A-6524-44A1-CA44BF92BAD0}"/>
              </a:ext>
            </a:extLst>
          </p:cNvPr>
          <p:cNvSpPr txBox="1"/>
          <p:nvPr/>
        </p:nvSpPr>
        <p:spPr>
          <a:xfrm>
            <a:off x="2771800" y="644294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3929" y="1449711"/>
            <a:ext cx="81230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b="1" dirty="0">
                <a:solidFill>
                  <a:srgbClr val="0070C0"/>
                </a:solidFill>
              </a:rPr>
              <a:t>Il principio di conservazione del contratto: </a:t>
            </a: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…</a:t>
            </a:r>
            <a:r>
              <a:rPr lang="it-IT" sz="1700" dirty="0">
                <a:solidFill>
                  <a:srgbClr val="002060"/>
                </a:solidFill>
              </a:rPr>
              <a:t>la pandemia mette in luce come il </a:t>
            </a:r>
            <a:r>
              <a:rPr lang="it-IT" sz="1700" b="1" dirty="0">
                <a:solidFill>
                  <a:srgbClr val="002060"/>
                </a:solidFill>
              </a:rPr>
              <a:t>principio della vincolatività del contratto </a:t>
            </a:r>
            <a:r>
              <a:rPr lang="it-IT" sz="1700" b="1" i="1" dirty="0">
                <a:solidFill>
                  <a:srgbClr val="002060"/>
                </a:solidFill>
              </a:rPr>
              <a:t>(«pacta sunt servanda») </a:t>
            </a:r>
            <a:r>
              <a:rPr lang="it-IT" sz="1700" b="1" dirty="0">
                <a:solidFill>
                  <a:srgbClr val="002060"/>
                </a:solidFill>
              </a:rPr>
              <a:t>si presti ad essere assolutizzato</a:t>
            </a:r>
            <a:r>
              <a:rPr lang="it-IT" sz="1700" dirty="0">
                <a:solidFill>
                  <a:srgbClr val="002060"/>
                </a:solidFill>
              </a:rPr>
              <a:t>, </a:t>
            </a:r>
            <a:r>
              <a:rPr lang="it-IT" sz="1700" b="1" dirty="0">
                <a:solidFill>
                  <a:srgbClr val="002060"/>
                </a:solidFill>
              </a:rPr>
              <a:t>suggerendo di per sé un contemperamento con l'altro principio del «</a:t>
            </a:r>
            <a:r>
              <a:rPr lang="it-IT" sz="1700" b="1" i="1" dirty="0">
                <a:solidFill>
                  <a:srgbClr val="002060"/>
                </a:solidFill>
              </a:rPr>
              <a:t>rebus sic stantibus»</a:t>
            </a:r>
            <a:r>
              <a:rPr lang="it-IT" sz="1700" dirty="0">
                <a:solidFill>
                  <a:srgbClr val="002060"/>
                </a:solidFill>
              </a:rPr>
              <a:t>, </a:t>
            </a:r>
            <a:r>
              <a:rPr lang="it-IT" sz="1700" b="1" dirty="0">
                <a:solidFill>
                  <a:srgbClr val="002060"/>
                </a:solidFill>
              </a:rPr>
              <a:t>qualora </a:t>
            </a:r>
            <a:r>
              <a:rPr lang="it-IT" sz="1700" dirty="0">
                <a:solidFill>
                  <a:srgbClr val="002060"/>
                </a:solidFill>
              </a:rPr>
              <a:t>per effetto di accadimenti successivi alla stipulazione del contratto o ignoti al momento di questa o, ancora, estranei alla sfera di controllo delle parti, </a:t>
            </a:r>
            <a:r>
              <a:rPr lang="it-IT" sz="1700" b="1" dirty="0">
                <a:solidFill>
                  <a:srgbClr val="FF0000"/>
                </a:solidFill>
              </a:rPr>
              <a:t>l'equilibrio del rapporto si mostri sostanzialmente snaturato…</a:t>
            </a:r>
            <a:r>
              <a:rPr lang="it-IT" sz="1700" dirty="0">
                <a:solidFill>
                  <a:srgbClr val="002060"/>
                </a:solidFill>
              </a:rPr>
              <a:t>l'assenza di una disciplina convenzionale del rischio da sopravvenienza non può né deve essere letta quale tacita allocazione del rischio stesso; </a:t>
            </a:r>
            <a:r>
              <a:rPr lang="it-IT" sz="1700" b="1" dirty="0">
                <a:solidFill>
                  <a:srgbClr val="002060"/>
                </a:solidFill>
              </a:rPr>
              <a:t>i contraenti, infatti, ignorano i rischi che non possono pronosticare, men che meno controllare a costi accettabili …</a:t>
            </a:r>
          </a:p>
          <a:p>
            <a:pPr algn="just"/>
            <a:endParaRPr lang="it-IT" sz="800" b="1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…</a:t>
            </a:r>
            <a:r>
              <a:rPr lang="it-IT" sz="1700" b="1" dirty="0">
                <a:solidFill>
                  <a:srgbClr val="002060"/>
                </a:solidFill>
              </a:rPr>
              <a:t>l’art. 1467 c.c. mostra l’inadeguatezza degli strumenti preordinati alla soluzione della problematica delle sopravvenienze</a:t>
            </a:r>
            <a:r>
              <a:rPr lang="it-IT" sz="1700" dirty="0">
                <a:solidFill>
                  <a:srgbClr val="002060"/>
                </a:solidFill>
              </a:rPr>
              <a:t>, dal momento che riconosce la possibilità di richiedere la revisione del contratto divenuto iniquo solo alla parte che, in teoria, avrebbe meno interesse al riequilibrio, in quanto da esso </a:t>
            </a:r>
            <a:r>
              <a:rPr lang="it-IT" sz="1700" dirty="0" smtClean="0">
                <a:solidFill>
                  <a:srgbClr val="002060"/>
                </a:solidFill>
              </a:rPr>
              <a:t>avvantaggiata </a:t>
            </a:r>
            <a:r>
              <a:rPr lang="it-IT" sz="1700" b="1" dirty="0" smtClean="0">
                <a:solidFill>
                  <a:srgbClr val="00B050"/>
                </a:solidFill>
              </a:rPr>
              <a:t>ma …</a:t>
            </a:r>
            <a:r>
              <a:rPr lang="it-IT" sz="1700" dirty="0" smtClean="0">
                <a:solidFill>
                  <a:srgbClr val="00B050"/>
                </a:solidFill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</a:rPr>
              <a:t>mostra </a:t>
            </a:r>
            <a:r>
              <a:rPr lang="it-IT" sz="1700" b="1" dirty="0">
                <a:solidFill>
                  <a:srgbClr val="00B050"/>
                </a:solidFill>
              </a:rPr>
              <a:t>anche come l'ordinamento privilegi la conservazione del contratto </a:t>
            </a:r>
            <a:r>
              <a:rPr lang="it-IT" sz="1700" dirty="0">
                <a:solidFill>
                  <a:srgbClr val="002060"/>
                </a:solidFill>
              </a:rPr>
              <a:t>mediante revisione, </a:t>
            </a:r>
            <a:r>
              <a:rPr lang="it-IT" sz="1700" b="1" dirty="0">
                <a:solidFill>
                  <a:srgbClr val="00B0F0"/>
                </a:solidFill>
              </a:rPr>
              <a:t>rispetto alla caducazione del rapporto negoziale</a:t>
            </a:r>
            <a:r>
              <a:rPr lang="it-IT" sz="17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25960" y="838453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Corte Suprema di Cassazione Relazione tematica n. 56 del 2020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32F57E-E7FF-9B39-C80A-41B40BA59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404F6DBD-6B41-EDDC-013A-760EE8E09274}"/>
              </a:ext>
            </a:extLst>
          </p:cNvPr>
          <p:cNvSpPr/>
          <p:nvPr/>
        </p:nvSpPr>
        <p:spPr>
          <a:xfrm>
            <a:off x="284938" y="732775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Calcolo Indice di revisione alla data del SAL a tutto il 10/1/2026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ABB358D-651B-9286-54C1-944DE6A24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5"/>
          <a:stretch/>
        </p:blipFill>
        <p:spPr>
          <a:xfrm>
            <a:off x="197924" y="1171378"/>
            <a:ext cx="8802084" cy="17386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A65970C-C5B7-8851-CF77-64C8A04FF348}"/>
              </a:ext>
            </a:extLst>
          </p:cNvPr>
          <p:cNvSpPr txBox="1"/>
          <p:nvPr/>
        </p:nvSpPr>
        <p:spPr>
          <a:xfrm>
            <a:off x="197924" y="3109991"/>
            <a:ext cx="8515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Indice TOL </a:t>
            </a:r>
            <a:r>
              <a:rPr lang="it-IT" b="1" dirty="0">
                <a:solidFill>
                  <a:srgbClr val="00B0F0"/>
                </a:solidFill>
              </a:rPr>
              <a:t>1 – Media indici da aggiudicazione a SAL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0F46F54E-13AB-71E6-8FDF-D6D8C7564540}"/>
              </a:ext>
            </a:extLst>
          </p:cNvPr>
          <p:cNvSpPr txBox="1"/>
          <p:nvPr/>
        </p:nvSpPr>
        <p:spPr>
          <a:xfrm>
            <a:off x="224228" y="4584661"/>
            <a:ext cx="8740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Indice TOL </a:t>
            </a:r>
            <a:r>
              <a:rPr lang="it-IT" b="1" dirty="0">
                <a:solidFill>
                  <a:srgbClr val="00B050"/>
                </a:solidFill>
              </a:rPr>
              <a:t>1 </a:t>
            </a:r>
            <a:r>
              <a:rPr lang="it-IT" b="1" dirty="0" smtClean="0">
                <a:solidFill>
                  <a:srgbClr val="00B050"/>
                </a:solidFill>
              </a:rPr>
              <a:t>= </a:t>
            </a:r>
            <a:r>
              <a:rPr lang="it-IT" b="1" dirty="0">
                <a:solidFill>
                  <a:srgbClr val="FF0000"/>
                </a:solidFill>
              </a:rPr>
              <a:t>(101,7 + 101,6 + </a:t>
            </a:r>
            <a:r>
              <a:rPr lang="it-IT" b="1" dirty="0" smtClean="0">
                <a:solidFill>
                  <a:srgbClr val="FF0000"/>
                </a:solidFill>
              </a:rPr>
              <a:t>101,7 + 101,2 + 101,7 + 101,4 + 102,1</a:t>
            </a:r>
            <a:r>
              <a:rPr lang="it-IT" b="1" dirty="0">
                <a:solidFill>
                  <a:srgbClr val="FF0000"/>
                </a:solidFill>
              </a:rPr>
              <a:t>) / 7 = </a:t>
            </a:r>
            <a:r>
              <a:rPr lang="it-IT" b="1" u="sng" dirty="0">
                <a:solidFill>
                  <a:srgbClr val="00B050"/>
                </a:solidFill>
              </a:rPr>
              <a:t>101,62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E cosi per le altre TOL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6" y="3629939"/>
            <a:ext cx="9000000" cy="720488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238261F-4B04-2B18-0059-6D6D17CC0764}"/>
              </a:ext>
            </a:extLst>
          </p:cNvPr>
          <p:cNvSpPr txBox="1"/>
          <p:nvPr/>
        </p:nvSpPr>
        <p:spPr>
          <a:xfrm>
            <a:off x="2699792" y="650696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55B882C5-967E-B747-BA7E-FC8C28EAD8AC}"/>
              </a:ext>
            </a:extLst>
          </p:cNvPr>
          <p:cNvSpPr/>
          <p:nvPr/>
        </p:nvSpPr>
        <p:spPr>
          <a:xfrm>
            <a:off x="1835696" y="5534932"/>
            <a:ext cx="5940660" cy="7694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002060"/>
                </a:solidFill>
              </a:rPr>
              <a:t>1 – </a:t>
            </a:r>
            <a:r>
              <a:rPr lang="it-IT" sz="1400" b="1" dirty="0" smtClean="0">
                <a:solidFill>
                  <a:srgbClr val="002060"/>
                </a:solidFill>
              </a:rPr>
              <a:t>«Sal plurimensili»? </a:t>
            </a:r>
            <a:r>
              <a:rPr lang="it-IT" sz="1400" b="1" dirty="0">
                <a:solidFill>
                  <a:srgbClr val="002060"/>
                </a:solidFill>
              </a:rPr>
              <a:t>Cosa vuol dire ?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2 – </a:t>
            </a:r>
            <a:r>
              <a:rPr lang="it-IT" sz="1400" b="1" dirty="0" smtClean="0">
                <a:solidFill>
                  <a:srgbClr val="002060"/>
                </a:solidFill>
              </a:rPr>
              <a:t>Media </a:t>
            </a:r>
            <a:r>
              <a:rPr lang="it-IT" sz="1400" b="1" dirty="0">
                <a:solidFill>
                  <a:srgbClr val="002060"/>
                </a:solidFill>
              </a:rPr>
              <a:t>delle </a:t>
            </a:r>
            <a:r>
              <a:rPr lang="it-IT" sz="1400" b="1" dirty="0" smtClean="0">
                <a:solidFill>
                  <a:srgbClr val="002060"/>
                </a:solidFill>
              </a:rPr>
              <a:t>TOL: </a:t>
            </a:r>
            <a:r>
              <a:rPr lang="it-IT" sz="1400" b="1" dirty="0">
                <a:solidFill>
                  <a:srgbClr val="002060"/>
                </a:solidFill>
              </a:rPr>
              <a:t>perché da aggiudicazione e non da </a:t>
            </a:r>
            <a:r>
              <a:rPr lang="it-IT" sz="1400" b="1" dirty="0" smtClean="0">
                <a:solidFill>
                  <a:srgbClr val="002060"/>
                </a:solidFill>
              </a:rPr>
              <a:t>consegna </a:t>
            </a:r>
            <a:r>
              <a:rPr lang="it-IT" sz="1400" b="1" dirty="0">
                <a:solidFill>
                  <a:srgbClr val="002060"/>
                </a:solidFill>
              </a:rPr>
              <a:t>lavori ?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EF2A17-F73E-AD72-EE95-6D75A3B7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A22366B-E2B7-BE0B-D141-A600CC2AF6C2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EF75F436-3374-5796-EB06-8E3E56450B02}"/>
              </a:ext>
            </a:extLst>
          </p:cNvPr>
          <p:cNvSpPr/>
          <p:nvPr/>
        </p:nvSpPr>
        <p:spPr>
          <a:xfrm>
            <a:off x="370411" y="785004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Calcolo Indice di revisione </a:t>
            </a:r>
            <a:r>
              <a:rPr lang="it-IT" b="1" dirty="0" smtClean="0">
                <a:solidFill>
                  <a:srgbClr val="00B050"/>
                </a:solidFill>
              </a:rPr>
              <a:t>«iniziale» (alla </a:t>
            </a:r>
            <a:r>
              <a:rPr lang="it-IT" b="1" dirty="0">
                <a:solidFill>
                  <a:srgbClr val="00B050"/>
                </a:solidFill>
              </a:rPr>
              <a:t>data di aggiudicazione del </a:t>
            </a:r>
            <a:r>
              <a:rPr lang="it-IT" b="1" dirty="0" smtClean="0">
                <a:solidFill>
                  <a:srgbClr val="00B050"/>
                </a:solidFill>
              </a:rPr>
              <a:t>5/7/2025)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50AABF9-6B6C-201E-30D9-E810480BF0DE}"/>
              </a:ext>
            </a:extLst>
          </p:cNvPr>
          <p:cNvSpPr txBox="1"/>
          <p:nvPr/>
        </p:nvSpPr>
        <p:spPr>
          <a:xfrm>
            <a:off x="1763688" y="2861193"/>
            <a:ext cx="4697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Indice TOL </a:t>
            </a:r>
            <a:r>
              <a:rPr lang="it-IT" b="1" dirty="0">
                <a:solidFill>
                  <a:srgbClr val="00B050"/>
                </a:solidFill>
              </a:rPr>
              <a:t>1 </a:t>
            </a:r>
            <a:r>
              <a:rPr lang="it-IT" b="1" dirty="0" smtClean="0">
                <a:solidFill>
                  <a:srgbClr val="00B050"/>
                </a:solidFill>
              </a:rPr>
              <a:t>al </a:t>
            </a:r>
            <a:r>
              <a:rPr lang="it-IT" b="1" dirty="0">
                <a:solidFill>
                  <a:srgbClr val="00B050"/>
                </a:solidFill>
              </a:rPr>
              <a:t>momento dell’aggiudicazione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2AD7C1FE-0449-9835-A98A-9326BBBA4792}"/>
              </a:ext>
            </a:extLst>
          </p:cNvPr>
          <p:cNvSpPr txBox="1"/>
          <p:nvPr/>
        </p:nvSpPr>
        <p:spPr>
          <a:xfrm>
            <a:off x="370411" y="4732993"/>
            <a:ext cx="851549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Indice TOL 1 </a:t>
            </a:r>
            <a:r>
              <a:rPr lang="it-IT" b="1" dirty="0" smtClean="0">
                <a:solidFill>
                  <a:srgbClr val="00B050"/>
                </a:solidFill>
              </a:rPr>
              <a:t>«iniziale» = 101,7 </a:t>
            </a:r>
            <a:endParaRPr lang="it-IT" b="1" dirty="0">
              <a:solidFill>
                <a:srgbClr val="00B050"/>
              </a:solidFill>
            </a:endParaRPr>
          </a:p>
          <a:p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E cosi per </a:t>
            </a:r>
            <a:r>
              <a:rPr lang="it-IT" b="1" dirty="0" smtClean="0">
                <a:solidFill>
                  <a:srgbClr val="FF0000"/>
                </a:solidFill>
              </a:rPr>
              <a:t>tutte le </a:t>
            </a:r>
            <a:r>
              <a:rPr lang="it-IT" b="1" dirty="0">
                <a:solidFill>
                  <a:srgbClr val="FF0000"/>
                </a:solidFill>
              </a:rPr>
              <a:t>altre TOL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48EDF22-C5A6-89A3-9B70-C08E09B1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1" y="1572274"/>
            <a:ext cx="8640452" cy="78335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8248B072-0432-784E-461D-79A5D2CC4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93" b="44433"/>
          <a:stretch/>
        </p:blipFill>
        <p:spPr>
          <a:xfrm>
            <a:off x="86126" y="3413345"/>
            <a:ext cx="8874821" cy="748207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51</a:t>
            </a:fld>
            <a:endParaRPr lang="it-IT"/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C97141-C9B3-74BA-E9F9-0912CF81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D4D37D3-3DBD-EB36-B516-B62565C5FB09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D39F8E2-49D5-3052-B9F5-CBB724544D25}"/>
              </a:ext>
            </a:extLst>
          </p:cNvPr>
          <p:cNvSpPr/>
          <p:nvPr/>
        </p:nvSpPr>
        <p:spPr>
          <a:xfrm>
            <a:off x="379736" y="758587"/>
            <a:ext cx="843528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Indice </a:t>
            </a:r>
            <a:r>
              <a:rPr lang="it-IT" sz="1600" b="1" u="sng" dirty="0">
                <a:solidFill>
                  <a:srgbClr val="002060"/>
                </a:solidFill>
              </a:rPr>
              <a:t>iniziale</a:t>
            </a:r>
            <a:r>
              <a:rPr lang="it-IT" sz="1600" i="1" u="sng" dirty="0">
                <a:solidFill>
                  <a:srgbClr val="002060"/>
                </a:solidFill>
              </a:rPr>
              <a:t> </a:t>
            </a:r>
            <a:r>
              <a:rPr lang="it-IT" sz="1600" i="1" u="sng" dirty="0" smtClean="0">
                <a:solidFill>
                  <a:srgbClr val="002060"/>
                </a:solidFill>
              </a:rPr>
              <a:t>(05/07/25</a:t>
            </a:r>
            <a:r>
              <a:rPr lang="it-IT" sz="1600" dirty="0" smtClean="0">
                <a:solidFill>
                  <a:srgbClr val="002060"/>
                </a:solidFill>
              </a:rPr>
              <a:t>) e </a:t>
            </a:r>
            <a:r>
              <a:rPr lang="it-IT" sz="1600" dirty="0">
                <a:solidFill>
                  <a:srgbClr val="002060"/>
                </a:solidFill>
              </a:rPr>
              <a:t>indice all’</a:t>
            </a:r>
            <a:r>
              <a:rPr lang="it-IT" sz="1600" b="1" u="sng" dirty="0">
                <a:solidFill>
                  <a:srgbClr val="002060"/>
                </a:solidFill>
              </a:rPr>
              <a:t>adozione</a:t>
            </a:r>
            <a:r>
              <a:rPr lang="it-IT" sz="1600" dirty="0">
                <a:solidFill>
                  <a:srgbClr val="002060"/>
                </a:solidFill>
              </a:rPr>
              <a:t> del </a:t>
            </a:r>
            <a:r>
              <a:rPr lang="it-IT" sz="1600" b="1" u="sng" dirty="0">
                <a:solidFill>
                  <a:srgbClr val="002060"/>
                </a:solidFill>
              </a:rPr>
              <a:t>SAL </a:t>
            </a:r>
            <a:r>
              <a:rPr lang="it-IT" sz="1600" i="1" u="sng" dirty="0">
                <a:solidFill>
                  <a:srgbClr val="002060"/>
                </a:solidFill>
              </a:rPr>
              <a:t>(10/1/2026)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580721"/>
            <a:ext cx="8047417" cy="118882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6" y="3381861"/>
            <a:ext cx="8041321" cy="2584928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D39F8E2-49D5-3052-B9F5-CBB724544D25}"/>
              </a:ext>
            </a:extLst>
          </p:cNvPr>
          <p:cNvSpPr/>
          <p:nvPr/>
        </p:nvSpPr>
        <p:spPr>
          <a:xfrm>
            <a:off x="602271" y="1237532"/>
            <a:ext cx="1665473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T.O.L. GENERALI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2D39F8E2-49D5-3052-B9F5-CBB724544D25}"/>
              </a:ext>
            </a:extLst>
          </p:cNvPr>
          <p:cNvSpPr/>
          <p:nvPr/>
        </p:nvSpPr>
        <p:spPr>
          <a:xfrm>
            <a:off x="590340" y="3013229"/>
            <a:ext cx="2326146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T.O.L. SPECIALIZZATE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52</a:t>
            </a:fld>
            <a:endParaRPr lang="it-IT"/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1ECD231-790C-7E3F-19BC-F8A13EAD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4948451-8A61-2AB0-75CF-DB17EF26628C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2E78D39-1B26-01C5-5EA1-ED7F4FFB23B1}"/>
              </a:ext>
            </a:extLst>
          </p:cNvPr>
          <p:cNvSpPr/>
          <p:nvPr/>
        </p:nvSpPr>
        <p:spPr>
          <a:xfrm>
            <a:off x="313184" y="659856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BB80A1D-022B-ABA2-545F-DB6888054FBC}"/>
              </a:ext>
            </a:extLst>
          </p:cNvPr>
          <p:cNvSpPr txBox="1"/>
          <p:nvPr/>
        </p:nvSpPr>
        <p:spPr>
          <a:xfrm>
            <a:off x="719572" y="3843580"/>
            <a:ext cx="8028892" cy="1015663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ISmo </a:t>
            </a:r>
            <a:endParaRPr lang="it-IT" sz="2400" dirty="0" smtClean="0"/>
          </a:p>
          <a:p>
            <a:pPr algn="ctr"/>
            <a:r>
              <a:rPr lang="it-IT" b="1" i="1" dirty="0" smtClean="0">
                <a:solidFill>
                  <a:srgbClr val="7030A0"/>
                </a:solidFill>
              </a:rPr>
              <a:t>Indice sintetico revisionale di progetto</a:t>
            </a:r>
          </a:p>
          <a:p>
            <a:pPr algn="ctr"/>
            <a:r>
              <a:rPr lang="it-IT" sz="2400" dirty="0" smtClean="0"/>
              <a:t>Is </a:t>
            </a:r>
            <a:r>
              <a:rPr lang="it-IT" sz="2400" dirty="0"/>
              <a:t>= Σ pi x ITOL </a:t>
            </a:r>
            <a:r>
              <a:rPr lang="it-IT" sz="2400" i="1" dirty="0"/>
              <a:t>i</a:t>
            </a:r>
            <a:r>
              <a:rPr lang="it-IT" sz="2400" dirty="0"/>
              <a:t>  =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it-IT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F45BCCE-FECC-0E41-87EA-42236C86DB8C}"/>
              </a:ext>
            </a:extLst>
          </p:cNvPr>
          <p:cNvSpPr txBox="1"/>
          <p:nvPr/>
        </p:nvSpPr>
        <p:spPr>
          <a:xfrm>
            <a:off x="50600" y="5392035"/>
            <a:ext cx="8912935" cy="246221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r>
              <a:rPr lang="it-IT" sz="1600" b="1" dirty="0" smtClean="0">
                <a:solidFill>
                  <a:srgbClr val="7030A0"/>
                </a:solidFill>
              </a:rPr>
              <a:t>ISmo=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(0,40x</a:t>
            </a:r>
            <a:r>
              <a:rPr lang="it-IT" sz="1600" b="1" dirty="0" smtClean="0">
                <a:solidFill>
                  <a:srgbClr val="00B050"/>
                </a:solidFill>
              </a:rPr>
              <a:t>101,7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50"/>
                </a:solidFill>
              </a:rPr>
              <a:t>99,8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)+(0,08x </a:t>
            </a:r>
            <a:r>
              <a:rPr lang="it-IT" sz="1600" b="1" dirty="0">
                <a:solidFill>
                  <a:srgbClr val="00B0F0"/>
                </a:solidFill>
              </a:rPr>
              <a:t>99,2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)+(0,24x</a:t>
            </a:r>
            <a:r>
              <a:rPr lang="it-IT" sz="1600" b="1" dirty="0" smtClean="0">
                <a:solidFill>
                  <a:srgbClr val="00B0F0"/>
                </a:solidFill>
              </a:rPr>
              <a:t>93,4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F0"/>
                </a:solidFill>
              </a:rPr>
              <a:t>103,7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F0"/>
                </a:solidFill>
              </a:rPr>
              <a:t>104,1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)+(0,13x</a:t>
            </a:r>
            <a:r>
              <a:rPr lang="it-IT" sz="1600" b="1" dirty="0" smtClean="0">
                <a:solidFill>
                  <a:srgbClr val="00B0F0"/>
                </a:solidFill>
              </a:rPr>
              <a:t>95,5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it-IT" sz="1600" b="1" dirty="0" smtClean="0">
                <a:solidFill>
                  <a:srgbClr val="7030A0"/>
                </a:solidFill>
              </a:rPr>
              <a:t> 98,83</a:t>
            </a:r>
            <a:endParaRPr lang="it-IT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36495"/>
              </p:ext>
            </p:extLst>
          </p:nvPr>
        </p:nvGraphicFramePr>
        <p:xfrm>
          <a:off x="1643832" y="1047799"/>
          <a:ext cx="5597562" cy="2777169"/>
        </p:xfrm>
        <a:graphic>
          <a:graphicData uri="http://schemas.openxmlformats.org/drawingml/2006/table">
            <a:tbl>
              <a:tblPr/>
              <a:tblGrid>
                <a:gridCol w="4038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0785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TOL 1  Opere edili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TOL 5  Pavimentazione Bitume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 4  Movimenti terra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 7  Strutture in Calcestruzzo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TOL14 Impianti elettrici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TOL15 Impianti meccanici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104,1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06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TOL19 Opere di fondazione speciale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8D2B3C22-C3E0-2B80-31A7-C685B0E9C091}"/>
              </a:ext>
            </a:extLst>
          </p:cNvPr>
          <p:cNvCxnSpPr/>
          <p:nvPr/>
        </p:nvCxnSpPr>
        <p:spPr>
          <a:xfrm flipV="1">
            <a:off x="749704" y="5634960"/>
            <a:ext cx="0" cy="466271"/>
          </a:xfrm>
          <a:prstGeom prst="straightConnector1">
            <a:avLst/>
          </a:prstGeom>
          <a:ln w="1270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765C612F-294E-9D2E-B1BE-16518B99AA73}"/>
              </a:ext>
            </a:extLst>
          </p:cNvPr>
          <p:cNvSpPr txBox="1"/>
          <p:nvPr/>
        </p:nvSpPr>
        <p:spPr>
          <a:xfrm>
            <a:off x="125792" y="6101231"/>
            <a:ext cx="144016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sym typeface="Wingdings" panose="05000000000000000000" pitchFamily="2" charset="2"/>
              </a:rPr>
              <a:t>Peso della </a:t>
            </a:r>
            <a:r>
              <a:rPr lang="it-IT" sz="1600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TOL1</a:t>
            </a:r>
            <a:endParaRPr lang="it-IT" sz="1600" b="1" i="1" dirty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="" xmlns:a16="http://schemas.microsoft.com/office/drawing/2014/main" id="{2CFE00EC-B3C9-8C85-FEB0-B46B211120BA}"/>
              </a:ext>
            </a:extLst>
          </p:cNvPr>
          <p:cNvCxnSpPr>
            <a:cxnSpLocks/>
          </p:cNvCxnSpPr>
          <p:nvPr/>
        </p:nvCxnSpPr>
        <p:spPr>
          <a:xfrm flipH="1">
            <a:off x="1228024" y="1380744"/>
            <a:ext cx="4931731" cy="4011291"/>
          </a:xfrm>
          <a:prstGeom prst="straightConnector1">
            <a:avLst/>
          </a:prstGeom>
          <a:ln w="12700">
            <a:solidFill>
              <a:srgbClr val="00B050"/>
            </a:solidFill>
            <a:prstDash val="lgDash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765C612F-294E-9D2E-B1BE-16518B99AA73}"/>
              </a:ext>
            </a:extLst>
          </p:cNvPr>
          <p:cNvSpPr txBox="1"/>
          <p:nvPr/>
        </p:nvSpPr>
        <p:spPr>
          <a:xfrm rot="19235355">
            <a:off x="4638487" y="1668711"/>
            <a:ext cx="152771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Indice della </a:t>
            </a:r>
            <a:r>
              <a:rPr lang="it-IT" sz="16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TOL1</a:t>
            </a:r>
            <a:endParaRPr lang="it-IT" sz="16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53</a:t>
            </a:fld>
            <a:endParaRPr lang="it-IT"/>
          </a:p>
        </p:txBody>
      </p:sp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429696" y="5014164"/>
            <a:ext cx="856800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0,40x</a:t>
            </a:r>
            <a:r>
              <a:rPr lang="it-IT" sz="1600" b="1" dirty="0" smtClean="0">
                <a:solidFill>
                  <a:srgbClr val="00B050"/>
                </a:solidFill>
              </a:rPr>
              <a:t>ITOL1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50"/>
                </a:solidFill>
              </a:rPr>
              <a:t>ITOL5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)+(0,08x</a:t>
            </a:r>
            <a:r>
              <a:rPr lang="it-IT" sz="1600" b="1" dirty="0" smtClean="0">
                <a:solidFill>
                  <a:srgbClr val="00B0F0"/>
                </a:solidFill>
              </a:rPr>
              <a:t>ITOL4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)+(0,24x</a:t>
            </a:r>
            <a:r>
              <a:rPr lang="it-IT" sz="1600" b="1" dirty="0" smtClean="0">
                <a:solidFill>
                  <a:srgbClr val="00B0F0"/>
                </a:solidFill>
              </a:rPr>
              <a:t>ITOL7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F0"/>
                </a:solidFill>
              </a:rPr>
              <a:t>ITOL14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F0"/>
                </a:solidFill>
              </a:rPr>
              <a:t>ITOL15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)+(0,13x</a:t>
            </a:r>
            <a:r>
              <a:rPr lang="it-IT" sz="1600" b="1" dirty="0" smtClean="0">
                <a:solidFill>
                  <a:srgbClr val="00B0F0"/>
                </a:solidFill>
              </a:rPr>
              <a:t>ITOL19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9FF7A4-CFDF-5E55-4308-F8E2C84A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1315A42-EF71-D558-9C63-1E9769CD572D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08674"/>
              </p:ext>
            </p:extLst>
          </p:nvPr>
        </p:nvGraphicFramePr>
        <p:xfrm>
          <a:off x="1789239" y="1144667"/>
          <a:ext cx="5688632" cy="2696890"/>
        </p:xfrm>
        <a:graphic>
          <a:graphicData uri="http://schemas.openxmlformats.org/drawingml/2006/table">
            <a:tbl>
              <a:tblPr/>
              <a:tblGrid>
                <a:gridCol w="4323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TOL 1  Opere edili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TOL 5  Pavimentazione Bitume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 4  Movimenti terra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just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 7  Strutture in Calcestruzzo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TOL14 Impianti elettrici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TOL15 Impianti meccanici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TOL19 Opere di fondazione speciale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2E78D39-1B26-01C5-5EA1-ED7F4FFB23B1}"/>
              </a:ext>
            </a:extLst>
          </p:cNvPr>
          <p:cNvSpPr/>
          <p:nvPr/>
        </p:nvSpPr>
        <p:spPr>
          <a:xfrm>
            <a:off x="415915" y="697305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6BFDFC6B-EE24-15B8-DB27-A6DF57A9B616}"/>
              </a:ext>
            </a:extLst>
          </p:cNvPr>
          <p:cNvSpPr txBox="1"/>
          <p:nvPr/>
        </p:nvSpPr>
        <p:spPr>
          <a:xfrm>
            <a:off x="462818" y="3890614"/>
            <a:ext cx="8501669" cy="1261884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ISpx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Indice sintetico revisionale al momento x di adozione del SAL</a:t>
            </a:r>
            <a:endParaRPr lang="it-IT" b="1" i="1" dirty="0">
              <a:solidFill>
                <a:srgbClr val="FF0000"/>
              </a:solidFill>
            </a:endParaRPr>
          </a:p>
          <a:p>
            <a:pPr algn="ctr"/>
            <a:r>
              <a:rPr lang="it-IT" sz="2400" dirty="0" smtClean="0"/>
              <a:t>Is </a:t>
            </a:r>
            <a:r>
              <a:rPr lang="it-IT" sz="2400" dirty="0"/>
              <a:t>= Σ pi x ITOL i  = </a:t>
            </a:r>
          </a:p>
          <a:p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(0,40x</a:t>
            </a:r>
            <a:r>
              <a:rPr lang="it-IT" sz="1600" b="1" dirty="0" smtClean="0">
                <a:solidFill>
                  <a:srgbClr val="00B050"/>
                </a:solidFill>
              </a:rPr>
              <a:t>ITOL1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50"/>
                </a:solidFill>
              </a:rPr>
              <a:t>ITOL5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)+(0,08x</a:t>
            </a:r>
            <a:r>
              <a:rPr lang="it-IT" sz="1600" b="1" dirty="0" smtClean="0">
                <a:solidFill>
                  <a:srgbClr val="0070C0"/>
                </a:solidFill>
              </a:rPr>
              <a:t>ITOL4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)+(0,24x</a:t>
            </a:r>
            <a:r>
              <a:rPr lang="it-IT" sz="1600" b="1" dirty="0" smtClean="0">
                <a:solidFill>
                  <a:srgbClr val="0070C0"/>
                </a:solidFill>
              </a:rPr>
              <a:t>ITOL7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70C0"/>
                </a:solidFill>
              </a:rPr>
              <a:t>ITOL14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70C0"/>
                </a:solidFill>
              </a:rPr>
              <a:t>ITOL15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0,13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it-IT" sz="1600" b="1" dirty="0" smtClean="0">
                <a:solidFill>
                  <a:srgbClr val="0070C0"/>
                </a:solidFill>
              </a:rPr>
              <a:t>ITOL19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B692BAAF-0A26-C923-1332-7113657541FC}"/>
              </a:ext>
            </a:extLst>
          </p:cNvPr>
          <p:cNvSpPr txBox="1"/>
          <p:nvPr/>
        </p:nvSpPr>
        <p:spPr>
          <a:xfrm>
            <a:off x="406819" y="5480548"/>
            <a:ext cx="8435280" cy="246221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ISpx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=(0,40x</a:t>
            </a:r>
            <a:r>
              <a:rPr lang="it-IT" sz="1600" b="1" dirty="0" smtClean="0">
                <a:solidFill>
                  <a:srgbClr val="00B050"/>
                </a:solidFill>
              </a:rPr>
              <a:t>102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B050"/>
                </a:solidFill>
              </a:rPr>
              <a:t>103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)+(0,08x</a:t>
            </a:r>
            <a:r>
              <a:rPr lang="it-IT" sz="1600" b="1" dirty="0" smtClean="0">
                <a:solidFill>
                  <a:srgbClr val="0070C0"/>
                </a:solidFill>
              </a:rPr>
              <a:t>104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)+(0,24x</a:t>
            </a:r>
            <a:r>
              <a:rPr lang="it-IT" sz="1600" b="1" dirty="0" smtClean="0">
                <a:solidFill>
                  <a:srgbClr val="0070C0"/>
                </a:solidFill>
              </a:rPr>
              <a:t>103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70C0"/>
                </a:solidFill>
              </a:rPr>
              <a:t>104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)+(0,05x</a:t>
            </a:r>
            <a:r>
              <a:rPr lang="it-IT" sz="1600" b="1" dirty="0" smtClean="0">
                <a:solidFill>
                  <a:srgbClr val="0070C0"/>
                </a:solidFill>
              </a:rPr>
              <a:t>106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)+(0,13x</a:t>
            </a:r>
            <a:r>
              <a:rPr lang="it-IT" sz="1600" b="1" dirty="0" smtClean="0">
                <a:solidFill>
                  <a:srgbClr val="0070C0"/>
                </a:solidFill>
              </a:rPr>
              <a:t>101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)=</a:t>
            </a:r>
            <a:r>
              <a:rPr lang="it-IT" sz="1600" b="1" dirty="0" smtClean="0">
                <a:solidFill>
                  <a:srgbClr val="FF0000"/>
                </a:solidFill>
              </a:rPr>
              <a:t>102,62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7C427FA-39EA-D338-85DD-038E8D29B31A}"/>
              </a:ext>
            </a:extLst>
          </p:cNvPr>
          <p:cNvSpPr txBox="1"/>
          <p:nvPr/>
        </p:nvSpPr>
        <p:spPr>
          <a:xfrm>
            <a:off x="609197" y="6212246"/>
            <a:ext cx="150150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sym typeface="Wingdings" panose="05000000000000000000" pitchFamily="2" charset="2"/>
              </a:rPr>
              <a:t>Peso </a:t>
            </a:r>
            <a:r>
              <a:rPr lang="it-IT" sz="1400" b="1" i="1" dirty="0">
                <a:solidFill>
                  <a:srgbClr val="002060"/>
                </a:solidFill>
                <a:sym typeface="Wingdings" panose="05000000000000000000" pitchFamily="2" charset="2"/>
              </a:rPr>
              <a:t>della</a:t>
            </a:r>
            <a:r>
              <a:rPr lang="it-IT" sz="1600" b="1" i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1600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TOL1</a:t>
            </a:r>
            <a:endParaRPr lang="it-IT" sz="1600" b="1" i="1" dirty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="" xmlns:a16="http://schemas.microsoft.com/office/drawing/2014/main" id="{BBF39D01-DDAF-0A49-89F2-CACF7C0EBBCB}"/>
              </a:ext>
            </a:extLst>
          </p:cNvPr>
          <p:cNvCxnSpPr>
            <a:cxnSpLocks/>
          </p:cNvCxnSpPr>
          <p:nvPr/>
        </p:nvCxnSpPr>
        <p:spPr>
          <a:xfrm flipV="1">
            <a:off x="1187624" y="5709306"/>
            <a:ext cx="4725" cy="518862"/>
          </a:xfrm>
          <a:prstGeom prst="straightConnector1">
            <a:avLst/>
          </a:prstGeom>
          <a:ln w="1270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="" xmlns:a16="http://schemas.microsoft.com/office/drawing/2014/main" id="{2CFE00EC-B3C9-8C85-FEB0-B46B211120BA}"/>
              </a:ext>
            </a:extLst>
          </p:cNvPr>
          <p:cNvCxnSpPr>
            <a:cxnSpLocks/>
          </p:cNvCxnSpPr>
          <p:nvPr/>
        </p:nvCxnSpPr>
        <p:spPr>
          <a:xfrm flipH="1">
            <a:off x="1544608" y="1424268"/>
            <a:ext cx="5008592" cy="4082975"/>
          </a:xfrm>
          <a:prstGeom prst="straightConnector1">
            <a:avLst/>
          </a:prstGeom>
          <a:ln w="12700">
            <a:solidFill>
              <a:srgbClr val="00B050"/>
            </a:solidFill>
            <a:prstDash val="lgDash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765C612F-294E-9D2E-B1BE-16518B99AA73}"/>
              </a:ext>
            </a:extLst>
          </p:cNvPr>
          <p:cNvSpPr txBox="1"/>
          <p:nvPr/>
        </p:nvSpPr>
        <p:spPr>
          <a:xfrm rot="19232660">
            <a:off x="5017801" y="1770784"/>
            <a:ext cx="152771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Indice della </a:t>
            </a:r>
            <a:r>
              <a:rPr lang="it-IT" sz="16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TOL1</a:t>
            </a:r>
            <a:endParaRPr lang="it-IT" sz="16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0B9273-915C-C572-A82B-874F943B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8522A4B-2469-F77F-D1C6-6DC92F0AC491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14B0FD5C-531C-DDA0-F6E0-A2D49AEDA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6"/>
          <a:stretch/>
        </p:blipFill>
        <p:spPr>
          <a:xfrm>
            <a:off x="251520" y="1328899"/>
            <a:ext cx="8748000" cy="12006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3D1F059-6C78-77E0-C346-950293E0021E}"/>
              </a:ext>
            </a:extLst>
          </p:cNvPr>
          <p:cNvSpPr txBox="1"/>
          <p:nvPr/>
        </p:nvSpPr>
        <p:spPr>
          <a:xfrm>
            <a:off x="275520" y="4118187"/>
            <a:ext cx="8435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((</a:t>
            </a:r>
            <a:r>
              <a:rPr lang="it-IT" sz="2000" b="1" dirty="0" smtClean="0">
                <a:solidFill>
                  <a:srgbClr val="FF0000"/>
                </a:solidFill>
              </a:rPr>
              <a:t>ISpx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it-IT" sz="2000" b="1" dirty="0" smtClean="0">
                <a:solidFill>
                  <a:srgbClr val="7030A0"/>
                </a:solidFill>
              </a:rPr>
              <a:t>ISmo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)/</a:t>
            </a:r>
            <a:r>
              <a:rPr lang="it-IT" sz="2000" b="1" dirty="0" smtClean="0">
                <a:solidFill>
                  <a:srgbClr val="7030A0"/>
                </a:solidFill>
              </a:rPr>
              <a:t>ISmo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)= ((</a:t>
            </a:r>
            <a:r>
              <a:rPr lang="it-IT" sz="2000" b="1" dirty="0" smtClean="0">
                <a:solidFill>
                  <a:srgbClr val="FF0000"/>
                </a:solidFill>
              </a:rPr>
              <a:t>102,62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)/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it-IT" sz="2000" b="1" dirty="0" smtClean="0">
                <a:solidFill>
                  <a:srgbClr val="00B0F0"/>
                </a:solidFill>
              </a:rPr>
              <a:t>0,0383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EEFC83C6-8270-8721-6373-83B309F778FA}"/>
              </a:ext>
            </a:extLst>
          </p:cNvPr>
          <p:cNvSpPr/>
          <p:nvPr/>
        </p:nvSpPr>
        <p:spPr>
          <a:xfrm>
            <a:off x="275520" y="658887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82525" y="3020904"/>
            <a:ext cx="7309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calcolati </a:t>
            </a:r>
            <a:r>
              <a:rPr lang="it-IT" sz="2000" b="1" dirty="0">
                <a:solidFill>
                  <a:srgbClr val="7030A0"/>
                </a:solidFill>
              </a:rPr>
              <a:t>ISmo </a:t>
            </a:r>
            <a:r>
              <a:rPr lang="it-IT" sz="2000" dirty="0">
                <a:solidFill>
                  <a:srgbClr val="002060"/>
                </a:solidFill>
              </a:rPr>
              <a:t>e </a:t>
            </a:r>
            <a:r>
              <a:rPr lang="it-IT" sz="2000" b="1" dirty="0">
                <a:solidFill>
                  <a:srgbClr val="FF0000"/>
                </a:solidFill>
              </a:rPr>
              <a:t>ISpx </a:t>
            </a:r>
            <a:r>
              <a:rPr lang="it-IT" sz="2000" dirty="0" smtClean="0">
                <a:solidFill>
                  <a:srgbClr val="002060"/>
                </a:solidFill>
              </a:rPr>
              <a:t>possiamo stabilire </a:t>
            </a:r>
            <a:r>
              <a:rPr lang="it-IT" sz="2000" dirty="0">
                <a:solidFill>
                  <a:srgbClr val="002060"/>
                </a:solidFill>
              </a:rPr>
              <a:t>se </a:t>
            </a:r>
            <a:r>
              <a:rPr lang="it-IT" sz="2000" dirty="0" smtClean="0">
                <a:solidFill>
                  <a:srgbClr val="002060"/>
                </a:solidFill>
              </a:rPr>
              <a:t>debba applicarsi </a:t>
            </a:r>
            <a:r>
              <a:rPr lang="it-IT" sz="2000" dirty="0">
                <a:solidFill>
                  <a:srgbClr val="002060"/>
                </a:solidFill>
              </a:rPr>
              <a:t>la revisione e se questa </a:t>
            </a:r>
            <a:r>
              <a:rPr lang="it-IT" sz="2000" dirty="0" smtClean="0">
                <a:solidFill>
                  <a:srgbClr val="002060"/>
                </a:solidFill>
              </a:rPr>
              <a:t>debba essere </a:t>
            </a:r>
            <a:r>
              <a:rPr lang="it-IT" sz="2000" dirty="0">
                <a:solidFill>
                  <a:srgbClr val="002060"/>
                </a:solidFill>
              </a:rPr>
              <a:t>in aumento o in diminuzione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43608" y="503790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essendo maggiore del 3% (ossia di 0,03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) si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applica la revisione in aumento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392150D-6FF3-2BF7-5829-AFE6E5CA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486252E-754D-0B91-0B48-A8DA5C6121B1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6B527B5-3494-77AA-35FD-AFE7A9B27DBA}"/>
              </a:ext>
            </a:extLst>
          </p:cNvPr>
          <p:cNvSpPr txBox="1"/>
          <p:nvPr/>
        </p:nvSpPr>
        <p:spPr>
          <a:xfrm>
            <a:off x="448592" y="3100898"/>
            <a:ext cx="84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B050"/>
                </a:solidFill>
              </a:rPr>
              <a:t>SALrpx</a:t>
            </a:r>
            <a:r>
              <a:rPr lang="it-IT" sz="2000" dirty="0" smtClean="0">
                <a:solidFill>
                  <a:srgbClr val="002060"/>
                </a:solidFill>
              </a:rPr>
              <a:t>=</a:t>
            </a:r>
            <a:r>
              <a:rPr lang="it-IT" sz="2000" b="1" dirty="0" smtClean="0">
                <a:solidFill>
                  <a:srgbClr val="0070C0"/>
                </a:solidFill>
              </a:rPr>
              <a:t>Euro 380.000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x0,9x[(</a:t>
            </a:r>
            <a:r>
              <a:rPr lang="it-IT" sz="2000" b="1" dirty="0">
                <a:solidFill>
                  <a:srgbClr val="FF0000"/>
                </a:solidFill>
              </a:rPr>
              <a:t>102,62 </a:t>
            </a:r>
            <a:r>
              <a:rPr lang="it-IT" sz="2000" dirty="0">
                <a:solidFill>
                  <a:srgbClr val="7030A0"/>
                </a:solidFill>
              </a:rPr>
              <a:t>–</a:t>
            </a:r>
            <a:r>
              <a:rPr lang="it-IT" sz="2000" b="1" dirty="0">
                <a:solidFill>
                  <a:srgbClr val="7030A0"/>
                </a:solidFill>
              </a:rPr>
              <a:t> 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)/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)–0,03]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it-IT" sz="2000" b="1" dirty="0" smtClean="0">
                <a:solidFill>
                  <a:srgbClr val="00B050"/>
                </a:solidFill>
              </a:rPr>
              <a:t>Euro 2.855,25</a:t>
            </a:r>
            <a:endParaRPr lang="it-IT" sz="2000" b="1" dirty="0">
              <a:solidFill>
                <a:srgbClr val="00B050"/>
              </a:solidFill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EEFC83C6-8270-8721-6373-83B309F778FA}"/>
              </a:ext>
            </a:extLst>
          </p:cNvPr>
          <p:cNvSpPr/>
          <p:nvPr/>
        </p:nvSpPr>
        <p:spPr>
          <a:xfrm>
            <a:off x="293951" y="790826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3923" y="1496977"/>
            <a:ext cx="8413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…e l’importo del </a:t>
            </a:r>
            <a:r>
              <a:rPr lang="it-IT" sz="2000" b="1" dirty="0" smtClean="0">
                <a:solidFill>
                  <a:srgbClr val="00B050"/>
                </a:solidFill>
              </a:rPr>
              <a:t>SAL </a:t>
            </a:r>
            <a:r>
              <a:rPr lang="it-IT" sz="2000" b="1" dirty="0">
                <a:solidFill>
                  <a:srgbClr val="00B050"/>
                </a:solidFill>
              </a:rPr>
              <a:t>revisionale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b="1" dirty="0">
                <a:solidFill>
                  <a:srgbClr val="00B050"/>
                </a:solidFill>
              </a:rPr>
              <a:t>SALrpx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  <a:r>
              <a:rPr lang="it-IT" sz="2000" dirty="0" smtClean="0">
                <a:solidFill>
                  <a:srgbClr val="002060"/>
                </a:solidFill>
              </a:rPr>
              <a:t>sarà calcolato con </a:t>
            </a:r>
            <a:r>
              <a:rPr lang="it-IT" sz="2000" dirty="0">
                <a:solidFill>
                  <a:srgbClr val="002060"/>
                </a:solidFill>
              </a:rPr>
              <a:t>la seguente formula</a:t>
            </a:r>
            <a:r>
              <a:rPr lang="it-IT" sz="20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it-IT" sz="1200" dirty="0">
              <a:solidFill>
                <a:srgbClr val="00206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B050"/>
                </a:solidFill>
              </a:rPr>
              <a:t>SALrpx</a:t>
            </a:r>
            <a:r>
              <a:rPr lang="it-IT" sz="2000" dirty="0" smtClean="0">
                <a:solidFill>
                  <a:srgbClr val="002060"/>
                </a:solidFill>
              </a:rPr>
              <a:t>=</a:t>
            </a:r>
            <a:r>
              <a:rPr lang="it-IT" sz="2000" b="1" dirty="0" smtClean="0">
                <a:solidFill>
                  <a:srgbClr val="0070C0"/>
                </a:solidFill>
              </a:rPr>
              <a:t>SALcpx</a:t>
            </a:r>
            <a:r>
              <a:rPr lang="it-IT" sz="2000" dirty="0" smtClean="0">
                <a:solidFill>
                  <a:srgbClr val="002060"/>
                </a:solidFill>
              </a:rPr>
              <a:t>*0,9*[((</a:t>
            </a:r>
            <a:r>
              <a:rPr lang="it-IT" sz="2000" b="1" dirty="0">
                <a:solidFill>
                  <a:srgbClr val="FF0000"/>
                </a:solidFill>
              </a:rPr>
              <a:t>ISpx</a:t>
            </a:r>
            <a:r>
              <a:rPr lang="it-IT" sz="2000" dirty="0">
                <a:solidFill>
                  <a:srgbClr val="002060"/>
                </a:solidFill>
              </a:rPr>
              <a:t> - </a:t>
            </a:r>
            <a:r>
              <a:rPr lang="it-IT" sz="2000" b="1" dirty="0">
                <a:solidFill>
                  <a:srgbClr val="7030A0"/>
                </a:solidFill>
              </a:rPr>
              <a:t>ISmo</a:t>
            </a:r>
            <a:r>
              <a:rPr lang="it-IT" sz="2000" dirty="0" smtClean="0">
                <a:solidFill>
                  <a:srgbClr val="002060"/>
                </a:solidFill>
              </a:rPr>
              <a:t>)/</a:t>
            </a:r>
            <a:r>
              <a:rPr lang="it-IT" sz="2000" b="1" dirty="0" smtClean="0">
                <a:solidFill>
                  <a:srgbClr val="7030A0"/>
                </a:solidFill>
              </a:rPr>
              <a:t>ISmo</a:t>
            </a:r>
            <a:r>
              <a:rPr lang="it-IT" sz="2000" dirty="0" smtClean="0">
                <a:solidFill>
                  <a:srgbClr val="002060"/>
                </a:solidFill>
              </a:rPr>
              <a:t>)-0,03</a:t>
            </a:r>
            <a:r>
              <a:rPr lang="it-IT" sz="20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7063" y="4329025"/>
            <a:ext cx="833369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Per effetto dell’alea (3%) e della riduzione del 10%, l’importo revisionale è inferiore al 20% dell’importo che si sarebbe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ottenuto: </a:t>
            </a:r>
            <a:r>
              <a:rPr lang="it-IT" i="1" dirty="0" smtClean="0">
                <a:solidFill>
                  <a:srgbClr val="0070C0"/>
                </a:solidFill>
              </a:rPr>
              <a:t>Euro </a:t>
            </a:r>
            <a:r>
              <a:rPr lang="it-IT" i="1" dirty="0">
                <a:solidFill>
                  <a:srgbClr val="0070C0"/>
                </a:solidFill>
              </a:rPr>
              <a:t>380.000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x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0,0383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= Euro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14.554,00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4A5BBF-549A-949E-2F3F-311150D1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4D70625-F954-A19D-9941-216BEF2456F5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E1E70482-F3C2-0618-F59A-9CAE995D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C4ED8979-88FD-9C80-51DF-C81681F19F76}"/>
              </a:ext>
            </a:extLst>
          </p:cNvPr>
          <p:cNvSpPr/>
          <p:nvPr/>
        </p:nvSpPr>
        <p:spPr>
          <a:xfrm>
            <a:off x="371872" y="1129255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10530A36-F450-E266-CD7B-4E6EBC614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0" b="-1"/>
          <a:stretch/>
        </p:blipFill>
        <p:spPr>
          <a:xfrm>
            <a:off x="179512" y="1844824"/>
            <a:ext cx="8820000" cy="21583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57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66EC26A-1364-1500-1276-419DF9EE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D294757-34BA-CA39-B24E-B312540DD173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8736C4A0-02F5-2994-4047-019D70A0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8E48F71-DB00-6F1D-C34D-89CD585966D8}"/>
              </a:ext>
            </a:extLst>
          </p:cNvPr>
          <p:cNvSpPr/>
          <p:nvPr/>
        </p:nvSpPr>
        <p:spPr>
          <a:xfrm>
            <a:off x="354317" y="760618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Calcolo Revisione Tabella B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0AD29647-C439-1F84-5DAF-CF2D941FD9DB}"/>
              </a:ext>
            </a:extLst>
          </p:cNvPr>
          <p:cNvSpPr/>
          <p:nvPr/>
        </p:nvSpPr>
        <p:spPr>
          <a:xfrm>
            <a:off x="282384" y="1100487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Esempio in diminuzione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FC15255-4664-5635-4E38-60949489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5" y="1592221"/>
            <a:ext cx="8963025" cy="30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653DD84-A85A-52CF-41FD-1786B09D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9" y="1889051"/>
            <a:ext cx="8981276" cy="212388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49256" y="4437112"/>
            <a:ext cx="6251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((</a:t>
            </a:r>
            <a:r>
              <a:rPr lang="it-IT" sz="2000" b="1" dirty="0">
                <a:solidFill>
                  <a:srgbClr val="FF0000"/>
                </a:solidFill>
              </a:rPr>
              <a:t>ISpx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it-IT" sz="2000" b="1" dirty="0">
                <a:solidFill>
                  <a:srgbClr val="7030A0"/>
                </a:solidFill>
              </a:rPr>
              <a:t>ISmo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)/</a:t>
            </a:r>
            <a:r>
              <a:rPr lang="it-IT" sz="2000" b="1" dirty="0">
                <a:solidFill>
                  <a:srgbClr val="7030A0"/>
                </a:solidFill>
              </a:rPr>
              <a:t>ISmo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)=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((</a:t>
            </a:r>
            <a:r>
              <a:rPr lang="it-IT" sz="2000" b="1" dirty="0" smtClean="0">
                <a:solidFill>
                  <a:srgbClr val="FF0000"/>
                </a:solidFill>
              </a:rPr>
              <a:t>95,80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)/</a:t>
            </a:r>
            <a:r>
              <a:rPr lang="it-IT" sz="2000" b="1" dirty="0" smtClean="0">
                <a:solidFill>
                  <a:srgbClr val="7030A0"/>
                </a:solidFill>
              </a:rPr>
              <a:t>98,83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- 0,0307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80024" y="4952063"/>
            <a:ext cx="3385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((</a:t>
            </a:r>
            <a:r>
              <a:rPr lang="it-IT" sz="2000" b="1" dirty="0">
                <a:solidFill>
                  <a:srgbClr val="FF0000"/>
                </a:solidFill>
              </a:rPr>
              <a:t>ISpx</a:t>
            </a:r>
            <a:r>
              <a:rPr lang="it-IT" sz="2000" dirty="0">
                <a:solidFill>
                  <a:srgbClr val="002060"/>
                </a:solidFill>
              </a:rPr>
              <a:t> - </a:t>
            </a:r>
            <a:r>
              <a:rPr lang="it-IT" sz="2000" b="1" dirty="0">
                <a:solidFill>
                  <a:srgbClr val="7030A0"/>
                </a:solidFill>
              </a:rPr>
              <a:t>ISmo</a:t>
            </a:r>
            <a:r>
              <a:rPr lang="it-IT" sz="2000" dirty="0">
                <a:solidFill>
                  <a:srgbClr val="002060"/>
                </a:solidFill>
              </a:rPr>
              <a:t>)/ </a:t>
            </a:r>
            <a:r>
              <a:rPr lang="it-IT" sz="2000" b="1" dirty="0">
                <a:solidFill>
                  <a:srgbClr val="7030A0"/>
                </a:solidFill>
              </a:rPr>
              <a:t>ISmo</a:t>
            </a:r>
            <a:r>
              <a:rPr lang="it-IT" sz="2000" dirty="0">
                <a:solidFill>
                  <a:srgbClr val="002060"/>
                </a:solidFill>
              </a:rPr>
              <a:t>)</a:t>
            </a:r>
            <a:r>
              <a:rPr lang="it-IT" sz="2000" b="1" dirty="0">
                <a:solidFill>
                  <a:srgbClr val="002060"/>
                </a:solidFill>
              </a:rPr>
              <a:t>&lt;- 0,03 </a:t>
            </a:r>
            <a:endParaRPr lang="it-IT" sz="2000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472ABD-F432-AAD4-7C46-49A8213C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C4A80B4-422D-D1B1-E173-4281ED133A7F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1BC9AE1-21F4-EE07-6D27-F5EEE804B82E}"/>
              </a:ext>
            </a:extLst>
          </p:cNvPr>
          <p:cNvSpPr txBox="1"/>
          <p:nvPr/>
        </p:nvSpPr>
        <p:spPr>
          <a:xfrm>
            <a:off x="549896" y="1124744"/>
            <a:ext cx="8136904" cy="414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già detto, con riferimento al calcolo dei </a:t>
            </a:r>
            <a:r>
              <a:rPr lang="it-IT" sz="1900" kern="1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 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«revisionali</a:t>
            </a:r>
            <a:r>
              <a:rPr lang="it-IT" sz="19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prevista la possibilità 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stazioni appaltanti, di ricorrere, oltre quanto già esaminato </a:t>
            </a:r>
            <a:r>
              <a:rPr lang="it-IT" sz="19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applicazione delle metodologie di calcolo di cui alla </a:t>
            </a:r>
            <a:r>
              <a:rPr lang="it-IT" sz="19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Tabella B</a:t>
            </a:r>
            <a:r>
              <a:rPr lang="it-IT" sz="19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anche alle metodologie di calcolo della </a:t>
            </a:r>
            <a:r>
              <a:rPr lang="it-IT" sz="19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Tabella C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alla condizione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 sensi del co.5, articolo 5, allegato II-bis del correttivo al codice,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inserire: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9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documenti di gara iniziali </a:t>
            </a:r>
            <a:r>
              <a:rPr lang="it-IT" sz="19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(C.S.A. o bando/disciplinare di gara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il ricorso a tale previsione “facoltativa”;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9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decisione di  contrarre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ragioni del ricorso a tale metodologia alternativa, che </a:t>
            </a:r>
            <a:r>
              <a:rPr lang="it-IT" sz="1900" b="1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può essere modificata </a:t>
            </a:r>
            <a:r>
              <a:rPr lang="it-IT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corso dell’esecuzione del contratto.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9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tutto tenendo presente </a:t>
            </a:r>
            <a:r>
              <a:rPr lang="it-IT" sz="1900" b="1" kern="1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che, </a:t>
            </a:r>
            <a:r>
              <a:rPr lang="it-IT" sz="19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assenza di esplicita previsione nei documenti di gara iniziali, si applica la metodologia di calcolo prevista dalla </a:t>
            </a:r>
            <a:r>
              <a:rPr lang="it-IT" sz="19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Tabella B. 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59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0D9AA6-DAEA-29ED-275D-67A9948E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AF8FB76-9CC0-72EE-048A-53A63396EDCF}"/>
              </a:ext>
            </a:extLst>
          </p:cNvPr>
          <p:cNvSpPr txBox="1"/>
          <p:nvPr/>
        </p:nvSpPr>
        <p:spPr>
          <a:xfrm>
            <a:off x="2537520" y="645333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8D7773-5D54-07C7-DF8C-712159EA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C4E7F62A-4216-52AF-80D4-6A1E83B24128}"/>
              </a:ext>
            </a:extLst>
          </p:cNvPr>
          <p:cNvSpPr/>
          <p:nvPr/>
        </p:nvSpPr>
        <p:spPr>
          <a:xfrm>
            <a:off x="755576" y="1628800"/>
            <a:ext cx="777686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b="1" dirty="0">
                <a:solidFill>
                  <a:srgbClr val="0070C0"/>
                </a:solidFill>
              </a:rPr>
              <a:t>La rinegoziazione del contratto squilibrato:</a:t>
            </a:r>
            <a:r>
              <a:rPr lang="it-IT" sz="1700" dirty="0">
                <a:solidFill>
                  <a:srgbClr val="002060"/>
                </a:solidFill>
              </a:rPr>
              <a:t>…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se i contraenti omettono di fissare pattiziamente le modalità di gestione delle sopravvenienze, il problema attiene alla base legale su cui, se del caso, fondare l'obbligo di rinegoziazione.</a:t>
            </a:r>
          </a:p>
          <a:p>
            <a:pPr algn="just"/>
            <a:endParaRPr lang="it-IT" sz="900" b="1" dirty="0">
              <a:solidFill>
                <a:srgbClr val="002060"/>
              </a:solidFill>
            </a:endParaRP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I contratti sembrano dover essere rigidamente rispettati nella loro formulazione primigenia nella sola misura in cui rimangano inalterati i presupposti e le condizioni di cui le parti hanno tenuto conto al momento della stipula</a:t>
            </a:r>
            <a:r>
              <a:rPr lang="it-IT" sz="17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it-IT" sz="9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Per converso, </a:t>
            </a:r>
            <a:r>
              <a:rPr lang="it-IT" sz="1700" b="1" dirty="0">
                <a:solidFill>
                  <a:srgbClr val="002060"/>
                </a:solidFill>
              </a:rPr>
              <a:t>ogni qualvolta una sopravvenienza </a:t>
            </a:r>
            <a:r>
              <a:rPr lang="it-IT" sz="1700" b="1" u="sng" dirty="0">
                <a:solidFill>
                  <a:srgbClr val="FF0000"/>
                </a:solidFill>
              </a:rPr>
              <a:t>rovesci il terreno fattuale e l’assetto giuridico-economico su cui si è eretta la pattuizione negoziale</a:t>
            </a:r>
            <a:r>
              <a:rPr lang="it-IT" sz="1700" dirty="0">
                <a:solidFill>
                  <a:srgbClr val="FF0000"/>
                </a:solidFill>
              </a:rPr>
              <a:t>, </a:t>
            </a:r>
            <a:r>
              <a:rPr lang="it-IT" sz="1700" b="1" dirty="0">
                <a:solidFill>
                  <a:srgbClr val="002060"/>
                </a:solidFill>
              </a:rPr>
              <a:t>la parte danneggiata </a:t>
            </a:r>
            <a:r>
              <a:rPr lang="it-IT" sz="1700" dirty="0">
                <a:solidFill>
                  <a:srgbClr val="002060"/>
                </a:solidFill>
              </a:rPr>
              <a:t>in executivis </a:t>
            </a:r>
            <a:r>
              <a:rPr lang="it-IT" sz="1700" b="1" dirty="0">
                <a:solidFill>
                  <a:srgbClr val="002060"/>
                </a:solidFill>
              </a:rPr>
              <a:t>deve poter avere la possibilità di rinegoziare il contenuto delle prestazioni…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25960" y="838453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Corte Suprema di Cassazione Relazione tematica n. 56 del 2020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4B6401-AEBD-4E7A-0E81-0D55CEF6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9686AF9-463C-A617-17FF-F6D203602E69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031855"/>
            <a:ext cx="86195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002060"/>
                </a:solidFill>
              </a:rPr>
              <a:t>1</a:t>
            </a:r>
            <a:r>
              <a:rPr lang="it-IT" sz="1600" dirty="0">
                <a:solidFill>
                  <a:srgbClr val="002060"/>
                </a:solidFill>
              </a:rPr>
              <a:t>. Nelle ipotesi di cui all'art.5, comma 5, del presente Allegato, </a:t>
            </a:r>
            <a:r>
              <a:rPr lang="it-IT" sz="1600" b="1" dirty="0">
                <a:solidFill>
                  <a:srgbClr val="002060"/>
                </a:solidFill>
              </a:rPr>
              <a:t>l'importo dello stato di avanzamento dei lavori revisionale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è calcolato previa determinazione dell'indice sintetico relativo a ciascun SAL, </a:t>
            </a:r>
            <a:r>
              <a:rPr lang="it-IT" sz="1600" b="1" dirty="0">
                <a:solidFill>
                  <a:srgbClr val="002060"/>
                </a:solidFill>
              </a:rPr>
              <a:t>nel rispetto della seguente metodologia</a:t>
            </a:r>
            <a:r>
              <a:rPr lang="it-IT" sz="1600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it-IT" sz="1600" dirty="0">
                <a:solidFill>
                  <a:srgbClr val="00B050"/>
                </a:solidFill>
              </a:rPr>
              <a:t>a) </a:t>
            </a:r>
            <a:r>
              <a:rPr lang="it-IT" sz="1600" b="1" dirty="0">
                <a:solidFill>
                  <a:srgbClr val="00B050"/>
                </a:solidFill>
              </a:rPr>
              <a:t>ciascuna voce del CME </a:t>
            </a:r>
            <a:r>
              <a:rPr lang="it-IT" sz="1600" dirty="0">
                <a:solidFill>
                  <a:srgbClr val="002060"/>
                </a:solidFill>
              </a:rPr>
              <a:t>è attribuita ad una sola delle TOL, tenuto conto delle declaratorie di cui alla Tabella A.2., dando precedenza alle TOL specializzate </a:t>
            </a:r>
            <a:r>
              <a:rPr lang="it-IT" sz="1600" i="1" dirty="0">
                <a:solidFill>
                  <a:srgbClr val="002060"/>
                </a:solidFill>
              </a:rPr>
              <a:t>(l’attribuzione è esplicitata all'interno dei documenti iniziali di gara);</a:t>
            </a:r>
          </a:p>
          <a:p>
            <a:pPr algn="just"/>
            <a:r>
              <a:rPr lang="it-IT" sz="1600" dirty="0">
                <a:solidFill>
                  <a:srgbClr val="00B050"/>
                </a:solidFill>
              </a:rPr>
              <a:t>b) </a:t>
            </a:r>
            <a:r>
              <a:rPr lang="it-IT" sz="1600" b="1" dirty="0">
                <a:solidFill>
                  <a:srgbClr val="00B050"/>
                </a:solidFill>
              </a:rPr>
              <a:t>i costi della sicurezza</a:t>
            </a:r>
            <a:r>
              <a:rPr lang="it-IT" sz="1600" dirty="0">
                <a:solidFill>
                  <a:srgbClr val="002060"/>
                </a:solidFill>
              </a:rPr>
              <a:t>, determinati nel computo del PSC, sono ripartiti tra le TOL individuate ai sensi della lettera a), in base all'incidenza dei costi della sicurezza sulle singole lavorazioni o proporzionalmente alla incidenza percentuale di ciascuna di esse sull'importo dei lavori </a:t>
            </a:r>
            <a:r>
              <a:rPr lang="it-IT" sz="1600" i="1" dirty="0">
                <a:solidFill>
                  <a:srgbClr val="002060"/>
                </a:solidFill>
              </a:rPr>
              <a:t>(l’attribuzione è esplicitata all'interno dei documenti iniziali di gara);</a:t>
            </a:r>
          </a:p>
          <a:p>
            <a:pPr algn="just"/>
            <a:r>
              <a:rPr lang="it-IT" sz="1600" b="1" dirty="0">
                <a:solidFill>
                  <a:srgbClr val="00B050"/>
                </a:solidFill>
              </a:rPr>
              <a:t>c) è determinato il peso percentuale di ogni TOL individuata ai sensi della lettera a), </a:t>
            </a:r>
            <a:r>
              <a:rPr lang="it-IT" sz="1600" dirty="0">
                <a:solidFill>
                  <a:srgbClr val="002060"/>
                </a:solidFill>
              </a:rPr>
              <a:t>calcolato attraverso il rapporto tra l'importo complessivo delle lavorazioni associate alla singola TOL e l'importo complessivo dei lavori dell'appalto, compresi costi della sicurezza;</a:t>
            </a:r>
          </a:p>
          <a:p>
            <a:pPr algn="just"/>
            <a:r>
              <a:rPr lang="it-IT" sz="1600" b="1" dirty="0">
                <a:solidFill>
                  <a:srgbClr val="00B050"/>
                </a:solidFill>
              </a:rPr>
              <a:t>d) per ogni SAL contrattualmente previsto, </a:t>
            </a:r>
            <a:r>
              <a:rPr lang="it-IT" sz="1600" b="1" u="sng" dirty="0">
                <a:solidFill>
                  <a:srgbClr val="00B050"/>
                </a:solidFill>
              </a:rPr>
              <a:t>è calcolato uno specifico indice sintetico </a:t>
            </a:r>
            <a:r>
              <a:rPr lang="it-IT" sz="1600" dirty="0">
                <a:solidFill>
                  <a:srgbClr val="002060"/>
                </a:solidFill>
              </a:rPr>
              <a:t>basato sulle sole TOL rendicontate e sulle relative voci di prezzo, senza considerare nel calcolo stesso i costi della sicurezza; </a:t>
            </a: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e) il calcolo dell'indice sintetico specifico </a:t>
            </a:r>
            <a:r>
              <a:rPr lang="it-IT" sz="1600" b="1" u="sng" dirty="0">
                <a:solidFill>
                  <a:srgbClr val="00B0F0"/>
                </a:solidFill>
              </a:rPr>
              <a:t>di ciascun SAL </a:t>
            </a:r>
            <a:r>
              <a:rPr lang="it-IT" sz="1600" dirty="0">
                <a:solidFill>
                  <a:srgbClr val="002060"/>
                </a:solidFill>
              </a:rPr>
              <a:t>è effettuato secondo la formula di cui all'articolo 4, comma 3, lettera c), </a:t>
            </a:r>
            <a:r>
              <a:rPr lang="it-IT" sz="1600" b="1" dirty="0">
                <a:solidFill>
                  <a:srgbClr val="00B0F0"/>
                </a:solidFill>
              </a:rPr>
              <a:t>applicata alle sole TOL associate alle voci di prezzo rendicontate</a:t>
            </a:r>
            <a:r>
              <a:rPr lang="it-IT" sz="1600" dirty="0">
                <a:solidFill>
                  <a:srgbClr val="002060"/>
                </a:solidFill>
              </a:rPr>
              <a:t>, tenuto conto dei relativi pesi percentuali, calcolati rispetto all'importo complessivo dello stato di avanzamento dei lavori </a:t>
            </a:r>
            <a:r>
              <a:rPr lang="it-IT" sz="1600" i="1" dirty="0">
                <a:solidFill>
                  <a:srgbClr val="002060"/>
                </a:solidFill>
              </a:rPr>
              <a:t>(il calcolo è effettuato sulla base dei prezzi a base di gara);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60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63688" y="722941"/>
            <a:ext cx="5976664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TABELLA C  </a:t>
            </a:r>
            <a:r>
              <a:rPr lang="it-IT" i="1" dirty="0" smtClean="0">
                <a:solidFill>
                  <a:srgbClr val="002060"/>
                </a:solidFill>
              </a:rPr>
              <a:t>(</a:t>
            </a:r>
            <a:r>
              <a:rPr lang="it-IT" i="1" dirty="0">
                <a:solidFill>
                  <a:srgbClr val="002060"/>
                </a:solidFill>
              </a:rPr>
              <a:t>articolo 5, comma 5)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6584" y="642320"/>
            <a:ext cx="8534519" cy="59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</a:rPr>
              <a:t>f) il calcolo dell'importo del sal revisionale, comprensivo del costo della sicurezza, è effettuato mediante le seguenti formule:</a:t>
            </a:r>
          </a:p>
          <a:p>
            <a:pPr algn="just"/>
            <a:r>
              <a:rPr lang="it-IT" sz="1600" b="1" dirty="0">
                <a:solidFill>
                  <a:srgbClr val="002060"/>
                </a:solidFill>
              </a:rPr>
              <a:t>Se ((</a:t>
            </a:r>
            <a:r>
              <a:rPr lang="it-IT" sz="1600" b="1" dirty="0">
                <a:solidFill>
                  <a:srgbClr val="FF0000"/>
                </a:solidFill>
              </a:rPr>
              <a:t>ISpx</a:t>
            </a:r>
            <a:r>
              <a:rPr lang="it-IT" sz="1600" b="1" dirty="0">
                <a:solidFill>
                  <a:srgbClr val="002060"/>
                </a:solidFill>
              </a:rPr>
              <a:t> - </a:t>
            </a:r>
            <a:r>
              <a:rPr lang="it-IT" sz="1600" b="1" dirty="0">
                <a:solidFill>
                  <a:srgbClr val="7030A0"/>
                </a:solidFill>
              </a:rPr>
              <a:t>ISmo</a:t>
            </a:r>
            <a:r>
              <a:rPr lang="it-IT" sz="1600" b="1" dirty="0">
                <a:solidFill>
                  <a:srgbClr val="002060"/>
                </a:solidFill>
              </a:rPr>
              <a:t> )/ </a:t>
            </a:r>
            <a:r>
              <a:rPr lang="it-IT" sz="1600" b="1" dirty="0">
                <a:solidFill>
                  <a:srgbClr val="7030A0"/>
                </a:solidFill>
              </a:rPr>
              <a:t>ISmo </a:t>
            </a:r>
            <a:r>
              <a:rPr lang="it-IT" sz="1600" b="1" dirty="0">
                <a:solidFill>
                  <a:srgbClr val="002060"/>
                </a:solidFill>
              </a:rPr>
              <a:t>) ≥ 0,03 e ((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ISSALpx</a:t>
            </a:r>
            <a:r>
              <a:rPr lang="it-IT" sz="1600" b="1" dirty="0">
                <a:solidFill>
                  <a:srgbClr val="002060"/>
                </a:solidFill>
              </a:rPr>
              <a:t> -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 )/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 - 0,03) ≥ 0  si applica la formula: </a:t>
            </a:r>
            <a:r>
              <a:rPr lang="it-IT" sz="1600" b="1" dirty="0">
                <a:solidFill>
                  <a:srgbClr val="00B050"/>
                </a:solidFill>
              </a:rPr>
              <a:t>SALrpx</a:t>
            </a:r>
            <a:r>
              <a:rPr lang="it-IT" sz="1600" b="1" dirty="0">
                <a:solidFill>
                  <a:srgbClr val="002060"/>
                </a:solidFill>
              </a:rPr>
              <a:t> = </a:t>
            </a:r>
            <a:r>
              <a:rPr lang="it-IT" sz="1600" b="1" dirty="0">
                <a:solidFill>
                  <a:srgbClr val="0070C0"/>
                </a:solidFill>
              </a:rPr>
              <a:t>SALcpx</a:t>
            </a:r>
            <a:r>
              <a:rPr lang="it-IT" sz="1600" b="1" dirty="0">
                <a:solidFill>
                  <a:srgbClr val="002060"/>
                </a:solidFill>
              </a:rPr>
              <a:t>* 0,9* [((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ISSALpx </a:t>
            </a:r>
            <a:r>
              <a:rPr lang="it-IT" sz="1600" b="1" dirty="0">
                <a:solidFill>
                  <a:srgbClr val="002060"/>
                </a:solidFill>
              </a:rPr>
              <a:t>-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 ) /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 ) - 0,03]</a:t>
            </a:r>
          </a:p>
          <a:p>
            <a:pPr algn="just"/>
            <a:r>
              <a:rPr lang="it-IT" sz="1600" b="1" dirty="0">
                <a:solidFill>
                  <a:srgbClr val="002060"/>
                </a:solidFill>
              </a:rPr>
              <a:t>Se ((</a:t>
            </a:r>
            <a:r>
              <a:rPr lang="it-IT" sz="1600" b="1" dirty="0">
                <a:solidFill>
                  <a:srgbClr val="FF0000"/>
                </a:solidFill>
              </a:rPr>
              <a:t>ISpx </a:t>
            </a:r>
            <a:r>
              <a:rPr lang="it-IT" sz="1600" b="1" dirty="0">
                <a:solidFill>
                  <a:srgbClr val="C00000"/>
                </a:solidFill>
              </a:rPr>
              <a:t>- </a:t>
            </a:r>
            <a:r>
              <a:rPr lang="it-IT" sz="1600" b="1" dirty="0">
                <a:solidFill>
                  <a:srgbClr val="7030A0"/>
                </a:solidFill>
              </a:rPr>
              <a:t>ISmo </a:t>
            </a:r>
            <a:r>
              <a:rPr lang="it-IT" sz="1600" b="1" dirty="0">
                <a:solidFill>
                  <a:srgbClr val="002060"/>
                </a:solidFill>
              </a:rPr>
              <a:t>)/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7030A0"/>
                </a:solidFill>
              </a:rPr>
              <a:t>ISmo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002060"/>
                </a:solidFill>
              </a:rPr>
              <a:t>) ≤ - 0,03 e ((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ISSALpx </a:t>
            </a:r>
            <a:r>
              <a:rPr lang="it-IT" sz="1600" b="1" dirty="0">
                <a:solidFill>
                  <a:srgbClr val="002060"/>
                </a:solidFill>
              </a:rPr>
              <a:t>-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002060"/>
                </a:solidFill>
              </a:rPr>
              <a:t>)/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+ 0,03) ≤ 0  si applica la formula: </a:t>
            </a:r>
            <a:r>
              <a:rPr lang="it-IT" sz="1600" b="1" dirty="0">
                <a:solidFill>
                  <a:srgbClr val="00B050"/>
                </a:solidFill>
              </a:rPr>
              <a:t>SALrpx </a:t>
            </a:r>
            <a:r>
              <a:rPr lang="it-IT" sz="1600" b="1" dirty="0">
                <a:solidFill>
                  <a:srgbClr val="002060"/>
                </a:solidFill>
              </a:rPr>
              <a:t>=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0070C0"/>
                </a:solidFill>
              </a:rPr>
              <a:t>SALcpx</a:t>
            </a:r>
            <a:r>
              <a:rPr lang="it-IT" sz="1600" b="1" dirty="0">
                <a:solidFill>
                  <a:srgbClr val="002060"/>
                </a:solidFill>
              </a:rPr>
              <a:t>* 0,9* [(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ISSALpx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002060"/>
                </a:solidFill>
              </a:rPr>
              <a:t>-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002060"/>
                </a:solidFill>
              </a:rPr>
              <a:t>) /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>
                <a:solidFill>
                  <a:srgbClr val="002060"/>
                </a:solidFill>
              </a:rPr>
              <a:t>) + 0,03]</a:t>
            </a:r>
          </a:p>
          <a:p>
            <a:pPr algn="ctr"/>
            <a:endParaRPr lang="it-IT" sz="800" b="1" u="sng" dirty="0">
              <a:solidFill>
                <a:srgbClr val="002060"/>
              </a:solidFill>
            </a:endParaRPr>
          </a:p>
          <a:p>
            <a:pPr algn="ctr"/>
            <a:r>
              <a:rPr lang="it-IT" sz="1600" b="1" u="sng" dirty="0">
                <a:solidFill>
                  <a:srgbClr val="002060"/>
                </a:solidFill>
              </a:rPr>
              <a:t>Negli altri casi, non viene applicata la revisione prezzi al </a:t>
            </a:r>
            <a:r>
              <a:rPr lang="it-IT" sz="1600" b="1" u="sng" dirty="0" smtClean="0">
                <a:solidFill>
                  <a:srgbClr val="002060"/>
                </a:solidFill>
              </a:rPr>
              <a:t>SAL</a:t>
            </a:r>
          </a:p>
          <a:p>
            <a:pPr algn="ctr"/>
            <a:endParaRPr lang="it-IT" sz="800" b="1" u="sng" dirty="0">
              <a:solidFill>
                <a:srgbClr val="002060"/>
              </a:solidFill>
            </a:endParaRPr>
          </a:p>
          <a:p>
            <a:pPr algn="just"/>
            <a:r>
              <a:rPr lang="it-IT" sz="1600" b="1" dirty="0">
                <a:solidFill>
                  <a:srgbClr val="002060"/>
                </a:solidFill>
              </a:rPr>
              <a:t>Nelle formule di cui sopra:</a:t>
            </a:r>
          </a:p>
          <a:p>
            <a:pPr algn="just"/>
            <a:r>
              <a:rPr lang="it-IT" sz="1600" b="1" dirty="0">
                <a:solidFill>
                  <a:srgbClr val="00B050"/>
                </a:solidFill>
              </a:rPr>
              <a:t>SALrpx</a:t>
            </a:r>
            <a:r>
              <a:rPr lang="it-IT" sz="1600" dirty="0">
                <a:solidFill>
                  <a:srgbClr val="002060"/>
                </a:solidFill>
              </a:rPr>
              <a:t> è il SAL revisionale relativo al periodo x di maturazione del SAL;</a:t>
            </a:r>
          </a:p>
          <a:p>
            <a:pPr algn="just"/>
            <a:r>
              <a:rPr lang="it-IT" sz="1700" b="1" dirty="0">
                <a:solidFill>
                  <a:srgbClr val="0070C0"/>
                </a:solidFill>
              </a:rPr>
              <a:t>SALcpx</a:t>
            </a:r>
            <a:r>
              <a:rPr lang="it-IT" sz="1700" dirty="0">
                <a:solidFill>
                  <a:srgbClr val="002060"/>
                </a:solidFill>
              </a:rPr>
              <a:t> è il SAL relativo all'importo maturato nel periodo x di maturazione del SAL, comprensivo degli oneri di sicurezza e al lordo di eventuali recuperi e trattenute, calcolato ai prezzi contrattuali indicati in sede di offerta</a:t>
            </a:r>
            <a:r>
              <a:rPr lang="it-IT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1600" b="1" dirty="0">
                <a:solidFill>
                  <a:srgbClr val="FF0000"/>
                </a:solidFill>
              </a:rPr>
              <a:t>ISpx </a:t>
            </a:r>
            <a:r>
              <a:rPr lang="it-IT" sz="1600" dirty="0">
                <a:solidFill>
                  <a:srgbClr val="002060"/>
                </a:solidFill>
              </a:rPr>
              <a:t>è il valore più aggiornato dell'</a:t>
            </a:r>
            <a:r>
              <a:rPr lang="it-IT" sz="1600" b="1" dirty="0">
                <a:solidFill>
                  <a:srgbClr val="FF0000"/>
                </a:solidFill>
              </a:rPr>
              <a:t>indice sintetico del progetto</a:t>
            </a:r>
            <a:r>
              <a:rPr lang="it-IT" sz="1600" dirty="0">
                <a:solidFill>
                  <a:srgbClr val="002060"/>
                </a:solidFill>
              </a:rPr>
              <a:t> rispetto al periodo x di maturazione del SAL;</a:t>
            </a:r>
          </a:p>
          <a:p>
            <a:pPr algn="just"/>
            <a:r>
              <a:rPr lang="it-IT" sz="1600" b="1" dirty="0">
                <a:solidFill>
                  <a:srgbClr val="7030A0"/>
                </a:solidFill>
              </a:rPr>
              <a:t>ISmo</a:t>
            </a:r>
            <a:r>
              <a:rPr lang="it-IT" sz="1600" dirty="0">
                <a:solidFill>
                  <a:srgbClr val="002060"/>
                </a:solidFill>
              </a:rPr>
              <a:t> è il valore dell'indice sintetico relativo al mese di aggiudicazione </a:t>
            </a:r>
            <a:r>
              <a:rPr lang="it-IT" sz="1600" i="1" dirty="0">
                <a:solidFill>
                  <a:srgbClr val="002060"/>
                </a:solidFill>
              </a:rPr>
              <a:t>(o al mese di scadenza del termine massimo per l'aggiudicazione)</a:t>
            </a:r>
            <a:r>
              <a:rPr lang="it-IT" sz="16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ISSALpx</a:t>
            </a:r>
            <a:r>
              <a:rPr lang="it-IT" sz="1600" dirty="0">
                <a:solidFill>
                  <a:srgbClr val="002060"/>
                </a:solidFill>
              </a:rPr>
              <a:t> è il valore più aggiornato dell'indice sintetico del SAL rispetto al periodo </a:t>
            </a:r>
            <a:r>
              <a:rPr lang="it-IT" sz="1600" b="1" dirty="0">
                <a:solidFill>
                  <a:srgbClr val="002060"/>
                </a:solidFill>
              </a:rPr>
              <a:t>x</a:t>
            </a:r>
            <a:r>
              <a:rPr lang="it-IT" sz="1600" dirty="0">
                <a:solidFill>
                  <a:srgbClr val="002060"/>
                </a:solidFill>
              </a:rPr>
              <a:t> di maturazione del SAL;</a:t>
            </a:r>
          </a:p>
          <a:p>
            <a:pPr algn="just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è il valore dell'indice sintetico del SAL relativo al mese di aggiudicazione </a:t>
            </a:r>
            <a:r>
              <a:rPr lang="it-IT" sz="1600" i="1" dirty="0">
                <a:solidFill>
                  <a:srgbClr val="002060"/>
                </a:solidFill>
              </a:rPr>
              <a:t>(o al mese di scadenza del termine massimo per l'aggiudicazione).</a:t>
            </a: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Quando si applica il presente metodo, </a:t>
            </a:r>
            <a:r>
              <a:rPr lang="it-IT" sz="1600" b="1" dirty="0">
                <a:solidFill>
                  <a:srgbClr val="FF0000"/>
                </a:solidFill>
              </a:rPr>
              <a:t>l'indice sintetico di cui all'articolo </a:t>
            </a:r>
            <a:r>
              <a:rPr lang="it-IT" sz="1600" b="1" dirty="0" smtClean="0">
                <a:solidFill>
                  <a:srgbClr val="FF0000"/>
                </a:solidFill>
              </a:rPr>
              <a:t>4 </a:t>
            </a:r>
            <a:r>
              <a:rPr lang="it-IT" sz="1600" i="1" dirty="0" smtClean="0">
                <a:solidFill>
                  <a:srgbClr val="002060"/>
                </a:solidFill>
              </a:rPr>
              <a:t>(calcolato </a:t>
            </a:r>
            <a:r>
              <a:rPr lang="it-IT" sz="1600" i="1" dirty="0">
                <a:solidFill>
                  <a:srgbClr val="002060"/>
                </a:solidFill>
              </a:rPr>
              <a:t>considerando sempre tutti gli indici individuati, compresi quelli con peso percentuale inferiore o uguale al 4%)</a:t>
            </a:r>
            <a:r>
              <a:rPr lang="it-IT" sz="1600" dirty="0">
                <a:solidFill>
                  <a:srgbClr val="002060"/>
                </a:solidFill>
              </a:rPr>
              <a:t>, è funzionale solo alla verifica dell'attivazione dell'istituto della revisione dei prezzi.</a:t>
            </a:r>
            <a:endParaRPr lang="it-IT" sz="1600" b="1" i="1" dirty="0">
              <a:solidFill>
                <a:srgbClr val="7030A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61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62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53353"/>
          <a:stretch/>
        </p:blipFill>
        <p:spPr>
          <a:xfrm>
            <a:off x="387090" y="2395758"/>
            <a:ext cx="8464997" cy="228010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8E48F71-DB00-6F1D-C34D-89CD585966D8}"/>
              </a:ext>
            </a:extLst>
          </p:cNvPr>
          <p:cNvSpPr/>
          <p:nvPr/>
        </p:nvSpPr>
        <p:spPr>
          <a:xfrm>
            <a:off x="323528" y="579235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Calcolo Revisione Tabella C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060" y="1101633"/>
            <a:ext cx="8220946" cy="100027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900" dirty="0" smtClean="0">
                <a:solidFill>
                  <a:srgbClr val="002060"/>
                </a:solidFill>
              </a:rPr>
              <a:t>Il </a:t>
            </a:r>
            <a:r>
              <a:rPr lang="it-IT" sz="1900" dirty="0">
                <a:solidFill>
                  <a:srgbClr val="002060"/>
                </a:solidFill>
              </a:rPr>
              <a:t>calcolo </a:t>
            </a:r>
            <a:r>
              <a:rPr lang="it-IT" sz="1900" dirty="0" smtClean="0">
                <a:solidFill>
                  <a:srgbClr val="002060"/>
                </a:solidFill>
              </a:rPr>
              <a:t>da </a:t>
            </a:r>
            <a:r>
              <a:rPr lang="it-IT" sz="1900" b="1" dirty="0" smtClean="0">
                <a:solidFill>
                  <a:srgbClr val="00B0F0"/>
                </a:solidFill>
              </a:rPr>
              <a:t>Tabella C </a:t>
            </a:r>
            <a:r>
              <a:rPr lang="it-IT" sz="1900" dirty="0">
                <a:solidFill>
                  <a:srgbClr val="002060"/>
                </a:solidFill>
              </a:rPr>
              <a:t>parte</a:t>
            </a:r>
            <a:r>
              <a:rPr lang="it-IT" sz="1900" b="1" dirty="0">
                <a:solidFill>
                  <a:srgbClr val="FF0000"/>
                </a:solidFill>
              </a:rPr>
              <a:t> </a:t>
            </a:r>
            <a:r>
              <a:rPr lang="it-IT" sz="1900" dirty="0">
                <a:solidFill>
                  <a:srgbClr val="002060"/>
                </a:solidFill>
              </a:rPr>
              <a:t>dal punto in </a:t>
            </a:r>
            <a:r>
              <a:rPr lang="it-IT" sz="1900" dirty="0" smtClean="0">
                <a:solidFill>
                  <a:srgbClr val="002060"/>
                </a:solidFill>
              </a:rPr>
              <a:t>cui, con quello da </a:t>
            </a:r>
            <a:r>
              <a:rPr lang="it-IT" sz="1900" b="1" dirty="0" smtClean="0">
                <a:solidFill>
                  <a:srgbClr val="FF0000"/>
                </a:solidFill>
              </a:rPr>
              <a:t>Tabella B, </a:t>
            </a:r>
            <a:r>
              <a:rPr lang="it-IT" sz="1900" dirty="0" smtClean="0">
                <a:solidFill>
                  <a:srgbClr val="002060"/>
                </a:solidFill>
              </a:rPr>
              <a:t>si è calcolato </a:t>
            </a:r>
            <a:r>
              <a:rPr lang="it-IT" sz="1900" dirty="0">
                <a:solidFill>
                  <a:srgbClr val="002060"/>
                </a:solidFill>
              </a:rPr>
              <a:t>il valore di</a:t>
            </a:r>
            <a:r>
              <a:rPr lang="it-IT" sz="1900" b="1" dirty="0" smtClean="0">
                <a:solidFill>
                  <a:srgbClr val="FF0000"/>
                </a:solidFill>
              </a:rPr>
              <a:t> </a:t>
            </a:r>
            <a:r>
              <a:rPr lang="it-IT" sz="1900" i="1" dirty="0" smtClean="0">
                <a:solidFill>
                  <a:srgbClr val="002060"/>
                </a:solidFill>
              </a:rPr>
              <a:t>((</a:t>
            </a:r>
            <a:r>
              <a:rPr lang="it-IT" sz="1900" b="1" i="1" dirty="0" smtClean="0">
                <a:solidFill>
                  <a:srgbClr val="FF0000"/>
                </a:solidFill>
              </a:rPr>
              <a:t>ISpx</a:t>
            </a:r>
            <a:r>
              <a:rPr lang="it-IT" sz="1900" i="1" dirty="0" smtClean="0">
                <a:solidFill>
                  <a:srgbClr val="002060"/>
                </a:solidFill>
              </a:rPr>
              <a:t>-</a:t>
            </a:r>
            <a:r>
              <a:rPr lang="it-IT" sz="1900" b="1" i="1" dirty="0" smtClean="0">
                <a:solidFill>
                  <a:srgbClr val="7030A0"/>
                </a:solidFill>
              </a:rPr>
              <a:t>ISmo</a:t>
            </a:r>
            <a:r>
              <a:rPr lang="it-IT" sz="1900" i="1" dirty="0" smtClean="0">
                <a:solidFill>
                  <a:srgbClr val="002060"/>
                </a:solidFill>
              </a:rPr>
              <a:t>)/</a:t>
            </a:r>
            <a:r>
              <a:rPr lang="it-IT" sz="1900" b="1" i="1" dirty="0" smtClean="0">
                <a:solidFill>
                  <a:srgbClr val="7030A0"/>
                </a:solidFill>
              </a:rPr>
              <a:t>ISmo</a:t>
            </a:r>
            <a:r>
              <a:rPr lang="it-IT" sz="1900" i="1" dirty="0" smtClean="0">
                <a:solidFill>
                  <a:srgbClr val="002060"/>
                </a:solidFill>
              </a:rPr>
              <a:t>) </a:t>
            </a:r>
            <a:r>
              <a:rPr lang="it-IT" sz="1900" u="sng" dirty="0" smtClean="0">
                <a:solidFill>
                  <a:srgbClr val="002060"/>
                </a:solidFill>
              </a:rPr>
              <a:t>e vi si procede solo se:</a:t>
            </a:r>
            <a:r>
              <a:rPr lang="it-IT" sz="1900" b="1" u="sng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sz="1900" dirty="0" smtClean="0">
                <a:solidFill>
                  <a:srgbClr val="002060"/>
                </a:solidFill>
              </a:rPr>
              <a:t>((</a:t>
            </a:r>
            <a:r>
              <a:rPr lang="it-IT" sz="1900" b="1" dirty="0">
                <a:solidFill>
                  <a:srgbClr val="FF0000"/>
                </a:solidFill>
              </a:rPr>
              <a:t>ISpx</a:t>
            </a:r>
            <a:r>
              <a:rPr lang="it-IT" sz="1900" b="1" dirty="0">
                <a:solidFill>
                  <a:srgbClr val="002060"/>
                </a:solidFill>
              </a:rPr>
              <a:t> - </a:t>
            </a:r>
            <a:r>
              <a:rPr lang="it-IT" sz="1900" b="1" dirty="0">
                <a:solidFill>
                  <a:srgbClr val="7030A0"/>
                </a:solidFill>
              </a:rPr>
              <a:t>ISmo</a:t>
            </a:r>
            <a:r>
              <a:rPr lang="it-IT" sz="1900" dirty="0">
                <a:solidFill>
                  <a:srgbClr val="002060"/>
                </a:solidFill>
              </a:rPr>
              <a:t>)/</a:t>
            </a:r>
            <a:r>
              <a:rPr lang="it-IT" sz="1900" b="1" dirty="0">
                <a:solidFill>
                  <a:srgbClr val="7030A0"/>
                </a:solidFill>
              </a:rPr>
              <a:t>ISmo</a:t>
            </a:r>
            <a:r>
              <a:rPr lang="it-IT" sz="1900" dirty="0">
                <a:solidFill>
                  <a:srgbClr val="002060"/>
                </a:solidFill>
              </a:rPr>
              <a:t>)≥0,03  </a:t>
            </a:r>
            <a:r>
              <a:rPr lang="it-IT" sz="1900" i="1" dirty="0" smtClean="0">
                <a:solidFill>
                  <a:srgbClr val="002060"/>
                </a:solidFill>
              </a:rPr>
              <a:t>oppure</a:t>
            </a:r>
            <a:r>
              <a:rPr lang="it-IT" sz="1900" dirty="0" smtClean="0">
                <a:solidFill>
                  <a:srgbClr val="002060"/>
                </a:solidFill>
              </a:rPr>
              <a:t> </a:t>
            </a:r>
            <a:r>
              <a:rPr lang="it-IT" sz="1900" b="1" dirty="0" smtClean="0">
                <a:solidFill>
                  <a:srgbClr val="002060"/>
                </a:solidFill>
              </a:rPr>
              <a:t> </a:t>
            </a:r>
            <a:r>
              <a:rPr lang="it-IT" sz="1900" dirty="0" smtClean="0">
                <a:solidFill>
                  <a:srgbClr val="002060"/>
                </a:solidFill>
              </a:rPr>
              <a:t>((</a:t>
            </a:r>
            <a:r>
              <a:rPr lang="it-IT" sz="1900" b="1" dirty="0">
                <a:solidFill>
                  <a:srgbClr val="FF0000"/>
                </a:solidFill>
              </a:rPr>
              <a:t>ISpx</a:t>
            </a:r>
            <a:r>
              <a:rPr lang="it-IT" sz="1900" b="1" dirty="0">
                <a:solidFill>
                  <a:srgbClr val="C00000"/>
                </a:solidFill>
              </a:rPr>
              <a:t>-</a:t>
            </a:r>
            <a:r>
              <a:rPr lang="it-IT" sz="1900" b="1" dirty="0">
                <a:solidFill>
                  <a:srgbClr val="7030A0"/>
                </a:solidFill>
              </a:rPr>
              <a:t>ISmo</a:t>
            </a:r>
            <a:r>
              <a:rPr lang="it-IT" sz="1900" dirty="0">
                <a:solidFill>
                  <a:srgbClr val="002060"/>
                </a:solidFill>
              </a:rPr>
              <a:t>)/</a:t>
            </a:r>
            <a:r>
              <a:rPr lang="it-IT" sz="1900" b="1" dirty="0">
                <a:solidFill>
                  <a:srgbClr val="7030A0"/>
                </a:solidFill>
              </a:rPr>
              <a:t>ISmo</a:t>
            </a:r>
            <a:r>
              <a:rPr lang="it-IT" sz="1900" dirty="0">
                <a:solidFill>
                  <a:srgbClr val="002060"/>
                </a:solidFill>
              </a:rPr>
              <a:t>)</a:t>
            </a:r>
            <a:r>
              <a:rPr lang="it-IT" sz="1900" dirty="0" smtClean="0">
                <a:solidFill>
                  <a:srgbClr val="002060"/>
                </a:solidFill>
              </a:rPr>
              <a:t>≤- </a:t>
            </a:r>
            <a:r>
              <a:rPr lang="it-IT" sz="1900" dirty="0">
                <a:solidFill>
                  <a:srgbClr val="002060"/>
                </a:solidFill>
              </a:rPr>
              <a:t>0,03</a:t>
            </a:r>
            <a:r>
              <a:rPr lang="it-IT" sz="1900" i="1" dirty="0" smtClean="0">
                <a:solidFill>
                  <a:srgbClr val="002060"/>
                </a:solidFill>
              </a:rPr>
              <a:t> </a:t>
            </a:r>
            <a:endParaRPr lang="it-IT" sz="1900" b="1" i="1" dirty="0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77560" y="4818638"/>
            <a:ext cx="5530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smtClean="0">
                <a:solidFill>
                  <a:srgbClr val="002060"/>
                </a:solidFill>
              </a:rPr>
              <a:t>Nel caso di specie si prosegue perché ((</a:t>
            </a:r>
            <a:r>
              <a:rPr lang="it-IT" sz="1600" b="1" i="1" dirty="0">
                <a:solidFill>
                  <a:srgbClr val="FF0000"/>
                </a:solidFill>
              </a:rPr>
              <a:t>ISpx</a:t>
            </a:r>
            <a:r>
              <a:rPr lang="it-IT" sz="1600" b="1" i="1" dirty="0">
                <a:solidFill>
                  <a:srgbClr val="002060"/>
                </a:solidFill>
              </a:rPr>
              <a:t> - </a:t>
            </a:r>
            <a:r>
              <a:rPr lang="it-IT" sz="1600" b="1" i="1" dirty="0">
                <a:solidFill>
                  <a:srgbClr val="7030A0"/>
                </a:solidFill>
              </a:rPr>
              <a:t>ISmo</a:t>
            </a:r>
            <a:r>
              <a:rPr lang="it-IT" sz="1600" i="1" dirty="0">
                <a:solidFill>
                  <a:srgbClr val="002060"/>
                </a:solidFill>
              </a:rPr>
              <a:t>)/</a:t>
            </a:r>
            <a:r>
              <a:rPr lang="it-IT" sz="1600" b="1" i="1" dirty="0">
                <a:solidFill>
                  <a:srgbClr val="7030A0"/>
                </a:solidFill>
              </a:rPr>
              <a:t>ISmo</a:t>
            </a:r>
            <a:r>
              <a:rPr lang="it-IT" sz="1600" i="1" dirty="0">
                <a:solidFill>
                  <a:srgbClr val="002060"/>
                </a:solidFill>
              </a:rPr>
              <a:t>)≥0,03 </a:t>
            </a:r>
            <a:endParaRPr lang="it-IT" sz="1600" i="1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63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6299" r="-1"/>
          <a:stretch/>
        </p:blipFill>
        <p:spPr>
          <a:xfrm>
            <a:off x="207276" y="2329441"/>
            <a:ext cx="8770575" cy="205209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8E48F71-DB00-6F1D-C34D-89CD585966D8}"/>
              </a:ext>
            </a:extLst>
          </p:cNvPr>
          <p:cNvSpPr/>
          <p:nvPr/>
        </p:nvSpPr>
        <p:spPr>
          <a:xfrm>
            <a:off x="323528" y="549739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smtClean="0">
                <a:solidFill>
                  <a:srgbClr val="00B0F0"/>
                </a:solidFill>
              </a:rPr>
              <a:t>Calcolo Revisione Tabella C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58022" y="4355290"/>
            <a:ext cx="8606465" cy="18466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200" b="1" i="1" dirty="0" smtClean="0">
                <a:solidFill>
                  <a:srgbClr val="C00000"/>
                </a:solidFill>
              </a:rPr>
              <a:t>Le prime due colonne sono la 3 e la 4 della figura precedente (qui inserite solo per agevolare la comprensione dei calcoli successivi) </a:t>
            </a:r>
            <a:endParaRPr lang="it-IT" sz="1200" b="1" i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1624" y="970231"/>
            <a:ext cx="8604000" cy="135421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lvl="0" algn="just"/>
            <a:r>
              <a:rPr lang="it-IT" sz="1700" dirty="0" smtClean="0">
                <a:solidFill>
                  <a:srgbClr val="002060"/>
                </a:solidFill>
              </a:rPr>
              <a:t>Poiché, come visto,</a:t>
            </a:r>
            <a:r>
              <a:rPr lang="it-IT" sz="1700" b="1" dirty="0">
                <a:solidFill>
                  <a:srgbClr val="00206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</a:rPr>
              <a:t>((</a:t>
            </a:r>
            <a:r>
              <a:rPr lang="it-IT" sz="1700" b="1" dirty="0">
                <a:solidFill>
                  <a:srgbClr val="FF0000"/>
                </a:solidFill>
              </a:rPr>
              <a:t>ISpx</a:t>
            </a:r>
            <a:r>
              <a:rPr lang="it-IT" sz="1700" dirty="0">
                <a:solidFill>
                  <a:srgbClr val="002060"/>
                </a:solidFill>
              </a:rPr>
              <a:t> </a:t>
            </a:r>
            <a:r>
              <a:rPr lang="it-IT" sz="1700" dirty="0" smtClean="0">
                <a:solidFill>
                  <a:srgbClr val="002060"/>
                </a:solidFill>
              </a:rPr>
              <a:t>-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)/</a:t>
            </a:r>
            <a:r>
              <a:rPr lang="it-IT" sz="1700" b="1" dirty="0" smtClean="0">
                <a:solidFill>
                  <a:srgbClr val="7030A0"/>
                </a:solidFill>
              </a:rPr>
              <a:t>ISmo</a:t>
            </a:r>
            <a:r>
              <a:rPr lang="it-IT" sz="1700" dirty="0" smtClean="0">
                <a:solidFill>
                  <a:srgbClr val="002060"/>
                </a:solidFill>
              </a:rPr>
              <a:t>)≥0,03, occorre vedere se: </a:t>
            </a:r>
          </a:p>
          <a:p>
            <a:pPr lvl="0" algn="just"/>
            <a:r>
              <a:rPr lang="it-IT" sz="1700" dirty="0" smtClean="0">
                <a:solidFill>
                  <a:srgbClr val="002060"/>
                </a:solidFill>
              </a:rPr>
              <a:t>((</a:t>
            </a:r>
            <a:r>
              <a:rPr lang="it-IT" sz="1700" b="1" dirty="0" smtClean="0">
                <a:solidFill>
                  <a:srgbClr val="F79646">
                    <a:lumMod val="50000"/>
                  </a:srgbClr>
                </a:solidFill>
              </a:rPr>
              <a:t>ISSALpx</a:t>
            </a:r>
            <a:r>
              <a:rPr lang="it-IT" sz="1700" dirty="0" smtClean="0">
                <a:solidFill>
                  <a:srgbClr val="002060"/>
                </a:solidFill>
              </a:rPr>
              <a:t>-</a:t>
            </a:r>
            <a:r>
              <a:rPr lang="it-IT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700" dirty="0" smtClean="0">
                <a:solidFill>
                  <a:srgbClr val="002060"/>
                </a:solidFill>
              </a:rPr>
              <a:t>)/</a:t>
            </a:r>
            <a:r>
              <a:rPr lang="it-IT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r>
              <a:rPr lang="it-IT" sz="1700" dirty="0" smtClean="0">
                <a:solidFill>
                  <a:srgbClr val="002060"/>
                </a:solidFill>
              </a:rPr>
              <a:t>-0,03)≥0 </a:t>
            </a:r>
          </a:p>
          <a:p>
            <a:pPr lvl="0"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sz="1500" b="1" i="1" dirty="0" smtClean="0">
                <a:solidFill>
                  <a:schemeClr val="accent6">
                    <a:lumMod val="50000"/>
                  </a:schemeClr>
                </a:solidFill>
              </a:rPr>
              <a:t>ISSALpx</a:t>
            </a:r>
            <a:r>
              <a:rPr lang="it-IT" sz="1500" i="1" dirty="0" smtClean="0">
                <a:solidFill>
                  <a:srgbClr val="002060"/>
                </a:solidFill>
              </a:rPr>
              <a:t> = valore </a:t>
            </a:r>
            <a:r>
              <a:rPr lang="it-IT" sz="1500" i="1" dirty="0">
                <a:solidFill>
                  <a:srgbClr val="002060"/>
                </a:solidFill>
              </a:rPr>
              <a:t>più aggiornato dell'indice sintetico </a:t>
            </a:r>
            <a:r>
              <a:rPr lang="it-IT" sz="1500" i="1" dirty="0" smtClean="0">
                <a:solidFill>
                  <a:srgbClr val="002060"/>
                </a:solidFill>
              </a:rPr>
              <a:t>«sal» rispetto </a:t>
            </a:r>
            <a:r>
              <a:rPr lang="it-IT" sz="1500" i="1" dirty="0">
                <a:solidFill>
                  <a:srgbClr val="002060"/>
                </a:solidFill>
              </a:rPr>
              <a:t>al periodo </a:t>
            </a:r>
            <a:r>
              <a:rPr lang="it-IT" sz="1500" b="1" i="1" dirty="0">
                <a:solidFill>
                  <a:srgbClr val="002060"/>
                </a:solidFill>
              </a:rPr>
              <a:t>x</a:t>
            </a:r>
            <a:r>
              <a:rPr lang="it-IT" sz="1500" i="1" dirty="0">
                <a:solidFill>
                  <a:srgbClr val="002060"/>
                </a:solidFill>
              </a:rPr>
              <a:t> di </a:t>
            </a:r>
            <a:r>
              <a:rPr lang="it-IT" sz="1500" i="1" dirty="0" smtClean="0">
                <a:solidFill>
                  <a:srgbClr val="002060"/>
                </a:solidFill>
              </a:rPr>
              <a:t>maturazione; </a:t>
            </a:r>
          </a:p>
          <a:p>
            <a:pPr algn="just"/>
            <a:r>
              <a:rPr lang="it-IT" sz="15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ISSALmo</a:t>
            </a:r>
            <a:r>
              <a:rPr lang="it-IT" sz="15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500" i="1" dirty="0" smtClean="0">
                <a:solidFill>
                  <a:srgbClr val="002060"/>
                </a:solidFill>
              </a:rPr>
              <a:t>= </a:t>
            </a:r>
            <a:r>
              <a:rPr lang="it-IT" sz="1500" i="1" dirty="0">
                <a:solidFill>
                  <a:srgbClr val="002060"/>
                </a:solidFill>
              </a:rPr>
              <a:t>valore dell'indice sintetico </a:t>
            </a:r>
            <a:r>
              <a:rPr lang="it-IT" sz="1500" i="1" dirty="0" smtClean="0">
                <a:solidFill>
                  <a:srgbClr val="002060"/>
                </a:solidFill>
              </a:rPr>
              <a:t>«sal» relativo </a:t>
            </a:r>
            <a:r>
              <a:rPr lang="it-IT" sz="1500" i="1" dirty="0">
                <a:solidFill>
                  <a:srgbClr val="002060"/>
                </a:solidFill>
              </a:rPr>
              <a:t>al mese di aggiudicazione (o al mese di scadenza del termine massimo per l'aggiudicazione</a:t>
            </a:r>
            <a:r>
              <a:rPr lang="it-IT" sz="1500" i="1" dirty="0" smtClean="0">
                <a:solidFill>
                  <a:srgbClr val="002060"/>
                </a:solidFill>
              </a:rPr>
              <a:t>).</a:t>
            </a:r>
            <a:endParaRPr lang="it-IT" sz="1500" i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7355" y="4684777"/>
            <a:ext cx="8604000" cy="78483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lvl="0" algn="just"/>
            <a:r>
              <a:rPr lang="it-IT" sz="1700" dirty="0" smtClean="0">
                <a:solidFill>
                  <a:srgbClr val="002060"/>
                </a:solidFill>
              </a:rPr>
              <a:t>Poiché anche la seconda condizione è soddisfatta, si procede al calcolo dell'importo </a:t>
            </a:r>
            <a:r>
              <a:rPr lang="it-IT" sz="1700" dirty="0">
                <a:solidFill>
                  <a:srgbClr val="002060"/>
                </a:solidFill>
              </a:rPr>
              <a:t>del sal revisionale, comprensivo del costo della sicurezza, </a:t>
            </a:r>
            <a:r>
              <a:rPr lang="it-IT" sz="1700" dirty="0" smtClean="0">
                <a:solidFill>
                  <a:srgbClr val="002060"/>
                </a:solidFill>
              </a:rPr>
              <a:t>mediante </a:t>
            </a:r>
            <a:r>
              <a:rPr lang="it-IT" sz="1700" dirty="0">
                <a:solidFill>
                  <a:srgbClr val="002060"/>
                </a:solidFill>
              </a:rPr>
              <a:t>la seguente formula:</a:t>
            </a:r>
          </a:p>
          <a:p>
            <a:pPr lvl="0" algn="just"/>
            <a:r>
              <a:rPr lang="it-IT" sz="1700" b="1" dirty="0" smtClean="0">
                <a:solidFill>
                  <a:srgbClr val="00B050"/>
                </a:solidFill>
              </a:rPr>
              <a:t>SALrpx</a:t>
            </a:r>
            <a:r>
              <a:rPr lang="it-IT" sz="1700" b="1" dirty="0" smtClean="0">
                <a:solidFill>
                  <a:srgbClr val="002060"/>
                </a:solidFill>
              </a:rPr>
              <a:t> </a:t>
            </a:r>
            <a:r>
              <a:rPr lang="it-IT" sz="1700" b="1" dirty="0">
                <a:solidFill>
                  <a:srgbClr val="002060"/>
                </a:solidFill>
              </a:rPr>
              <a:t>= </a:t>
            </a:r>
            <a:r>
              <a:rPr lang="it-IT" sz="1700" b="1" dirty="0" smtClean="0">
                <a:solidFill>
                  <a:srgbClr val="0070C0"/>
                </a:solidFill>
              </a:rPr>
              <a:t>SALcpx</a:t>
            </a:r>
            <a:r>
              <a:rPr lang="it-IT" sz="1700" b="1" dirty="0" smtClean="0">
                <a:solidFill>
                  <a:srgbClr val="002060"/>
                </a:solidFill>
              </a:rPr>
              <a:t>*0,9*[((</a:t>
            </a:r>
            <a:r>
              <a:rPr lang="it-IT" sz="1700" b="1" dirty="0" smtClean="0">
                <a:solidFill>
                  <a:srgbClr val="F79646">
                    <a:lumMod val="50000"/>
                  </a:srgbClr>
                </a:solidFill>
              </a:rPr>
              <a:t>ISSALpx</a:t>
            </a:r>
            <a:r>
              <a:rPr lang="it-IT" sz="1700" b="1" dirty="0" smtClean="0">
                <a:solidFill>
                  <a:srgbClr val="002060"/>
                </a:solidFill>
              </a:rPr>
              <a:t>-</a:t>
            </a:r>
            <a:r>
              <a:rPr lang="it-IT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700" b="1" dirty="0" smtClean="0">
                <a:solidFill>
                  <a:srgbClr val="002060"/>
                </a:solidFill>
              </a:rPr>
              <a:t>)/ </a:t>
            </a:r>
            <a:r>
              <a:rPr lang="it-IT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700" b="1" dirty="0" smtClean="0">
                <a:solidFill>
                  <a:srgbClr val="002060"/>
                </a:solidFill>
              </a:rPr>
              <a:t>)-0,03]</a:t>
            </a:r>
            <a:endParaRPr lang="it-IT" sz="17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29219" y="5622530"/>
            <a:ext cx="6479938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1500" i="1" dirty="0" smtClean="0">
                <a:solidFill>
                  <a:srgbClr val="002060"/>
                </a:solidFill>
              </a:rPr>
              <a:t>Se</a:t>
            </a:r>
            <a:r>
              <a:rPr lang="it-IT" sz="1500" b="1" i="1" dirty="0" smtClean="0">
                <a:solidFill>
                  <a:srgbClr val="002060"/>
                </a:solidFill>
              </a:rPr>
              <a:t> </a:t>
            </a:r>
            <a:r>
              <a:rPr lang="it-IT" sz="1500" b="1" i="1" dirty="0">
                <a:solidFill>
                  <a:srgbClr val="002060"/>
                </a:solidFill>
              </a:rPr>
              <a:t>((</a:t>
            </a:r>
            <a:r>
              <a:rPr lang="it-IT" sz="1500" b="1" i="1" dirty="0">
                <a:solidFill>
                  <a:srgbClr val="FF0000"/>
                </a:solidFill>
              </a:rPr>
              <a:t>ISpx </a:t>
            </a:r>
            <a:r>
              <a:rPr lang="it-IT" sz="1500" b="1" i="1" dirty="0">
                <a:solidFill>
                  <a:srgbClr val="C00000"/>
                </a:solidFill>
              </a:rPr>
              <a:t>- </a:t>
            </a:r>
            <a:r>
              <a:rPr lang="it-IT" sz="1500" b="1" i="1" dirty="0" smtClean="0">
                <a:solidFill>
                  <a:srgbClr val="7030A0"/>
                </a:solidFill>
              </a:rPr>
              <a:t>ISmo</a:t>
            </a:r>
            <a:r>
              <a:rPr lang="it-IT" sz="1500" b="1" i="1" dirty="0" smtClean="0">
                <a:solidFill>
                  <a:srgbClr val="002060"/>
                </a:solidFill>
              </a:rPr>
              <a:t>)/</a:t>
            </a:r>
            <a:r>
              <a:rPr lang="it-IT" sz="1500" b="1" i="1" dirty="0" smtClean="0">
                <a:solidFill>
                  <a:srgbClr val="7030A0"/>
                </a:solidFill>
              </a:rPr>
              <a:t>ISmo</a:t>
            </a:r>
            <a:r>
              <a:rPr lang="it-IT" sz="1500" b="1" i="1" dirty="0" smtClean="0">
                <a:solidFill>
                  <a:srgbClr val="002060"/>
                </a:solidFill>
              </a:rPr>
              <a:t>) </a:t>
            </a:r>
            <a:r>
              <a:rPr lang="it-IT" sz="1500" i="1" dirty="0" smtClean="0">
                <a:solidFill>
                  <a:srgbClr val="002060"/>
                </a:solidFill>
              </a:rPr>
              <a:t>fosse stato </a:t>
            </a:r>
            <a:r>
              <a:rPr lang="it-IT" sz="1500" b="1" i="1" dirty="0" smtClean="0">
                <a:solidFill>
                  <a:srgbClr val="002060"/>
                </a:solidFill>
              </a:rPr>
              <a:t>≤-0,03  </a:t>
            </a:r>
            <a:r>
              <a:rPr lang="it-IT" sz="1500" i="1" dirty="0" smtClean="0">
                <a:solidFill>
                  <a:srgbClr val="002060"/>
                </a:solidFill>
              </a:rPr>
              <a:t>si sarebbe, invece, dovuto verificare se</a:t>
            </a:r>
            <a:r>
              <a:rPr lang="it-IT" sz="1500" b="1" i="1" dirty="0" smtClean="0">
                <a:solidFill>
                  <a:srgbClr val="002060"/>
                </a:solidFill>
              </a:rPr>
              <a:t> </a:t>
            </a:r>
          </a:p>
          <a:p>
            <a:pPr lvl="0" algn="just"/>
            <a:r>
              <a:rPr lang="it-IT" sz="1500" b="1" i="1" dirty="0" smtClean="0">
                <a:solidFill>
                  <a:srgbClr val="002060"/>
                </a:solidFill>
              </a:rPr>
              <a:t>((</a:t>
            </a:r>
            <a:r>
              <a:rPr lang="it-IT" sz="1500" b="1" i="1" dirty="0">
                <a:solidFill>
                  <a:srgbClr val="F79646">
                    <a:lumMod val="50000"/>
                  </a:srgbClr>
                </a:solidFill>
              </a:rPr>
              <a:t>ISSALpx </a:t>
            </a:r>
            <a:r>
              <a:rPr lang="it-IT" sz="1500" b="1" i="1" dirty="0">
                <a:solidFill>
                  <a:srgbClr val="002060"/>
                </a:solidFill>
              </a:rPr>
              <a:t>-</a:t>
            </a:r>
            <a:r>
              <a:rPr lang="it-IT" sz="1500" b="1" i="1" dirty="0">
                <a:solidFill>
                  <a:srgbClr val="C00000"/>
                </a:solidFill>
              </a:rPr>
              <a:t> </a:t>
            </a:r>
            <a:r>
              <a:rPr lang="it-IT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500" b="1" i="1" dirty="0" smtClean="0">
                <a:solidFill>
                  <a:srgbClr val="002060"/>
                </a:solidFill>
              </a:rPr>
              <a:t>)/</a:t>
            </a:r>
            <a:r>
              <a:rPr lang="it-IT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500" b="1" i="1" dirty="0" smtClean="0">
                <a:solidFill>
                  <a:srgbClr val="002060"/>
                </a:solidFill>
              </a:rPr>
              <a:t>+0,03)≤ </a:t>
            </a:r>
            <a:r>
              <a:rPr lang="it-IT" sz="1500" b="1" i="1" dirty="0">
                <a:solidFill>
                  <a:srgbClr val="002060"/>
                </a:solidFill>
              </a:rPr>
              <a:t>0  </a:t>
            </a:r>
            <a:r>
              <a:rPr lang="it-IT" sz="1500" i="1" dirty="0" smtClean="0">
                <a:solidFill>
                  <a:srgbClr val="002060"/>
                </a:solidFill>
              </a:rPr>
              <a:t>e, se sì, applicare la seguente formula:</a:t>
            </a:r>
          </a:p>
          <a:p>
            <a:pPr lvl="0" algn="just"/>
            <a:r>
              <a:rPr lang="it-IT" sz="1500" b="1" i="1" dirty="0" smtClean="0">
                <a:solidFill>
                  <a:srgbClr val="00B050"/>
                </a:solidFill>
              </a:rPr>
              <a:t>SALrpx </a:t>
            </a:r>
            <a:r>
              <a:rPr lang="it-IT" sz="1500" b="1" i="1" dirty="0">
                <a:solidFill>
                  <a:srgbClr val="002060"/>
                </a:solidFill>
              </a:rPr>
              <a:t>=</a:t>
            </a:r>
            <a:r>
              <a:rPr lang="it-IT" sz="1500" b="1" i="1" dirty="0">
                <a:solidFill>
                  <a:srgbClr val="C00000"/>
                </a:solidFill>
              </a:rPr>
              <a:t> </a:t>
            </a:r>
            <a:r>
              <a:rPr lang="it-IT" sz="1500" b="1" i="1" dirty="0">
                <a:solidFill>
                  <a:srgbClr val="0070C0"/>
                </a:solidFill>
              </a:rPr>
              <a:t>SALcpx</a:t>
            </a:r>
            <a:r>
              <a:rPr lang="it-IT" sz="1500" b="1" i="1" dirty="0">
                <a:solidFill>
                  <a:srgbClr val="002060"/>
                </a:solidFill>
              </a:rPr>
              <a:t>* 0,9* [(</a:t>
            </a:r>
            <a:r>
              <a:rPr lang="it-IT" sz="1500" b="1" i="1" dirty="0" smtClean="0">
                <a:solidFill>
                  <a:srgbClr val="F79646">
                    <a:lumMod val="50000"/>
                  </a:srgbClr>
                </a:solidFill>
              </a:rPr>
              <a:t>ISSALpx</a:t>
            </a:r>
            <a:r>
              <a:rPr lang="it-IT" sz="1500" b="1" i="1" dirty="0" smtClean="0">
                <a:solidFill>
                  <a:srgbClr val="002060"/>
                </a:solidFill>
              </a:rPr>
              <a:t>-</a:t>
            </a:r>
            <a:r>
              <a:rPr lang="it-IT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500" b="1" i="1" dirty="0" smtClean="0">
                <a:solidFill>
                  <a:srgbClr val="002060"/>
                </a:solidFill>
              </a:rPr>
              <a:t>)/</a:t>
            </a:r>
            <a:r>
              <a:rPr lang="it-IT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ISSALmo</a:t>
            </a:r>
            <a:r>
              <a:rPr lang="it-IT" sz="1500" b="1" i="1" dirty="0" smtClean="0">
                <a:solidFill>
                  <a:srgbClr val="002060"/>
                </a:solidFill>
              </a:rPr>
              <a:t>)+0,03</a:t>
            </a:r>
            <a:r>
              <a:rPr lang="it-IT" sz="1500" b="1" i="1" dirty="0">
                <a:solidFill>
                  <a:srgbClr val="002060"/>
                </a:solidFill>
              </a:rPr>
              <a:t>]</a:t>
            </a:r>
            <a:endParaRPr lang="it-IT" sz="1500" i="1" dirty="0">
              <a:solidFill>
                <a:prstClr val="black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C5DC72-050D-A894-E073-1AAB0549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2F9AA55-B0DA-B6C3-1DC1-CB385968BCB8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F722E603-7B14-1CAD-ACC8-4F0B25A8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AC33FA3-1781-C0D8-F0C1-9C369B1832D7}"/>
              </a:ext>
            </a:extLst>
          </p:cNvPr>
          <p:cNvSpPr/>
          <p:nvPr/>
        </p:nvSpPr>
        <p:spPr>
          <a:xfrm>
            <a:off x="293951" y="660294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Aspetti critici – </a:t>
            </a:r>
            <a:r>
              <a:rPr lang="it-IT" b="1" dirty="0">
                <a:solidFill>
                  <a:srgbClr val="FF0000"/>
                </a:solidFill>
              </a:rPr>
              <a:t>Q</a:t>
            </a:r>
            <a:r>
              <a:rPr lang="it-IT" b="1" dirty="0" smtClean="0">
                <a:solidFill>
                  <a:srgbClr val="FF0000"/>
                </a:solidFill>
              </a:rPr>
              <a:t>uando va emesso il sal revisionale?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="" xmlns:a16="http://schemas.microsoft.com/office/drawing/2014/main" id="{9E8E19D9-F717-B0C0-1425-9E19FCA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1568" y="1190029"/>
            <a:ext cx="8280000" cy="453600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lvl="0" algn="just"/>
            <a:r>
              <a:rPr lang="it-IT" dirty="0">
                <a:solidFill>
                  <a:srgbClr val="002060"/>
                </a:solidFill>
              </a:rPr>
              <a:t>Le stazioni appaltanti devono </a:t>
            </a:r>
            <a:r>
              <a:rPr lang="it-IT" b="1" dirty="0">
                <a:solidFill>
                  <a:srgbClr val="002060"/>
                </a:solidFill>
              </a:rPr>
              <a:t>verificare la variazione del costo </a:t>
            </a:r>
            <a:r>
              <a:rPr lang="it-IT" dirty="0">
                <a:solidFill>
                  <a:srgbClr val="002060"/>
                </a:solidFill>
              </a:rPr>
              <a:t>dei contratti di lavori con la </a:t>
            </a:r>
            <a:r>
              <a:rPr lang="it-IT" b="1" dirty="0">
                <a:solidFill>
                  <a:srgbClr val="002060"/>
                </a:solidFill>
              </a:rPr>
              <a:t>cadenza stabilita </a:t>
            </a:r>
            <a:r>
              <a:rPr lang="it-IT" dirty="0">
                <a:solidFill>
                  <a:srgbClr val="002060"/>
                </a:solidFill>
              </a:rPr>
              <a:t>dall'art.3 comma 1; </a:t>
            </a:r>
            <a:r>
              <a:rPr lang="it-IT" b="1" dirty="0">
                <a:solidFill>
                  <a:srgbClr val="002060"/>
                </a:solidFill>
              </a:rPr>
              <a:t>la variazione è calcolata come differenza</a:t>
            </a:r>
            <a:r>
              <a:rPr lang="it-IT" dirty="0">
                <a:solidFill>
                  <a:srgbClr val="002060"/>
                </a:solidFill>
              </a:rPr>
              <a:t> t</a:t>
            </a:r>
            <a:r>
              <a:rPr lang="it-IT" b="1" dirty="0">
                <a:solidFill>
                  <a:srgbClr val="002060"/>
                </a:solidFill>
              </a:rPr>
              <a:t>ra il valore dell'indice sintetico al momento della rilevazione e il corrispondente valore al mese di aggiudicazione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i="1" dirty="0">
                <a:solidFill>
                  <a:srgbClr val="002060"/>
                </a:solidFill>
              </a:rPr>
              <a:t>(art.5, comma 1, dell’dell’Allegato II.2 bis).</a:t>
            </a:r>
          </a:p>
          <a:p>
            <a:pPr lvl="0" algn="just"/>
            <a:endParaRPr lang="it-IT" sz="800" i="1" dirty="0">
              <a:solidFill>
                <a:srgbClr val="002060"/>
              </a:solidFill>
            </a:endParaRPr>
          </a:p>
          <a:p>
            <a:pPr lvl="0" algn="just"/>
            <a:r>
              <a:rPr lang="it-IT" dirty="0">
                <a:solidFill>
                  <a:srgbClr val="002060"/>
                </a:solidFill>
              </a:rPr>
              <a:t>Essa «cadenza» non </a:t>
            </a:r>
            <a:r>
              <a:rPr lang="it-IT" dirty="0" smtClean="0">
                <a:solidFill>
                  <a:srgbClr val="002060"/>
                </a:solidFill>
              </a:rPr>
              <a:t>può mai </a:t>
            </a:r>
            <a:r>
              <a:rPr lang="it-IT" dirty="0">
                <a:solidFill>
                  <a:srgbClr val="002060"/>
                </a:solidFill>
              </a:rPr>
              <a:t>superare la frequenza di aggiornamento degli indici revisionali </a:t>
            </a:r>
            <a:r>
              <a:rPr lang="it-IT" i="1" dirty="0">
                <a:solidFill>
                  <a:srgbClr val="002060"/>
                </a:solidFill>
              </a:rPr>
              <a:t>(art.3, comma 1, dell’Allegato II.2 bis</a:t>
            </a:r>
            <a:r>
              <a:rPr lang="it-IT" i="1" dirty="0" smtClean="0">
                <a:solidFill>
                  <a:srgbClr val="002060"/>
                </a:solidFill>
              </a:rPr>
              <a:t>) </a:t>
            </a:r>
            <a:r>
              <a:rPr lang="it-IT" dirty="0" smtClean="0">
                <a:solidFill>
                  <a:srgbClr val="002060"/>
                </a:solidFill>
              </a:rPr>
              <a:t>che, come detto, sarà </a:t>
            </a:r>
            <a:r>
              <a:rPr lang="it-IT" i="1" dirty="0" smtClean="0">
                <a:solidFill>
                  <a:srgbClr val="002060"/>
                </a:solidFill>
              </a:rPr>
              <a:t>«bimestrale» (gli indici delle TOL </a:t>
            </a:r>
            <a:r>
              <a:rPr lang="it-IT" i="1" dirty="0">
                <a:solidFill>
                  <a:srgbClr val="002060"/>
                </a:solidFill>
              </a:rPr>
              <a:t>saranno disponibili entro 60 giorni dalla fine del mese di </a:t>
            </a:r>
            <a:r>
              <a:rPr lang="it-IT" i="1" dirty="0" smtClean="0">
                <a:solidFill>
                  <a:srgbClr val="002060"/>
                </a:solidFill>
              </a:rPr>
              <a:t>riferimento</a:t>
            </a:r>
            <a:r>
              <a:rPr lang="it-IT" b="1" i="1" dirty="0" smtClean="0">
                <a:solidFill>
                  <a:srgbClr val="0070C0"/>
                </a:solidFill>
              </a:rPr>
              <a:t>*</a:t>
            </a:r>
            <a:r>
              <a:rPr lang="it-IT" i="1" dirty="0" smtClean="0">
                <a:solidFill>
                  <a:srgbClr val="002060"/>
                </a:solidFill>
              </a:rPr>
              <a:t>) </a:t>
            </a:r>
          </a:p>
          <a:p>
            <a:pPr lvl="0" algn="just"/>
            <a:endParaRPr lang="it-IT" sz="800" dirty="0" smtClean="0">
              <a:solidFill>
                <a:srgbClr val="002060"/>
              </a:solidFill>
            </a:endParaRPr>
          </a:p>
          <a:p>
            <a:pPr lvl="0" algn="just"/>
            <a:r>
              <a:rPr lang="it-IT" dirty="0">
                <a:solidFill>
                  <a:srgbClr val="002060"/>
                </a:solidFill>
              </a:rPr>
              <a:t>L’emissione del </a:t>
            </a:r>
            <a:r>
              <a:rPr lang="it-IT" i="1" dirty="0">
                <a:solidFill>
                  <a:srgbClr val="002060"/>
                </a:solidFill>
              </a:rPr>
              <a:t>«sal revisionale» </a:t>
            </a:r>
            <a:r>
              <a:rPr lang="it-IT" dirty="0">
                <a:solidFill>
                  <a:srgbClr val="002060"/>
                </a:solidFill>
              </a:rPr>
              <a:t>inerente a determinate lavorazioni risulterà, pertanto, sempre differita rispetto a quella del </a:t>
            </a:r>
            <a:r>
              <a:rPr lang="it-IT" i="1" dirty="0">
                <a:solidFill>
                  <a:srgbClr val="002060"/>
                </a:solidFill>
              </a:rPr>
              <a:t>«sal contrattuale»</a:t>
            </a:r>
            <a:r>
              <a:rPr lang="it-IT" dirty="0">
                <a:solidFill>
                  <a:srgbClr val="002060"/>
                </a:solidFill>
              </a:rPr>
              <a:t> inerente alle medesime </a:t>
            </a:r>
            <a:r>
              <a:rPr lang="it-IT" dirty="0" smtClean="0">
                <a:solidFill>
                  <a:srgbClr val="002060"/>
                </a:solidFill>
              </a:rPr>
              <a:t>lavorazioni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i="1" dirty="0" smtClean="0">
                <a:solidFill>
                  <a:srgbClr val="002060"/>
                </a:solidFill>
              </a:rPr>
              <a:t>(ad esempio: se </a:t>
            </a:r>
            <a:r>
              <a:rPr lang="it-IT" i="1" dirty="0">
                <a:solidFill>
                  <a:srgbClr val="002060"/>
                </a:solidFill>
              </a:rPr>
              <a:t>il contratto prevedesse la «salizzazione mensile», il primo «sal revisionale» </a:t>
            </a:r>
            <a:r>
              <a:rPr lang="it-IT" i="1" dirty="0" smtClean="0">
                <a:solidFill>
                  <a:srgbClr val="002060"/>
                </a:solidFill>
              </a:rPr>
              <a:t>non potrebbe </a:t>
            </a:r>
            <a:r>
              <a:rPr lang="it-IT" i="1" dirty="0">
                <a:solidFill>
                  <a:srgbClr val="002060"/>
                </a:solidFill>
              </a:rPr>
              <a:t>essere emesso </a:t>
            </a:r>
            <a:r>
              <a:rPr lang="it-IT" i="1" dirty="0" smtClean="0">
                <a:solidFill>
                  <a:srgbClr val="002060"/>
                </a:solidFill>
              </a:rPr>
              <a:t>prima </a:t>
            </a:r>
            <a:r>
              <a:rPr lang="it-IT" i="1" dirty="0">
                <a:solidFill>
                  <a:srgbClr val="002060"/>
                </a:solidFill>
              </a:rPr>
              <a:t>del terzo </a:t>
            </a:r>
            <a:r>
              <a:rPr lang="it-IT" i="1" dirty="0" smtClean="0">
                <a:solidFill>
                  <a:srgbClr val="002060"/>
                </a:solidFill>
              </a:rPr>
              <a:t>«sal contrattuale»).</a:t>
            </a:r>
            <a:endParaRPr lang="it-IT" i="1" dirty="0">
              <a:solidFill>
                <a:srgbClr val="002060"/>
              </a:solidFill>
            </a:endParaRPr>
          </a:p>
          <a:p>
            <a:pPr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Ne deriva che </a:t>
            </a:r>
            <a:r>
              <a:rPr lang="it-IT" b="1" dirty="0" smtClean="0">
                <a:solidFill>
                  <a:srgbClr val="002060"/>
                </a:solidFill>
              </a:rPr>
              <a:t>le stazioni appaltanti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b="1" dirty="0" smtClean="0">
                <a:solidFill>
                  <a:srgbClr val="002060"/>
                </a:solidFill>
              </a:rPr>
              <a:t>dalla data di aggiudicazione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b="1" dirty="0" smtClean="0">
                <a:solidFill>
                  <a:srgbClr val="002060"/>
                </a:solidFill>
              </a:rPr>
              <a:t>dovranno monitorare l’andamento degli indici almeno ogni 60 giorni</a:t>
            </a:r>
            <a:r>
              <a:rPr lang="it-IT" dirty="0" smtClean="0">
                <a:solidFill>
                  <a:srgbClr val="002060"/>
                </a:solidFill>
              </a:rPr>
              <a:t>, sia per determinare l’indice revisionale di progetto </a:t>
            </a:r>
            <a:r>
              <a:rPr lang="it-IT" i="1" dirty="0" smtClean="0">
                <a:solidFill>
                  <a:srgbClr val="002060"/>
                </a:solidFill>
              </a:rPr>
              <a:t>(mese di aggiudicazione) </a:t>
            </a:r>
            <a:r>
              <a:rPr lang="it-IT" dirty="0" smtClean="0">
                <a:solidFill>
                  <a:srgbClr val="002060"/>
                </a:solidFill>
              </a:rPr>
              <a:t>sia per verificare se sussistano le condizioni per  «attivare» le clausole di revisione </a:t>
            </a:r>
            <a:r>
              <a:rPr lang="it-IT" i="1" dirty="0" smtClean="0">
                <a:solidFill>
                  <a:srgbClr val="002060"/>
                </a:solidFill>
              </a:rPr>
              <a:t>(art.5 comma 2 e art.3 comma 2 dell’Allegato II.2bis).</a:t>
            </a:r>
            <a:endParaRPr lang="it-IT" dirty="0" smtClean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8671" y="5989622"/>
            <a:ext cx="55356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it-IT" sz="1600" b="1" i="1" dirty="0" smtClean="0">
                <a:solidFill>
                  <a:srgbClr val="0070C0"/>
                </a:solidFill>
              </a:rPr>
              <a:t>*</a:t>
            </a:r>
            <a:r>
              <a:rPr lang="it-IT" sz="1600" i="1" dirty="0" smtClean="0">
                <a:solidFill>
                  <a:srgbClr val="0070C0"/>
                </a:solidFill>
              </a:rPr>
              <a:t>gli indici di marzo ‘26 sono stati pubblicati il 29 maggio scorso</a:t>
            </a:r>
            <a:endParaRPr lang="it-IT" sz="1600" dirty="0">
              <a:solidFill>
                <a:srgbClr val="0070C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C5DC72-050D-A894-E073-1AAB0549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2F9AA55-B0DA-B6C3-1DC1-CB385968BCB8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F722E603-7B14-1CAD-ACC8-4F0B25A8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AC33FA3-1781-C0D8-F0C1-9C369B1832D7}"/>
              </a:ext>
            </a:extLst>
          </p:cNvPr>
          <p:cNvSpPr/>
          <p:nvPr/>
        </p:nvSpPr>
        <p:spPr>
          <a:xfrm>
            <a:off x="293951" y="619350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Aspetti critici – </a:t>
            </a:r>
            <a:r>
              <a:rPr lang="it-IT" b="1" dirty="0">
                <a:solidFill>
                  <a:srgbClr val="FF0000"/>
                </a:solidFill>
              </a:rPr>
              <a:t>Q</a:t>
            </a:r>
            <a:r>
              <a:rPr lang="it-IT" b="1" dirty="0" smtClean="0">
                <a:solidFill>
                  <a:srgbClr val="FF0000"/>
                </a:solidFill>
              </a:rPr>
              <a:t>uando va emesso il sal revisionale?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="" xmlns:a16="http://schemas.microsoft.com/office/drawing/2014/main" id="{9E8E19D9-F717-B0C0-1425-9E19FCA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1568" y="1094493"/>
            <a:ext cx="8280000" cy="468000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 mente dei commi 3 e 4 dell’art.5 dell’All’Allegato II.2bis:</a:t>
            </a: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u="sng" dirty="0">
                <a:solidFill>
                  <a:schemeClr val="accent1">
                    <a:lumMod val="50000"/>
                  </a:schemeClr>
                </a:solidFill>
              </a:rPr>
              <a:t>determinazione delle somme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, in aumento o in diminuzione, dovute </a:t>
            </a:r>
            <a:r>
              <a:rPr lang="it-IT" u="sng" dirty="0">
                <a:solidFill>
                  <a:schemeClr val="accent1">
                    <a:lumMod val="50000"/>
                  </a:schemeClr>
                </a:solidFill>
              </a:rPr>
              <a:t>a titolo di revisione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dei prezzi </a:t>
            </a:r>
            <a:r>
              <a:rPr lang="it-IT" u="sng" dirty="0">
                <a:solidFill>
                  <a:schemeClr val="accent1">
                    <a:lumMod val="50000"/>
                  </a:schemeClr>
                </a:solidFill>
              </a:rPr>
              <a:t>avviene in corrispondenza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della scadenza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dei sal adottati a decorrere </a:t>
            </a:r>
            <a:r>
              <a:rPr lang="it-IT" u="sng" dirty="0">
                <a:solidFill>
                  <a:schemeClr val="accent1">
                    <a:lumMod val="50000"/>
                  </a:schemeClr>
                </a:solidFill>
              </a:rPr>
              <a:t>dalla data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in cui sono state accertate le condizioni per l’attivazione delle clausole di revisione;</a:t>
            </a: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- a tal fine,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la DL trasmette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alla stazione appaltante,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ad integrazione </a:t>
            </a:r>
            <a:r>
              <a:rPr lang="it-IT" u="sng" dirty="0">
                <a:solidFill>
                  <a:schemeClr val="accent1">
                    <a:lumMod val="50000"/>
                  </a:schemeClr>
                </a:solidFill>
              </a:rPr>
              <a:t>di ciascun 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</a:rPr>
              <a:t>«sal contrattuale», 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</a:rPr>
              <a:t>«sal revisionale».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Pertanto, la DL dovrà emettere: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«sal contrattuale»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non appena avrà accertato il raggiungimento delle condizioni contrattuali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(art.125, comma 3, del Codice);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273050" algn="l"/>
                <a:tab pos="355600" algn="l"/>
              </a:tabLst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«sal revisionale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contestualmente all’emissione del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«sal contrattuale»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immediatamente successivo al momento in cui avrà accertato che la variazione dell’indice sintetico di progetto ha superato, in aumento o in diminuzione, la soglia del 3%.</a:t>
            </a: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Analogamente, la regolazione dell'importo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revisionale, in aumento 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in diminuzione, avverrà contestualmente al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pagamento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del «sal contrattuale»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(art.5, comma 6, dell’Allegato II.2bis).</a:t>
            </a:r>
          </a:p>
          <a:p>
            <a:pPr algn="just"/>
            <a:endParaRPr lang="it-IT" sz="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9831" y="5899338"/>
            <a:ext cx="8280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>
            <a:spAutoFit/>
          </a:bodyPr>
          <a:lstStyle/>
          <a:p>
            <a:pPr lvl="0" algn="just"/>
            <a:r>
              <a:rPr lang="it-IT" i="1" dirty="0" smtClean="0">
                <a:solidFill>
                  <a:srgbClr val="4F81BD">
                    <a:lumMod val="50000"/>
                  </a:srgbClr>
                </a:solidFill>
              </a:rPr>
              <a:t>NB Il </a:t>
            </a:r>
            <a:r>
              <a:rPr lang="it-IT" i="1" dirty="0">
                <a:solidFill>
                  <a:srgbClr val="4F81BD">
                    <a:lumMod val="50000"/>
                  </a:srgbClr>
                </a:solidFill>
              </a:rPr>
              <a:t>contratto può prevedere l’adozione di un unico sal che riporti separatamente l'importo contrattuale e l'importo revisionale, determinato ai sensi del presente Allegato.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C5DC72-050D-A894-E073-1AAB0549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2F9AA55-B0DA-B6C3-1DC1-CB385968BCB8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AE2C45BD-87BA-E494-5435-730E86DD821B}"/>
              </a:ext>
            </a:extLst>
          </p:cNvPr>
          <p:cNvSpPr txBox="1"/>
          <p:nvPr/>
        </p:nvSpPr>
        <p:spPr>
          <a:xfrm>
            <a:off x="553929" y="1241465"/>
            <a:ext cx="842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</a:rPr>
              <a:t>Aggiudicazione:  5/7/2025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SAL revisionale 1 : 10/1/2026</a:t>
            </a:r>
          </a:p>
          <a:p>
            <a:pPr algn="just"/>
            <a:r>
              <a:rPr lang="it-IT" b="1" u="sng" dirty="0">
                <a:solidFill>
                  <a:srgbClr val="00B050"/>
                </a:solidFill>
              </a:rPr>
              <a:t>SAL revisionale 2:  10/2/2026 </a:t>
            </a:r>
            <a:endParaRPr lang="it-IT" b="1" u="sng" dirty="0" smtClean="0">
              <a:solidFill>
                <a:srgbClr val="00B050"/>
              </a:solidFill>
            </a:endParaRPr>
          </a:p>
          <a:p>
            <a:pPr algn="just"/>
            <a:endParaRPr lang="it-IT" sz="900" b="1" u="sng" dirty="0">
              <a:solidFill>
                <a:srgbClr val="00B050"/>
              </a:solidFill>
            </a:endParaRPr>
          </a:p>
          <a:p>
            <a:pPr algn="ctr"/>
            <a:r>
              <a:rPr lang="it-IT" b="1" dirty="0" smtClean="0">
                <a:solidFill>
                  <a:srgbClr val="00B0F0"/>
                </a:solidFill>
              </a:rPr>
              <a:t>Come </a:t>
            </a:r>
            <a:r>
              <a:rPr lang="it-IT" b="1" dirty="0">
                <a:solidFill>
                  <a:srgbClr val="00B0F0"/>
                </a:solidFill>
              </a:rPr>
              <a:t>si calcola il </a:t>
            </a:r>
            <a:r>
              <a:rPr lang="it-IT" b="1" u="sng" dirty="0" smtClean="0">
                <a:solidFill>
                  <a:srgbClr val="00B0F0"/>
                </a:solidFill>
              </a:rPr>
              <a:t>secondo SAL revisionale</a:t>
            </a:r>
            <a:r>
              <a:rPr lang="it-IT" b="1" dirty="0" smtClean="0">
                <a:solidFill>
                  <a:srgbClr val="00B0F0"/>
                </a:solidFill>
              </a:rPr>
              <a:t>?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F722E603-7B14-1CAD-ACC8-4F0B25A8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AC33FA3-1781-C0D8-F0C1-9C369B1832D7}"/>
              </a:ext>
            </a:extLst>
          </p:cNvPr>
          <p:cNvSpPr/>
          <p:nvPr/>
        </p:nvSpPr>
        <p:spPr>
          <a:xfrm>
            <a:off x="293951" y="790826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Aspetti critici – Indici dei sal revisionali successivi al primo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="" xmlns:a16="http://schemas.microsoft.com/office/drawing/2014/main" id="{9E8E19D9-F717-B0C0-1425-9E19FCA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CD3AC83-5825-87B8-99DF-BBE0E5443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5" b="30306"/>
          <a:stretch/>
        </p:blipFill>
        <p:spPr>
          <a:xfrm>
            <a:off x="175845" y="2649315"/>
            <a:ext cx="8802084" cy="1211734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32F32CEF-0EBA-7FCC-E76D-02E7EA489DB5}"/>
              </a:ext>
            </a:extLst>
          </p:cNvPr>
          <p:cNvCxnSpPr>
            <a:cxnSpLocks/>
          </p:cNvCxnSpPr>
          <p:nvPr/>
        </p:nvCxnSpPr>
        <p:spPr>
          <a:xfrm>
            <a:off x="3491880" y="3861048"/>
            <a:ext cx="216000" cy="5760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F437CB06-014D-F715-99E5-919690A0D126}"/>
              </a:ext>
            </a:extLst>
          </p:cNvPr>
          <p:cNvSpPr txBox="1"/>
          <p:nvPr/>
        </p:nvSpPr>
        <p:spPr>
          <a:xfrm>
            <a:off x="1922333" y="4345689"/>
            <a:ext cx="5040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Indici </a:t>
            </a:r>
            <a:r>
              <a:rPr lang="it-IT" b="1" i="1" dirty="0">
                <a:solidFill>
                  <a:srgbClr val="002060"/>
                </a:solidFill>
              </a:rPr>
              <a:t>più aggiornati</a:t>
            </a:r>
          </a:p>
          <a:p>
            <a:pPr algn="ctr"/>
            <a:endParaRPr lang="it-IT" sz="800" b="1" dirty="0">
              <a:solidFill>
                <a:srgbClr val="00B0F0"/>
              </a:solidFill>
            </a:endParaRPr>
          </a:p>
          <a:p>
            <a:pPr algn="ctr"/>
            <a:r>
              <a:rPr lang="it-IT" b="1" dirty="0">
                <a:solidFill>
                  <a:srgbClr val="00B0F0"/>
                </a:solidFill>
              </a:rPr>
              <a:t>Calcolo </a:t>
            </a:r>
            <a:r>
              <a:rPr lang="it-IT" b="1" dirty="0">
                <a:solidFill>
                  <a:srgbClr val="7030A0"/>
                </a:solidFill>
              </a:rPr>
              <a:t>media indici tra aggiudicazione e SAL 2 ?</a:t>
            </a:r>
          </a:p>
          <a:p>
            <a:pPr algn="ctr"/>
            <a:r>
              <a:rPr lang="it-IT" b="1" dirty="0">
                <a:solidFill>
                  <a:srgbClr val="00B0F0"/>
                </a:solidFill>
              </a:rPr>
              <a:t>Oppure</a:t>
            </a:r>
          </a:p>
          <a:p>
            <a:pPr algn="ctr"/>
            <a:r>
              <a:rPr lang="it-IT" b="1" dirty="0">
                <a:solidFill>
                  <a:srgbClr val="00B0F0"/>
                </a:solidFill>
              </a:rPr>
              <a:t>Calcolo </a:t>
            </a:r>
            <a:r>
              <a:rPr lang="it-IT" b="1" dirty="0">
                <a:solidFill>
                  <a:srgbClr val="C00000"/>
                </a:solidFill>
              </a:rPr>
              <a:t>media indici tra SAL 1 e SAL 2 </a:t>
            </a:r>
            <a:r>
              <a:rPr lang="it-IT" b="1" dirty="0" smtClean="0">
                <a:solidFill>
                  <a:srgbClr val="C00000"/>
                </a:solidFill>
              </a:rPr>
              <a:t>?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0DE955B-0157-59AE-4B05-F5327A9D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07EE077-FB47-12A5-7523-0EADB60CB118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FE426CF-CFFF-77FF-47CE-6601A187674E}"/>
              </a:ext>
            </a:extLst>
          </p:cNvPr>
          <p:cNvSpPr txBox="1"/>
          <p:nvPr/>
        </p:nvSpPr>
        <p:spPr>
          <a:xfrm>
            <a:off x="293030" y="1246331"/>
            <a:ext cx="8424000" cy="830997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>
                <a:solidFill>
                  <a:srgbClr val="1F497D">
                    <a:lumMod val="50000"/>
                  </a:srgbClr>
                </a:solidFill>
              </a:rPr>
              <a:t>Aggiudicazione:  5/7/2025</a:t>
            </a:r>
          </a:p>
          <a:p>
            <a:pPr algn="just"/>
            <a:r>
              <a:rPr lang="it-IT" dirty="0">
                <a:solidFill>
                  <a:srgbClr val="1F497D">
                    <a:lumMod val="50000"/>
                  </a:srgbClr>
                </a:solidFill>
              </a:rPr>
              <a:t>SAL revisionale 1 : 10/1/2026</a:t>
            </a:r>
          </a:p>
          <a:p>
            <a:pPr algn="just"/>
            <a:r>
              <a:rPr lang="it-IT" b="1" u="sng" dirty="0">
                <a:solidFill>
                  <a:srgbClr val="00B050"/>
                </a:solidFill>
              </a:rPr>
              <a:t>SAL revisionale 2:  </a:t>
            </a:r>
            <a:r>
              <a:rPr lang="it-IT" b="1" u="sng" dirty="0" smtClean="0">
                <a:solidFill>
                  <a:srgbClr val="00B050"/>
                </a:solidFill>
              </a:rPr>
              <a:t>10/2/2026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E14AD066-AF04-DABD-0A61-28D6299B07DF}"/>
              </a:ext>
            </a:extLst>
          </p:cNvPr>
          <p:cNvSpPr txBox="1"/>
          <p:nvPr/>
        </p:nvSpPr>
        <p:spPr>
          <a:xfrm>
            <a:off x="1835696" y="2247553"/>
            <a:ext cx="50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solidFill>
                  <a:srgbClr val="00B0F0"/>
                </a:solidFill>
              </a:rPr>
              <a:t>Calcolo </a:t>
            </a:r>
            <a:r>
              <a:rPr lang="it-IT" b="1" u="sng" dirty="0">
                <a:solidFill>
                  <a:srgbClr val="7030A0"/>
                </a:solidFill>
              </a:rPr>
              <a:t>media indici tra aggiudicazione e SAL 2</a:t>
            </a:r>
            <a:endParaRPr lang="it-IT" b="1" u="sng" dirty="0">
              <a:solidFill>
                <a:srgbClr val="00B0F0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81FEA23-3A3A-D937-A5D8-5C01CAD07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47"/>
          <a:stretch/>
        </p:blipFill>
        <p:spPr>
          <a:xfrm>
            <a:off x="186474" y="2753893"/>
            <a:ext cx="3843314" cy="84201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5421C3A9-401E-5BE2-2F48-4ABB928F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506" y="2736781"/>
            <a:ext cx="5029962" cy="85134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B2261D90-5835-F905-CCD8-3817D630434F}"/>
              </a:ext>
            </a:extLst>
          </p:cNvPr>
          <p:cNvSpPr txBox="1"/>
          <p:nvPr/>
        </p:nvSpPr>
        <p:spPr>
          <a:xfrm>
            <a:off x="308296" y="3686890"/>
            <a:ext cx="8640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TOL 1 : </a:t>
            </a:r>
            <a:r>
              <a:rPr lang="it-IT" b="1" dirty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101,7+101,6+101,7+101,2+101,7+101,4+</a:t>
            </a:r>
            <a:r>
              <a:rPr lang="it-IT" b="1" dirty="0" smtClean="0">
                <a:solidFill>
                  <a:srgbClr val="0070C0"/>
                </a:solidFill>
              </a:rPr>
              <a:t>102,1</a:t>
            </a:r>
            <a:r>
              <a:rPr lang="it-IT" b="1" dirty="0" smtClean="0">
                <a:solidFill>
                  <a:srgbClr val="7030A0"/>
                </a:solidFill>
              </a:rPr>
              <a:t>+101,9</a:t>
            </a:r>
            <a:r>
              <a:rPr lang="it-IT" b="1" dirty="0" smtClean="0">
                <a:solidFill>
                  <a:srgbClr val="4F81BD">
                    <a:lumMod val="50000"/>
                  </a:srgbClr>
                </a:solidFill>
              </a:rPr>
              <a:t>)/8=</a:t>
            </a:r>
            <a:r>
              <a:rPr lang="it-IT" b="1" u="sng" dirty="0" smtClean="0">
                <a:solidFill>
                  <a:srgbClr val="00B050"/>
                </a:solidFill>
              </a:rPr>
              <a:t>101,66</a:t>
            </a:r>
            <a:endParaRPr lang="it-IT" b="1" u="sng" dirty="0">
              <a:solidFill>
                <a:srgbClr val="00B050"/>
              </a:solidFill>
            </a:endParaRP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E cosi per le altre TOL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90D9CF73-F33F-21CC-BBD0-F21EA779F4E7}"/>
              </a:ext>
            </a:extLst>
          </p:cNvPr>
          <p:cNvSpPr txBox="1"/>
          <p:nvPr/>
        </p:nvSpPr>
        <p:spPr>
          <a:xfrm>
            <a:off x="314254" y="5091013"/>
            <a:ext cx="8515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TOL 1 : </a:t>
            </a:r>
            <a:r>
              <a:rPr lang="it-IT" b="1" dirty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it-IT" b="1" dirty="0">
                <a:solidFill>
                  <a:srgbClr val="0070C0"/>
                </a:solidFill>
              </a:rPr>
              <a:t>102,1</a:t>
            </a:r>
            <a:r>
              <a:rPr lang="it-IT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it-IT" b="1" dirty="0">
                <a:solidFill>
                  <a:srgbClr val="7030A0"/>
                </a:solidFill>
              </a:rPr>
              <a:t>+101,9</a:t>
            </a:r>
            <a:r>
              <a:rPr lang="it-IT" b="1" dirty="0" smtClean="0">
                <a:solidFill>
                  <a:srgbClr val="4F81BD">
                    <a:lumMod val="50000"/>
                  </a:srgbClr>
                </a:solidFill>
              </a:rPr>
              <a:t>)/2 </a:t>
            </a:r>
            <a:r>
              <a:rPr lang="it-IT" b="1" dirty="0">
                <a:solidFill>
                  <a:srgbClr val="4F81BD">
                    <a:lumMod val="50000"/>
                  </a:srgbClr>
                </a:solidFill>
              </a:rPr>
              <a:t>= </a:t>
            </a:r>
            <a:r>
              <a:rPr lang="it-IT" b="1" u="sng" dirty="0">
                <a:solidFill>
                  <a:srgbClr val="00B050"/>
                </a:solidFill>
              </a:rPr>
              <a:t>102,00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E cosi per le altre TOL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2DEBAD8C-1E62-A1B7-6069-0ACC0A06F483}"/>
              </a:ext>
            </a:extLst>
          </p:cNvPr>
          <p:cNvSpPr txBox="1"/>
          <p:nvPr/>
        </p:nvSpPr>
        <p:spPr>
          <a:xfrm>
            <a:off x="1873782" y="4604754"/>
            <a:ext cx="50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solidFill>
                  <a:srgbClr val="00B0F0"/>
                </a:solidFill>
              </a:rPr>
              <a:t>Calcolo </a:t>
            </a:r>
            <a:r>
              <a:rPr lang="it-IT" b="1" u="sng" dirty="0">
                <a:solidFill>
                  <a:srgbClr val="4F81BD">
                    <a:lumMod val="50000"/>
                  </a:srgbClr>
                </a:solidFill>
              </a:rPr>
              <a:t>media indici tra </a:t>
            </a:r>
            <a:r>
              <a:rPr lang="it-IT" b="1" u="sng" dirty="0">
                <a:solidFill>
                  <a:srgbClr val="0070C0"/>
                </a:solidFill>
              </a:rPr>
              <a:t>SAL 1</a:t>
            </a:r>
            <a:r>
              <a:rPr lang="it-IT" b="1" u="sng" dirty="0">
                <a:solidFill>
                  <a:srgbClr val="7030A0"/>
                </a:solidFill>
              </a:rPr>
              <a:t> </a:t>
            </a:r>
            <a:r>
              <a:rPr lang="it-IT" b="1" u="sng" dirty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it-IT" b="1" u="sng" dirty="0">
                <a:solidFill>
                  <a:srgbClr val="7030A0"/>
                </a:solidFill>
              </a:rPr>
              <a:t> SAL 2</a:t>
            </a:r>
            <a:endParaRPr lang="it-IT" b="1" u="sng" dirty="0">
              <a:solidFill>
                <a:srgbClr val="00B0F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2AC33FA3-1781-C0D8-F0C1-9C369B1832D7}"/>
              </a:ext>
            </a:extLst>
          </p:cNvPr>
          <p:cNvSpPr/>
          <p:nvPr/>
        </p:nvSpPr>
        <p:spPr>
          <a:xfrm>
            <a:off x="293951" y="790826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Aspetti critici – Indici dei sal revisionali successivi al primo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68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r="55232"/>
          <a:stretch/>
        </p:blipFill>
        <p:spPr>
          <a:xfrm>
            <a:off x="984613" y="2343640"/>
            <a:ext cx="7200801" cy="128392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2AC33FA3-1781-C0D8-F0C1-9C369B1832D7}"/>
              </a:ext>
            </a:extLst>
          </p:cNvPr>
          <p:cNvSpPr/>
          <p:nvPr/>
        </p:nvSpPr>
        <p:spPr>
          <a:xfrm>
            <a:off x="261021" y="620688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Aspetti critici – La «ordinarietà» del sistem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44460" r="1"/>
          <a:stretch/>
        </p:blipFill>
        <p:spPr>
          <a:xfrm>
            <a:off x="103553" y="3659907"/>
            <a:ext cx="8933427" cy="128392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352745" y="1072290"/>
            <a:ext cx="8467727" cy="116955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</a:rPr>
              <a:t>Dati dell’appalto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«reali» (importo, categoria unica OG3, 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tempo «contrattuale» pari a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60gg e consegna in via d’urgenza)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</a:rPr>
              <a:t>Andamento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«adattato</a:t>
            </a: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(consegna in via d’urgenza al 1° marzo e avanzamento al 31 marzo pari al 50%)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2745" y="4979212"/>
            <a:ext cx="8467727" cy="110799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 fronte di un incremento dell’importo dell’opera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«verosimilmente»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pari al 20%, l’impresa riceverebbe un ristoro inferiore al 4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%.</a:t>
            </a: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Il che dimostra come la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«revisione prezzi»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sia un rimedio inadeguato per fronteggiare situazioni straordinarie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(qual è quella in corso da fine febbraio ’26)  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2061" y="1406246"/>
            <a:ext cx="8352000" cy="457048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ACCORDI QUADRO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Nel caso di accordi quadro: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- i documenti iniziali della procedura di affidamento prevedono che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l'indice sintetico è individuato </a:t>
            </a:r>
            <a:r>
              <a:rPr lang="it-IT" sz="1650" b="1" u="sng" dirty="0">
                <a:solidFill>
                  <a:schemeClr val="accent6">
                    <a:lumMod val="50000"/>
                  </a:schemeClr>
                </a:solidFill>
              </a:rPr>
              <a:t>al momento della stipula di ciascun contratto di lavori attuativo </a:t>
            </a:r>
            <a:r>
              <a:rPr lang="it-IT" sz="1650" dirty="0">
                <a:solidFill>
                  <a:srgbClr val="002060"/>
                </a:solidFill>
              </a:rPr>
              <a:t>dell'accordo medesimo, in funzione delle lavorazioni dal medesimo previste, dei relativi importi e degli indici TOL associati.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- la revisione prezzi è applicata sulla base dei criteri e secondo le modalità sin qui viste, fermo restando che: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a)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l'importo complessivo </a:t>
            </a:r>
            <a:r>
              <a:rPr lang="it-IT" sz="1650" dirty="0">
                <a:solidFill>
                  <a:srgbClr val="002060"/>
                </a:solidFill>
              </a:rPr>
              <a:t>di cui all'articolo 60, comma 1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è quello </a:t>
            </a:r>
            <a:r>
              <a:rPr lang="it-IT" sz="1650" dirty="0">
                <a:solidFill>
                  <a:srgbClr val="002060"/>
                </a:solidFill>
              </a:rPr>
              <a:t>risultante dalla stipula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del contratto attuativo</a:t>
            </a:r>
            <a:r>
              <a:rPr lang="it-IT" sz="1650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b)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l'indice sintetico da utilizzare </a:t>
            </a:r>
            <a:r>
              <a:rPr lang="it-IT" sz="1650" dirty="0">
                <a:solidFill>
                  <a:srgbClr val="002060"/>
                </a:solidFill>
              </a:rPr>
              <a:t>per la revisione dei prezzi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è individuato in ciascun contratto attuativo</a:t>
            </a:r>
            <a:r>
              <a:rPr lang="it-IT" sz="1650" dirty="0">
                <a:solidFill>
                  <a:srgbClr val="002060"/>
                </a:solidFill>
              </a:rPr>
              <a:t>, in funzione delle lavorazioni ivi previste, dei relativi importi e degli indici TOL ad esse associati;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c) il valore di riferimento per il calcolo dell'indice sintetico è quello dell'indice sintetico relativo al mese di aggiudicazione della miglior offerta </a:t>
            </a:r>
            <a:r>
              <a:rPr lang="it-IT" sz="1650" i="1" dirty="0">
                <a:solidFill>
                  <a:srgbClr val="002060"/>
                </a:solidFill>
              </a:rPr>
              <a:t>(o al mese di scadenza del termine massimo per l'aggiudicazione);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d)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l'importo di ciascun SAL revisionale è determinato </a:t>
            </a:r>
            <a:r>
              <a:rPr lang="it-IT" sz="1650" dirty="0">
                <a:solidFill>
                  <a:srgbClr val="002060"/>
                </a:solidFill>
              </a:rPr>
              <a:t>applicando la metodologia di calcolo di cui alla</a:t>
            </a:r>
            <a:r>
              <a:rPr lang="it-IT" sz="1650" b="1" dirty="0">
                <a:solidFill>
                  <a:srgbClr val="002060"/>
                </a:solidFill>
              </a:rPr>
              <a:t> </a:t>
            </a:r>
            <a:r>
              <a:rPr lang="it-IT" sz="1650" b="1" dirty="0">
                <a:solidFill>
                  <a:srgbClr val="FF0000"/>
                </a:solidFill>
              </a:rPr>
              <a:t>Tabella B</a:t>
            </a:r>
            <a:r>
              <a:rPr lang="it-IT" sz="1650" dirty="0">
                <a:solidFill>
                  <a:srgbClr val="FF0000"/>
                </a:solidFill>
              </a:rPr>
              <a:t>.</a:t>
            </a:r>
            <a:endParaRPr lang="it-IT" sz="1650" b="1" i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0901" y="797116"/>
            <a:ext cx="8280000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</a:rPr>
              <a:t>Meritano, infine, di essere ricordate le disposizioni inerenti ad </a:t>
            </a:r>
            <a:r>
              <a:rPr lang="it-IT" b="1" dirty="0">
                <a:solidFill>
                  <a:srgbClr val="00B0F0"/>
                </a:solidFill>
              </a:rPr>
              <a:t>altri aspetti </a:t>
            </a:r>
            <a:r>
              <a:rPr lang="it-IT" dirty="0">
                <a:solidFill>
                  <a:srgbClr val="002060"/>
                </a:solidFill>
              </a:rPr>
              <a:t>di rilievo</a:t>
            </a:r>
            <a:endParaRPr lang="it-IT" b="1" i="1" dirty="0">
              <a:solidFill>
                <a:srgbClr val="7030A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69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8E4DC8-1E1A-F4EC-A851-6AA8F337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88F6214D-F4A2-EBC8-810D-19045B440807}"/>
              </a:ext>
            </a:extLst>
          </p:cNvPr>
          <p:cNvSpPr/>
          <p:nvPr/>
        </p:nvSpPr>
        <p:spPr>
          <a:xfrm>
            <a:off x="467544" y="8367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E526A06-E258-4D28-F435-1BBE1A6FFF74}"/>
              </a:ext>
            </a:extLst>
          </p:cNvPr>
          <p:cNvSpPr txBox="1"/>
          <p:nvPr/>
        </p:nvSpPr>
        <p:spPr>
          <a:xfrm>
            <a:off x="2483768" y="642926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B5A5B959-857E-610D-C6F0-691AEE90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63" y="1097957"/>
            <a:ext cx="5693474" cy="3342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5B6EEF05-1EBD-4168-FE89-7B8F31E68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628800"/>
            <a:ext cx="9004935" cy="2994279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9447" y="4947269"/>
            <a:ext cx="8661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E’, dunque, fondamentale «</a:t>
            </a:r>
            <a:r>
              <a:rPr lang="it-IT" b="1" dirty="0">
                <a:solidFill>
                  <a:srgbClr val="00B050"/>
                </a:solidFill>
              </a:rPr>
              <a:t>prendere familiarità</a:t>
            </a:r>
            <a:r>
              <a:rPr lang="it-IT" b="1" dirty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con i concetti di «</a:t>
            </a:r>
            <a:r>
              <a:rPr lang="it-IT" b="1" dirty="0">
                <a:solidFill>
                  <a:srgbClr val="0070C0"/>
                </a:solidFill>
              </a:rPr>
              <a:t>equilibrio contrattuale</a:t>
            </a:r>
            <a:r>
              <a:rPr lang="it-IT" b="1" dirty="0">
                <a:solidFill>
                  <a:srgbClr val="FF0000"/>
                </a:solidFill>
              </a:rPr>
              <a:t>», «</a:t>
            </a:r>
            <a:r>
              <a:rPr lang="it-IT" b="1" dirty="0">
                <a:solidFill>
                  <a:srgbClr val="00B0F0"/>
                </a:solidFill>
              </a:rPr>
              <a:t>rischio»</a:t>
            </a:r>
            <a:r>
              <a:rPr lang="it-IT" b="1" dirty="0">
                <a:solidFill>
                  <a:srgbClr val="FF0000"/>
                </a:solidFill>
              </a:rPr>
              <a:t> e «</a:t>
            </a:r>
            <a:r>
              <a:rPr lang="it-IT" b="1" dirty="0">
                <a:solidFill>
                  <a:srgbClr val="7030A0"/>
                </a:solidFill>
              </a:rPr>
              <a:t>rinegoziazione</a:t>
            </a:r>
            <a:r>
              <a:rPr lang="it-IT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1420" y="991785"/>
            <a:ext cx="8352000" cy="224676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PAGAMENTI</a:t>
            </a:r>
          </a:p>
          <a:p>
            <a:pPr algn="just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Di norma</a:t>
            </a:r>
            <a:r>
              <a:rPr lang="it-IT" sz="1600" b="1" dirty="0">
                <a:solidFill>
                  <a:srgbClr val="002060"/>
                </a:solidFill>
              </a:rPr>
              <a:t>, </a:t>
            </a:r>
            <a:r>
              <a:rPr lang="it-IT" sz="1600" dirty="0">
                <a:solidFill>
                  <a:srgbClr val="002060"/>
                </a:solidFill>
              </a:rPr>
              <a:t>la stazione appaltante: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2060"/>
                </a:solidFill>
              </a:rPr>
              <a:t>provvede alla regolazione dell'importo revisionale, in aumento o in diminuzione,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in occasione del pagamento di ciascun SAL</a:t>
            </a:r>
            <a:r>
              <a:rPr lang="it-I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prima del pagamento della rata di saldo</a:t>
            </a:r>
            <a:r>
              <a:rPr lang="it-IT" sz="1600" dirty="0">
                <a:solidFill>
                  <a:srgbClr val="002060"/>
                </a:solidFill>
              </a:rPr>
              <a:t>, verifica che ciò sia avvenuto e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provvede a compensare </a:t>
            </a:r>
            <a:r>
              <a:rPr lang="it-IT" sz="1600" i="1" dirty="0">
                <a:solidFill>
                  <a:srgbClr val="002060"/>
                </a:solidFill>
              </a:rPr>
              <a:t>(in aumento o in diminuzione)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gli eventuali importi non  regolati</a:t>
            </a:r>
            <a:r>
              <a:rPr lang="it-IT" sz="1600" dirty="0">
                <a:solidFill>
                  <a:srgbClr val="002060"/>
                </a:solidFill>
              </a:rPr>
              <a:t>, a valere sulla rata di saldo.</a:t>
            </a: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Ma il contratto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può anche prevedere modalità semplificate </a:t>
            </a:r>
            <a:r>
              <a:rPr lang="it-IT" sz="1600" dirty="0">
                <a:solidFill>
                  <a:srgbClr val="002060"/>
                </a:solidFill>
              </a:rPr>
              <a:t>di pagamento degli importi dovuti a titolo di revisione prezzi, previa adozione di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un unico SAL </a:t>
            </a:r>
            <a:r>
              <a:rPr lang="it-IT" sz="1600" dirty="0">
                <a:solidFill>
                  <a:srgbClr val="002060"/>
                </a:solidFill>
              </a:rPr>
              <a:t>che riporti separatamente l'importo contrattuale e l'importo revisionale.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5913" y="3355502"/>
            <a:ext cx="835021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APPALTO INTEGRATO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In caso di ricorso all'appalto integrato ai sensi dell'articolo 44 del codice,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l'indice sintetico </a:t>
            </a:r>
            <a:r>
              <a:rPr lang="it-IT" sz="1650" dirty="0">
                <a:solidFill>
                  <a:srgbClr val="002060"/>
                </a:solidFill>
              </a:rPr>
              <a:t>di cui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all'articolo 4 è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 individuato in sede di predisposizione del progetto di fattibilità tecnico ed economica</a:t>
            </a:r>
            <a:r>
              <a:rPr lang="it-IT" sz="1650" dirty="0">
                <a:solidFill>
                  <a:srgbClr val="002060"/>
                </a:solidFill>
              </a:rPr>
              <a:t> posto a base di gara.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L'indice sintetico individuato ai sensi del comma 1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è ricalcolato in sede di predisposizione del progetto esecutivo</a:t>
            </a:r>
            <a:r>
              <a:rPr lang="it-IT" sz="1650" dirty="0">
                <a:solidFill>
                  <a:srgbClr val="002060"/>
                </a:solidFill>
              </a:rPr>
              <a:t>, tenuto conto di eventuali variazioni apportate dal medesimo progetto esecutivo.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Resta fermo il valore di riferimento per il calcolo dell'indice sintetico di cui all'articolo 4, comma 2, terzo periodo.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70</a:t>
            </a:fld>
            <a:endParaRPr lang="it-IT"/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9634" y="1205461"/>
            <a:ext cx="8352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B0F0"/>
                </a:solidFill>
              </a:rPr>
              <a:t>SUBAPPALTI/SUBCONTRATTI</a:t>
            </a:r>
          </a:p>
          <a:p>
            <a:pPr lvl="0" algn="ctr"/>
            <a:endParaRPr lang="it-IT" sz="900" b="1" dirty="0">
              <a:solidFill>
                <a:srgbClr val="F79646">
                  <a:lumMod val="50000"/>
                </a:srgbClr>
              </a:solidFill>
            </a:endParaRPr>
          </a:p>
          <a:p>
            <a:pPr lvl="0" algn="just"/>
            <a:r>
              <a:rPr lang="it-IT" sz="1650" dirty="0">
                <a:solidFill>
                  <a:srgbClr val="002060"/>
                </a:solidFill>
              </a:rPr>
              <a:t>I contratti di subappalto e/o i subcontratti devono contenere le clausole di revisione prezzi riferite alle prestazioni oggetto del subappalto o del sub-contratto, che si attivano al verificarsi delle condizioni di cui all'art.60. </a:t>
            </a:r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Le predette clausole sono definite tra le parti </a:t>
            </a:r>
            <a:r>
              <a:rPr lang="it-IT" sz="1650" dirty="0">
                <a:solidFill>
                  <a:srgbClr val="002060"/>
                </a:solidFill>
              </a:rPr>
              <a:t>tenuto conto dei meccanismi revisionali e dei limiti di spesa di cui all'art.60, delle specifiche prestazioni oggetto del contratto di subappalto/subcontratto e delle modalità di determinazione degli indici sintetici sin qui viste. </a:t>
            </a:r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L'appaltatore è responsabile della corretta attuazione di tali obblighi</a:t>
            </a:r>
            <a:r>
              <a:rPr lang="it-IT" sz="1650" dirty="0">
                <a:solidFill>
                  <a:srgbClr val="F79646">
                    <a:lumMod val="50000"/>
                  </a:srgbClr>
                </a:solidFill>
              </a:rPr>
              <a:t>.</a:t>
            </a:r>
          </a:p>
          <a:p>
            <a:pPr lvl="0" algn="just"/>
            <a:endParaRPr lang="it-IT" sz="800" b="1" dirty="0">
              <a:solidFill>
                <a:srgbClr val="F79646">
                  <a:lumMod val="50000"/>
                </a:srgbClr>
              </a:solidFill>
            </a:endParaRPr>
          </a:p>
          <a:p>
            <a:pPr lvl="0" algn="just"/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Per le prestazioni </a:t>
            </a:r>
            <a:r>
              <a:rPr lang="it-IT" sz="1650" dirty="0">
                <a:solidFill>
                  <a:srgbClr val="002060"/>
                </a:solidFill>
              </a:rPr>
              <a:t>eseguite mediante subappalto o sub-contratto </a:t>
            </a:r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i cui importi sono corrisposti direttamente dalla stazione appaltante</a:t>
            </a:r>
            <a:r>
              <a:rPr lang="it-IT" sz="1650" b="1" dirty="0">
                <a:solidFill>
                  <a:srgbClr val="002060"/>
                </a:solidFill>
              </a:rPr>
              <a:t> </a:t>
            </a:r>
            <a:r>
              <a:rPr lang="it-IT" sz="1650" dirty="0">
                <a:solidFill>
                  <a:srgbClr val="002060"/>
                </a:solidFill>
              </a:rPr>
              <a:t>al subappaltatore/al subcontraente, </a:t>
            </a:r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la determinazione e il pagamento delle somme</a:t>
            </a:r>
            <a:r>
              <a:rPr lang="it-IT" sz="1650" dirty="0">
                <a:solidFill>
                  <a:srgbClr val="002060"/>
                </a:solidFill>
              </a:rPr>
              <a:t>, in aumento o in diminuzione, dovute a titolo di revisione dei prezzi </a:t>
            </a:r>
            <a:r>
              <a:rPr lang="it-IT" sz="1650" b="1" dirty="0">
                <a:solidFill>
                  <a:srgbClr val="F79646">
                    <a:lumMod val="50000"/>
                  </a:srgbClr>
                </a:solidFill>
              </a:rPr>
              <a:t>sono effettuati con le stesse modalità adottate per le prestazioni eseguite dall’appaltatore</a:t>
            </a:r>
            <a:r>
              <a:rPr lang="it-IT" sz="1650" dirty="0">
                <a:solidFill>
                  <a:srgbClr val="F79646">
                    <a:lumMod val="50000"/>
                  </a:srgbClr>
                </a:solidFill>
              </a:rPr>
              <a:t>.</a:t>
            </a:r>
          </a:p>
          <a:p>
            <a:pPr lvl="0" algn="just"/>
            <a:endParaRPr lang="it-IT" sz="800" dirty="0">
              <a:solidFill>
                <a:srgbClr val="002060"/>
              </a:solidFill>
            </a:endParaRPr>
          </a:p>
          <a:p>
            <a:pPr lvl="0" algn="just"/>
            <a:r>
              <a:rPr lang="it-IT" sz="1650" dirty="0">
                <a:solidFill>
                  <a:srgbClr val="002060"/>
                </a:solidFill>
              </a:rPr>
              <a:t>Negli altri casi l'appaltatore provvede alla determinazione e al pagamento delle somme dovute a titolo di revisione dei prezzi secondo quanto previsto, nel rispetto delle disposizioni di cui all'art.60 del codice e all’Allegato II.2bis, nel contratto di subappalto o nel sub-contratto.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71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AF65E8-DA91-B8DF-7E08-31F0062A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6A5B6CC-94AC-A478-8AF0-70E17B6329D6}"/>
              </a:ext>
            </a:extLst>
          </p:cNvPr>
          <p:cNvSpPr txBox="1"/>
          <p:nvPr/>
        </p:nvSpPr>
        <p:spPr>
          <a:xfrm>
            <a:off x="2771800" y="65389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4571" y="908720"/>
            <a:ext cx="8350216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VARIANTI IN CORSO D’OPERA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Nel caso di varianti in corso d'opera,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la stazione appaltante, sentito il progettista, ridefinisce l'indice sintetico di revisione dei prezzi</a:t>
            </a:r>
            <a:r>
              <a:rPr lang="it-IT" sz="1650" dirty="0">
                <a:solidFill>
                  <a:srgbClr val="002060"/>
                </a:solidFill>
              </a:rPr>
              <a:t>, determinato come sin qui visto, nel rispetto dei seguenti criteri: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a) in caso di varianti di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natura meramente quantitativa</a:t>
            </a:r>
            <a:r>
              <a:rPr lang="it-IT" sz="1650" dirty="0">
                <a:solidFill>
                  <a:srgbClr val="002060"/>
                </a:solidFill>
              </a:rPr>
              <a:t>, ferme restando le TOL individuate ai sensi dell'articolo 4, comma 3, lettera a),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è rideterminato il peso percentuale di ogni TOL </a:t>
            </a:r>
            <a:r>
              <a:rPr lang="it-IT" sz="1650" dirty="0">
                <a:solidFill>
                  <a:srgbClr val="002060"/>
                </a:solidFill>
              </a:rPr>
              <a:t>di cui all'articolo 4, comma 3, lettera b);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b) in caso di varianti di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tipo qualitativo</a:t>
            </a:r>
            <a:r>
              <a:rPr lang="it-IT" sz="1650" dirty="0">
                <a:solidFill>
                  <a:srgbClr val="002060"/>
                </a:solidFill>
              </a:rPr>
              <a:t>, la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50" dirty="0">
                <a:solidFill>
                  <a:srgbClr val="002060"/>
                </a:solidFill>
              </a:rPr>
              <a:t>composizione dell'indice sintetico è modificata con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50" dirty="0">
                <a:solidFill>
                  <a:srgbClr val="002060"/>
                </a:solidFill>
              </a:rPr>
              <a:t>l'integrazione nella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scomposizione e classificazione </a:t>
            </a:r>
            <a:r>
              <a:rPr lang="it-IT" sz="1650" dirty="0">
                <a:solidFill>
                  <a:srgbClr val="002060"/>
                </a:solidFill>
              </a:rPr>
              <a:t>di cui all'articolo 4, comma 3, lettera a)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dei TOL relativi alle nuove tipologie di lavorazioni introdotte e </a:t>
            </a:r>
            <a:r>
              <a:rPr lang="it-IT" sz="1650" dirty="0">
                <a:solidFill>
                  <a:srgbClr val="002060"/>
                </a:solidFill>
              </a:rPr>
              <a:t>con la conseguente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rideterminazione dei pesi percentuali</a:t>
            </a:r>
            <a:r>
              <a:rPr lang="it-IT" sz="16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50" dirty="0">
                <a:solidFill>
                  <a:srgbClr val="002060"/>
                </a:solidFill>
              </a:rPr>
              <a:t>ai sensi dell'articolo 4, comma 3, lettera b).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Il nuovo indice sintetico di revisione prezzi</a:t>
            </a:r>
            <a:r>
              <a:rPr lang="it-IT" sz="1650" dirty="0">
                <a:solidFill>
                  <a:srgbClr val="002060"/>
                </a:solidFill>
              </a:rPr>
              <a:t>, determinato ai sensi del comma 1,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si applica</a:t>
            </a:r>
            <a:r>
              <a:rPr lang="it-IT" sz="1650" dirty="0">
                <a:solidFill>
                  <a:srgbClr val="002060"/>
                </a:solidFill>
              </a:rPr>
              <a:t>, ai sensi dell'articolo 5, comma 3, </a:t>
            </a:r>
            <a:r>
              <a:rPr lang="it-IT" sz="1650" b="1" dirty="0">
                <a:solidFill>
                  <a:schemeClr val="accent6">
                    <a:lumMod val="50000"/>
                  </a:schemeClr>
                </a:solidFill>
              </a:rPr>
              <a:t>agli stati di avanzamento dei lavori successivi all'approvazione della variante</a:t>
            </a:r>
            <a:r>
              <a:rPr lang="it-IT" sz="1650" b="1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Restano ferme le somme già regolate a valere sui precedenti saldi di lavori revisionali.</a:t>
            </a:r>
            <a:endParaRPr lang="it-IT" sz="1650" b="1" i="1" dirty="0">
              <a:solidFill>
                <a:srgbClr val="7030A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72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5A9CA5E1-E716-48BE-5E26-1FBEBAC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0DA5A4E-C982-1DDC-0288-03E347EAA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394220F-23DB-48CF-D10F-44AEA0095235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D215403-8B10-DC51-6B93-321B0E166221}"/>
              </a:ext>
            </a:extLst>
          </p:cNvPr>
          <p:cNvSpPr txBox="1"/>
          <p:nvPr/>
        </p:nvSpPr>
        <p:spPr>
          <a:xfrm>
            <a:off x="1574832" y="2636912"/>
            <a:ext cx="5735562" cy="82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Il Decreto direttoriale n.743 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del 30 marzo 2026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73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30B959-B353-7320-B12A-DFCECD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B1C12AC-9F39-D387-49A4-8020BA3B0D76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C2A5D4A-BA1F-EE71-BA91-D3ACD728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90744"/>
            <a:ext cx="8073657" cy="451504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B061F70-2F4F-790D-94DE-C5A6B9AE681A}"/>
              </a:ext>
            </a:extLst>
          </p:cNvPr>
          <p:cNvSpPr txBox="1"/>
          <p:nvPr/>
        </p:nvSpPr>
        <p:spPr>
          <a:xfrm>
            <a:off x="1704219" y="5239042"/>
            <a:ext cx="5735562" cy="94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Per i contratti ancora da stipulare o in corso, ma con bando antecedente, le disposizioni </a:t>
            </a:r>
            <a:r>
              <a:rPr lang="it-IT" sz="1600" spc="-1" dirty="0">
                <a:solidFill>
                  <a:srgbClr val="FF0000"/>
                </a:solidFill>
                <a:latin typeface="Arial Rounded MT Bold"/>
                <a:cs typeface="Arial Rounded MT Bold"/>
              </a:rPr>
              <a:t>paiono contrastare l’art. 16 dell’Allegato II.2 bis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74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B54EEF-A3A2-F60A-1A41-02AF9F27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99B0511-39F4-19F2-41AC-A04FF3B0B579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rgbClr val="0070C0"/>
                </a:solidFill>
              </a:rPr>
              <a:t>avv. Rosario Scalise – www.avvocatodicantiere.it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B7C76AB1-6093-E68C-A256-BA5C6797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FA437A8E-B962-C019-7628-B355EEA4949F}"/>
              </a:ext>
            </a:extLst>
          </p:cNvPr>
          <p:cNvSpPr txBox="1"/>
          <p:nvPr/>
        </p:nvSpPr>
        <p:spPr>
          <a:xfrm>
            <a:off x="5451837" y="908720"/>
            <a:ext cx="3443241" cy="508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La norma precisa che: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-le disposizione previgenti si applicano </a:t>
            </a:r>
            <a:r>
              <a:rPr lang="it-IT" sz="1600" spc="-1" dirty="0">
                <a:solidFill>
                  <a:srgbClr val="FF0000"/>
                </a:solidFill>
                <a:latin typeface="Arial Rounded MT Bold"/>
                <a:cs typeface="Arial Rounded MT Bold"/>
              </a:rPr>
              <a:t>in via transitoria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6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-gli indici ISTAT previgenti dalla data di pubblicazione del 28 aprile 2026 </a:t>
            </a:r>
            <a:r>
              <a:rPr lang="it-IT" sz="1600" spc="-1" dirty="0">
                <a:solidFill>
                  <a:srgbClr val="FF0000"/>
                </a:solidFill>
                <a:latin typeface="Arial Rounded MT Bold"/>
                <a:cs typeface="Arial Rounded MT Bold"/>
              </a:rPr>
              <a:t>hanno valori solo ai fini statici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6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B050"/>
                </a:solidFill>
                <a:latin typeface="Arial Rounded MT Bold"/>
                <a:cs typeface="Arial Rounded MT Bold"/>
              </a:rPr>
              <a:t>QUINDI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6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Dall’allegato II2bis pare ritenersi obbligatorio utilizzo TOL anche per bandi antecedenti.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600" spc="-1" dirty="0">
              <a:solidFill>
                <a:srgbClr val="00206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u="sng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Ma il Decreto </a:t>
            </a:r>
            <a:r>
              <a:rPr lang="it-IT" sz="1600" u="sng" spc="-1" dirty="0">
                <a:solidFill>
                  <a:srgbClr val="00B0F0"/>
                </a:solidFill>
                <a:latin typeface="Arial Rounded MT Bold"/>
                <a:cs typeface="Arial Rounded MT Bold"/>
              </a:rPr>
              <a:t>direbbe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600" u="sng" spc="-1" dirty="0">
                <a:solidFill>
                  <a:srgbClr val="002060"/>
                </a:solidFill>
                <a:latin typeface="Arial Rounded MT Bold"/>
                <a:cs typeface="Arial Rounded MT Bold"/>
              </a:rPr>
              <a:t>il contrario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13DE9A-681C-EE84-706E-16F274A0F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91597"/>
            <a:ext cx="5138776" cy="4752528"/>
          </a:xfrm>
          <a:prstGeom prst="rect">
            <a:avLst/>
          </a:prstGeom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75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B62D93-3F89-5E63-C139-649D6CAE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5C2D1B-5FB4-8F62-6362-4703E43BC645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FA29BAAD-F47F-661E-2C93-C87CF856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B5C86713-3936-879F-640C-4E2C4C36C2DC}"/>
              </a:ext>
            </a:extLst>
          </p:cNvPr>
          <p:cNvSpPr/>
          <p:nvPr/>
        </p:nvSpPr>
        <p:spPr>
          <a:xfrm>
            <a:off x="469868" y="839609"/>
            <a:ext cx="8216931" cy="54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IL DECRETO DIRETTORIALE DEL MIT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con cui sono stati formalmente adottati, </a:t>
            </a:r>
            <a:r>
              <a:rPr lang="it-IT" b="1" dirty="0">
                <a:solidFill>
                  <a:srgbClr val="002060"/>
                </a:solidFill>
              </a:rPr>
              <a:t>dispone che gli indici delle TOL individuati dall’ISTAT:</a:t>
            </a:r>
          </a:p>
          <a:p>
            <a:pPr algn="just"/>
            <a:endParaRPr lang="it-IT" sz="800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1) </a:t>
            </a:r>
            <a:r>
              <a:rPr lang="it-IT" b="1" dirty="0">
                <a:solidFill>
                  <a:srgbClr val="FF0000"/>
                </a:solidFill>
              </a:rPr>
              <a:t>si applicano alle procedure </a:t>
            </a:r>
            <a:r>
              <a:rPr lang="it-IT" b="1" dirty="0">
                <a:solidFill>
                  <a:srgbClr val="00B050"/>
                </a:solidFill>
              </a:rPr>
              <a:t>di affidamento avviate </a:t>
            </a:r>
            <a:r>
              <a:rPr lang="it-IT" dirty="0">
                <a:solidFill>
                  <a:srgbClr val="0070C0"/>
                </a:solidFill>
              </a:rPr>
              <a:t>-</a:t>
            </a:r>
            <a:r>
              <a:rPr lang="it-IT" dirty="0">
                <a:solidFill>
                  <a:srgbClr val="002060"/>
                </a:solidFill>
              </a:rPr>
              <a:t> mediante pubblicazione di un bando o avviso di indizione di gara, trasmissione di un invito o adozione di una determina a contrarre - </a:t>
            </a:r>
            <a:r>
              <a:rPr lang="it-IT" b="1" dirty="0">
                <a:solidFill>
                  <a:srgbClr val="00B050"/>
                </a:solidFill>
              </a:rPr>
              <a:t>a decorrere dal 28 aprile 2026</a:t>
            </a:r>
            <a:r>
              <a:rPr lang="it-IT" b="1" dirty="0">
                <a:solidFill>
                  <a:srgbClr val="002060"/>
                </a:solidFill>
              </a:rPr>
              <a:t>;</a:t>
            </a:r>
          </a:p>
          <a:p>
            <a:pPr algn="just"/>
            <a:endParaRPr lang="it-IT" sz="800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2) </a:t>
            </a:r>
            <a:r>
              <a:rPr lang="it-IT" dirty="0">
                <a:solidFill>
                  <a:srgbClr val="002060"/>
                </a:solidFill>
              </a:rPr>
              <a:t>nei limiti del quadro economico dell’opera </a:t>
            </a:r>
            <a:r>
              <a:rPr lang="it-IT" i="1" dirty="0">
                <a:solidFill>
                  <a:srgbClr val="002060"/>
                </a:solidFill>
              </a:rPr>
              <a:t>(somme a disposizione per «revisione prezzi»), </a:t>
            </a:r>
            <a:r>
              <a:rPr lang="it-IT" b="1" dirty="0">
                <a:solidFill>
                  <a:srgbClr val="00B050"/>
                </a:solidFill>
              </a:rPr>
              <a:t>possono essere applicati</a:t>
            </a:r>
            <a:r>
              <a:rPr lang="it-IT" b="1" dirty="0">
                <a:solidFill>
                  <a:srgbClr val="0070C0"/>
                </a:solidFill>
              </a:rPr>
              <a:t>:</a:t>
            </a:r>
          </a:p>
          <a:p>
            <a:pPr algn="just"/>
            <a:endParaRPr lang="it-IT" sz="800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a) </a:t>
            </a:r>
            <a:r>
              <a:rPr lang="it-IT" b="1" u="sng" dirty="0">
                <a:solidFill>
                  <a:srgbClr val="00B050"/>
                </a:solidFill>
              </a:rPr>
              <a:t>ai contratti non ancora stipulati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relativi a procedure avviate prima del 28 aprile 2026, anche </a:t>
            </a:r>
            <a:r>
              <a:rPr lang="it-IT" u="sng" dirty="0">
                <a:solidFill>
                  <a:srgbClr val="002060"/>
                </a:solidFill>
              </a:rPr>
              <a:t>in deroga alle clausole di revisione prezzi previste </a:t>
            </a:r>
            <a:r>
              <a:rPr lang="it-IT" dirty="0">
                <a:solidFill>
                  <a:srgbClr val="002060"/>
                </a:solidFill>
              </a:rPr>
              <a:t>dal bando, dall’avviso o dall’invito a presentare offerta;</a:t>
            </a:r>
          </a:p>
          <a:p>
            <a:pPr algn="just"/>
            <a:endParaRPr lang="it-IT" sz="800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b) </a:t>
            </a:r>
            <a:r>
              <a:rPr lang="it-IT" b="1" u="sng" dirty="0">
                <a:solidFill>
                  <a:srgbClr val="00B050"/>
                </a:solidFill>
              </a:rPr>
              <a:t>ai contratti in corso di esecuzione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dirty="0">
                <a:solidFill>
                  <a:srgbClr val="002060"/>
                </a:solidFill>
              </a:rPr>
              <a:t>con riferimento agli stati di avanzamento dei lavori afferenti alle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lavorazioni eseguite </a:t>
            </a:r>
            <a:r>
              <a:rPr lang="it-IT" dirty="0">
                <a:solidFill>
                  <a:srgbClr val="002060"/>
                </a:solidFill>
              </a:rPr>
              <a:t>e</a:t>
            </a:r>
            <a:r>
              <a:rPr lang="it-IT" b="1" dirty="0">
                <a:solidFill>
                  <a:srgbClr val="00B050"/>
                </a:solidFill>
              </a:rPr>
              <a:t> contabilizzate </a:t>
            </a:r>
            <a:r>
              <a:rPr lang="it-IT" dirty="0">
                <a:solidFill>
                  <a:srgbClr val="002060"/>
                </a:solidFill>
              </a:rPr>
              <a:t>dal direttore dei lavori ovvero </a:t>
            </a:r>
            <a:r>
              <a:rPr lang="it-IT" b="1" dirty="0">
                <a:solidFill>
                  <a:srgbClr val="00B050"/>
                </a:solidFill>
              </a:rPr>
              <a:t>annotate</a:t>
            </a:r>
            <a:r>
              <a:rPr lang="it-IT" dirty="0">
                <a:solidFill>
                  <a:srgbClr val="002060"/>
                </a:solidFill>
              </a:rPr>
              <a:t>, sotto la responsabilità dello stesso, nel libretto delle misure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dal 28 aprile 2026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u="sng" dirty="0">
                <a:solidFill>
                  <a:srgbClr val="002060"/>
                </a:solidFill>
              </a:rPr>
              <a:t>anche in deroga alle clausole di revisione prezzi inserite nei medesimi contratti in essere</a:t>
            </a:r>
            <a:r>
              <a:rPr lang="it-IT" b="1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800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Resta da capire </a:t>
            </a:r>
            <a:r>
              <a:rPr lang="it-IT" b="1" i="1" dirty="0">
                <a:solidFill>
                  <a:srgbClr val="C00000"/>
                </a:solidFill>
              </a:rPr>
              <a:t>(se e) </a:t>
            </a:r>
            <a:r>
              <a:rPr lang="it-IT" b="1" dirty="0">
                <a:solidFill>
                  <a:srgbClr val="C00000"/>
                </a:solidFill>
              </a:rPr>
              <a:t>come possano essere effettivamente applicati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ai contratti da stipulare e a quelli in corso d’esecuzione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76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30B959-B353-7320-B12A-DFCECD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B1C12AC-9F39-D387-49A4-8020BA3B0D76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9868" y="972282"/>
            <a:ext cx="8216932" cy="5324535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650" dirty="0">
                <a:solidFill>
                  <a:srgbClr val="002060"/>
                </a:solidFill>
              </a:rPr>
              <a:t>Il decreto direttoriale del MIT condiziona l’applicabilità degli indici ai contratti in argomento alla disponibilità delle </a:t>
            </a:r>
            <a:r>
              <a:rPr lang="it-IT" sz="1650" b="1" dirty="0">
                <a:solidFill>
                  <a:srgbClr val="00B050"/>
                </a:solidFill>
              </a:rPr>
              <a:t>risorse all’uopo accantonate </a:t>
            </a:r>
            <a:r>
              <a:rPr lang="it-IT" sz="1650" dirty="0">
                <a:solidFill>
                  <a:srgbClr val="002060"/>
                </a:solidFill>
              </a:rPr>
              <a:t>ai sensi </a:t>
            </a:r>
            <a:r>
              <a:rPr lang="it-IT" sz="1650" dirty="0" smtClean="0">
                <a:solidFill>
                  <a:srgbClr val="002060"/>
                </a:solidFill>
              </a:rPr>
              <a:t>dell’art.5</a:t>
            </a:r>
            <a:r>
              <a:rPr lang="it-IT" sz="1650" dirty="0">
                <a:solidFill>
                  <a:srgbClr val="002060"/>
                </a:solidFill>
              </a:rPr>
              <a:t>, comma 1, lett.e) n.6 dell’Allegato I.7 del Codice.</a:t>
            </a:r>
          </a:p>
          <a:p>
            <a:pPr algn="just"/>
            <a:endParaRPr lang="it-IT" sz="800" dirty="0">
              <a:solidFill>
                <a:srgbClr val="0070C0"/>
              </a:solidFill>
            </a:endParaRP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L’art.15 dell’Allegato II.2-bis, però, autorizza le stazioni appaltanti a </a:t>
            </a:r>
            <a:r>
              <a:rPr lang="it-IT" sz="1650" b="1" dirty="0">
                <a:solidFill>
                  <a:srgbClr val="00B050"/>
                </a:solidFill>
              </a:rPr>
              <a:t>utilizzare, oltre ai predetti accantonamenti, anche</a:t>
            </a:r>
            <a:r>
              <a:rPr lang="it-IT" sz="1650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a) </a:t>
            </a:r>
            <a:r>
              <a:rPr lang="it-IT" sz="1650" b="1" dirty="0">
                <a:solidFill>
                  <a:srgbClr val="00B050"/>
                </a:solidFill>
              </a:rPr>
              <a:t>nel limite del 50%</a:t>
            </a:r>
            <a:r>
              <a:rPr lang="it-IT" sz="1650" dirty="0">
                <a:solidFill>
                  <a:srgbClr val="00B050"/>
                </a:solidFill>
              </a:rPr>
              <a:t>, </a:t>
            </a:r>
            <a:r>
              <a:rPr lang="it-IT" sz="1650" b="1" dirty="0">
                <a:solidFill>
                  <a:srgbClr val="00B050"/>
                </a:solidFill>
              </a:rPr>
              <a:t>le risorse appositamente accantonate per imprevisti </a:t>
            </a:r>
            <a:r>
              <a:rPr lang="it-IT" sz="1650" i="1" dirty="0">
                <a:solidFill>
                  <a:srgbClr val="002060"/>
                </a:solidFill>
              </a:rPr>
              <a:t>(fatte salve le somme relative agli impegni contrattuali già assunti)</a:t>
            </a:r>
            <a:r>
              <a:rPr lang="it-IT" sz="1650" dirty="0">
                <a:solidFill>
                  <a:srgbClr val="0070C0"/>
                </a:solidFill>
              </a:rPr>
              <a:t> </a:t>
            </a:r>
            <a:r>
              <a:rPr lang="it-IT" sz="1650" b="1" dirty="0">
                <a:solidFill>
                  <a:srgbClr val="00B050"/>
                </a:solidFill>
              </a:rPr>
              <a:t>e le eventuali somme </a:t>
            </a:r>
            <a:r>
              <a:rPr lang="it-IT" sz="1650" dirty="0">
                <a:solidFill>
                  <a:srgbClr val="002060"/>
                </a:solidFill>
              </a:rPr>
              <a:t>a disposizione della medesima stazione appaltante e </a:t>
            </a:r>
            <a:r>
              <a:rPr lang="it-IT" sz="1650" b="1" dirty="0">
                <a:solidFill>
                  <a:srgbClr val="00B050"/>
                </a:solidFill>
              </a:rPr>
              <a:t>stanziate annualmente relativamente allo stesso intervento</a:t>
            </a:r>
            <a:r>
              <a:rPr lang="it-IT" sz="1650" dirty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b) </a:t>
            </a:r>
            <a:r>
              <a:rPr lang="it-IT" sz="1650" b="1" u="sng" dirty="0">
                <a:solidFill>
                  <a:srgbClr val="00B050"/>
                </a:solidFill>
              </a:rPr>
              <a:t>le somme derivanti dai ribassi d'asta</a:t>
            </a:r>
            <a:r>
              <a:rPr lang="it-IT" sz="1650" dirty="0">
                <a:solidFill>
                  <a:srgbClr val="0070C0"/>
                </a:solidFill>
              </a:rPr>
              <a:t>, </a:t>
            </a:r>
            <a:r>
              <a:rPr lang="it-IT" sz="1650" dirty="0">
                <a:solidFill>
                  <a:srgbClr val="002060"/>
                </a:solidFill>
              </a:rPr>
              <a:t>se non ne è prevista una diversa destinazione dalle norme vigenti;</a:t>
            </a:r>
          </a:p>
          <a:p>
            <a:pPr algn="just"/>
            <a:r>
              <a:rPr lang="it-IT" sz="1650" dirty="0">
                <a:solidFill>
                  <a:srgbClr val="002060"/>
                </a:solidFill>
              </a:rPr>
              <a:t>c) </a:t>
            </a:r>
            <a:r>
              <a:rPr lang="it-IT" sz="1650" b="1" dirty="0">
                <a:solidFill>
                  <a:srgbClr val="00B050"/>
                </a:solidFill>
              </a:rPr>
              <a:t>le somme disponibili relative ad altri interventi </a:t>
            </a:r>
            <a:r>
              <a:rPr lang="it-IT" sz="1650" dirty="0">
                <a:solidFill>
                  <a:srgbClr val="002060"/>
                </a:solidFill>
              </a:rPr>
              <a:t>di competenza della medesima stazione appaltante, per i quali siano già stati eseguiti i relativi collaudi e emessi i certificati di regolare esecuzione, nel rispetto delle procedure contabili della spesa e nei limiti della residua spesa autorizzata disponibile.</a:t>
            </a:r>
          </a:p>
          <a:p>
            <a:pPr algn="just"/>
            <a:endParaRPr lang="it-IT" sz="800" dirty="0">
              <a:solidFill>
                <a:srgbClr val="0070C0"/>
              </a:solidFill>
            </a:endParaRPr>
          </a:p>
          <a:p>
            <a:pPr algn="just"/>
            <a:r>
              <a:rPr lang="it-IT" sz="1650" dirty="0" smtClean="0">
                <a:solidFill>
                  <a:srgbClr val="002060"/>
                </a:solidFill>
              </a:rPr>
              <a:t>Lo stesso art.15</a:t>
            </a:r>
            <a:r>
              <a:rPr lang="it-IT" sz="1650" dirty="0">
                <a:solidFill>
                  <a:srgbClr val="002060"/>
                </a:solidFill>
              </a:rPr>
              <a:t>, peraltro, </a:t>
            </a:r>
            <a:r>
              <a:rPr lang="it-IT" sz="1650" b="1" dirty="0">
                <a:solidFill>
                  <a:srgbClr val="0070C0"/>
                </a:solidFill>
              </a:rPr>
              <a:t>obbliga </a:t>
            </a:r>
            <a:r>
              <a:rPr lang="it-IT" sz="1650" dirty="0">
                <a:solidFill>
                  <a:srgbClr val="002060"/>
                </a:solidFill>
              </a:rPr>
              <a:t>le stazioni appaltanti</a:t>
            </a:r>
            <a:r>
              <a:rPr lang="it-IT" sz="1650" dirty="0">
                <a:solidFill>
                  <a:srgbClr val="0070C0"/>
                </a:solidFill>
              </a:rPr>
              <a:t> </a:t>
            </a:r>
            <a:r>
              <a:rPr lang="it-IT" sz="1650" b="1" dirty="0">
                <a:solidFill>
                  <a:srgbClr val="0070C0"/>
                </a:solidFill>
              </a:rPr>
              <a:t>sia ad accantonare</a:t>
            </a:r>
            <a:r>
              <a:rPr lang="it-IT" sz="1650" dirty="0">
                <a:solidFill>
                  <a:srgbClr val="0070C0"/>
                </a:solidFill>
              </a:rPr>
              <a:t>, </a:t>
            </a:r>
            <a:r>
              <a:rPr lang="it-IT" sz="1650" b="1" dirty="0">
                <a:solidFill>
                  <a:srgbClr val="0070C0"/>
                </a:solidFill>
              </a:rPr>
              <a:t>al medesimo fine</a:t>
            </a:r>
            <a:r>
              <a:rPr lang="it-IT" sz="1650" dirty="0">
                <a:solidFill>
                  <a:srgbClr val="0070C0"/>
                </a:solidFill>
              </a:rPr>
              <a:t>, </a:t>
            </a:r>
            <a:r>
              <a:rPr lang="it-IT" sz="1650" b="1" dirty="0">
                <a:solidFill>
                  <a:srgbClr val="0070C0"/>
                </a:solidFill>
              </a:rPr>
              <a:t>le somme eventualmente derivanti dall’applicazione della </a:t>
            </a:r>
            <a:r>
              <a:rPr lang="it-IT" sz="1650" b="1" i="1" dirty="0">
                <a:solidFill>
                  <a:srgbClr val="0070C0"/>
                </a:solidFill>
              </a:rPr>
              <a:t>«revisione in diminuzione» </a:t>
            </a:r>
            <a:r>
              <a:rPr lang="it-IT" sz="1650" b="1" dirty="0">
                <a:solidFill>
                  <a:srgbClr val="0070C0"/>
                </a:solidFill>
              </a:rPr>
              <a:t>sia ad attivare le procedure per il reintegro delle somme </a:t>
            </a:r>
            <a:r>
              <a:rPr lang="it-IT" sz="1650" i="1" dirty="0">
                <a:solidFill>
                  <a:srgbClr val="002060"/>
                </a:solidFill>
              </a:rPr>
              <a:t>(anche rimodulando  il programma triennale e/o l'elenco annuale dei lavori, o ricorrendo alle economie derivanti da varianti in diminuzione del medesimo intervento)</a:t>
            </a:r>
            <a:r>
              <a:rPr lang="it-IT" sz="1650" i="1" dirty="0">
                <a:solidFill>
                  <a:srgbClr val="0070C0"/>
                </a:solidFill>
              </a:rPr>
              <a:t> </a:t>
            </a:r>
            <a:r>
              <a:rPr lang="it-IT" sz="1650" b="1" dirty="0">
                <a:solidFill>
                  <a:srgbClr val="0070C0"/>
                </a:solidFill>
              </a:rPr>
              <a:t>non appena le somme complessivamente disponibili per la revisione prezzi risultassero utilizzate o impegnate in una percentuale pari o superiore all'80%.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051720" y="620688"/>
            <a:ext cx="5259641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Contratti da stipulare e contratti in corso di esecuzione</a:t>
            </a:r>
            <a:endParaRPr lang="it-IT" sz="1400" i="1" dirty="0">
              <a:solidFill>
                <a:srgbClr val="002060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77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95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30B959-B353-7320-B12A-DFCECD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B1C12AC-9F39-D387-49A4-8020BA3B0D76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7942" y="1340768"/>
            <a:ext cx="8216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COSA SIGNIFICA «</a:t>
            </a:r>
            <a:r>
              <a:rPr lang="it-IT" sz="2000" b="1" dirty="0">
                <a:solidFill>
                  <a:srgbClr val="00B050"/>
                </a:solidFill>
              </a:rPr>
              <a:t>possono applicare CONVENZIONALMENTE</a:t>
            </a:r>
            <a:r>
              <a:rPr lang="it-IT" sz="2000" b="1" dirty="0">
                <a:solidFill>
                  <a:srgbClr val="FF0000"/>
                </a:solidFill>
              </a:rPr>
              <a:t>» ?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89870CCB-DC1B-C57C-BB42-E61D4C0D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62" y="1916832"/>
            <a:ext cx="8532000" cy="7807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4C68E3A-32DE-E905-BC84-95FD39F5ACBB}"/>
              </a:ext>
            </a:extLst>
          </p:cNvPr>
          <p:cNvSpPr txBox="1"/>
          <p:nvPr/>
        </p:nvSpPr>
        <p:spPr>
          <a:xfrm>
            <a:off x="467544" y="3068960"/>
            <a:ext cx="8280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000" dirty="0">
                <a:solidFill>
                  <a:srgbClr val="002060"/>
                </a:solidFill>
              </a:rPr>
              <a:t>a) la stazione appaltante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non  può imporre unilateralmente </a:t>
            </a:r>
            <a:r>
              <a:rPr lang="it-IT" sz="2000" dirty="0">
                <a:solidFill>
                  <a:srgbClr val="002060"/>
                </a:solidFill>
              </a:rPr>
              <a:t>l'applicazione dei nuovi indici;</a:t>
            </a:r>
          </a:p>
          <a:p>
            <a:pPr algn="just">
              <a:buNone/>
            </a:pPr>
            <a:endParaRPr lang="it-IT" sz="800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it-IT" sz="2000" dirty="0">
                <a:solidFill>
                  <a:srgbClr val="002060"/>
                </a:solidFill>
              </a:rPr>
              <a:t>b) è necessario </a:t>
            </a:r>
            <a:r>
              <a:rPr lang="it-IT" sz="2000" b="1" dirty="0">
                <a:solidFill>
                  <a:srgbClr val="FF0000"/>
                </a:solidFill>
              </a:rPr>
              <a:t>un accordo </a:t>
            </a:r>
            <a:r>
              <a:rPr lang="it-IT" sz="2000" dirty="0">
                <a:solidFill>
                  <a:srgbClr val="002060"/>
                </a:solidFill>
              </a:rPr>
              <a:t>tra le parti;</a:t>
            </a:r>
          </a:p>
          <a:p>
            <a:pPr algn="just">
              <a:buNone/>
            </a:pPr>
            <a:endParaRPr lang="it-IT" sz="800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it-IT" sz="2000" dirty="0">
                <a:solidFill>
                  <a:srgbClr val="002060"/>
                </a:solidFill>
              </a:rPr>
              <a:t>c) se nel CSA non ci sono le TOL </a:t>
            </a:r>
            <a:r>
              <a:rPr lang="it-IT" sz="2000" b="1" dirty="0">
                <a:solidFill>
                  <a:srgbClr val="FF0000"/>
                </a:solidFill>
              </a:rPr>
              <a:t>vanno determinate </a:t>
            </a:r>
            <a:r>
              <a:rPr lang="it-IT" sz="2000" i="1" dirty="0">
                <a:solidFill>
                  <a:srgbClr val="002060"/>
                </a:solidFill>
              </a:rPr>
              <a:t>(sulla base delle regole dell’Allegato II.2 bis)</a:t>
            </a:r>
          </a:p>
          <a:p>
            <a:pPr algn="just">
              <a:buNone/>
            </a:pPr>
            <a:endParaRPr lang="it-IT" sz="800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it-IT" sz="2000" dirty="0">
                <a:solidFill>
                  <a:srgbClr val="002060"/>
                </a:solidFill>
              </a:rPr>
              <a:t>d) poiché gli </a:t>
            </a:r>
            <a:r>
              <a:rPr lang="it-IT" sz="2000" b="1" dirty="0">
                <a:solidFill>
                  <a:srgbClr val="7030A0"/>
                </a:solidFill>
              </a:rPr>
              <a:t>indici </a:t>
            </a:r>
            <a:r>
              <a:rPr lang="it-IT" sz="2000" b="1" i="1" dirty="0">
                <a:solidFill>
                  <a:srgbClr val="7030A0"/>
                </a:solidFill>
              </a:rPr>
              <a:t>«vecchi» </a:t>
            </a:r>
            <a:r>
              <a:rPr lang="it-IT" sz="2000" b="1" dirty="0">
                <a:solidFill>
                  <a:srgbClr val="7030A0"/>
                </a:solidFill>
              </a:rPr>
              <a:t>dell’Istat sono </a:t>
            </a:r>
            <a:r>
              <a:rPr lang="it-IT" sz="2000" dirty="0">
                <a:solidFill>
                  <a:srgbClr val="002060"/>
                </a:solidFill>
              </a:rPr>
              <a:t>del tutto </a:t>
            </a:r>
            <a:r>
              <a:rPr lang="it-IT" sz="2000" b="1" dirty="0">
                <a:solidFill>
                  <a:srgbClr val="7030A0"/>
                </a:solidFill>
              </a:rPr>
              <a:t>inutilizzabi</a:t>
            </a:r>
            <a:r>
              <a:rPr lang="it-IT" sz="2000" dirty="0">
                <a:solidFill>
                  <a:srgbClr val="7030A0"/>
                </a:solidFill>
              </a:rPr>
              <a:t>li</a:t>
            </a:r>
            <a:r>
              <a:rPr lang="it-IT" sz="2000" dirty="0">
                <a:solidFill>
                  <a:srgbClr val="002060"/>
                </a:solidFill>
              </a:rPr>
              <a:t>, le parti hanno convenienza a </a:t>
            </a:r>
            <a:r>
              <a:rPr lang="it-IT" sz="2000" i="1" dirty="0">
                <a:solidFill>
                  <a:srgbClr val="002060"/>
                </a:solidFill>
              </a:rPr>
              <a:t>(</a:t>
            </a:r>
            <a:r>
              <a:rPr lang="it-IT" sz="2000" b="1" i="1" dirty="0">
                <a:solidFill>
                  <a:srgbClr val="002060"/>
                </a:solidFill>
              </a:rPr>
              <a:t>se non l’obbligo, «ex fide bona», di) </a:t>
            </a:r>
            <a:r>
              <a:rPr lang="it-IT" sz="2000" b="1" dirty="0">
                <a:solidFill>
                  <a:srgbClr val="FF0000"/>
                </a:solidFill>
              </a:rPr>
              <a:t>utilizzare il nuovo metodo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051720" y="836712"/>
            <a:ext cx="5259641" cy="349702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Contratti da stipulare e contratti in corso di esecuzione</a:t>
            </a:r>
            <a:endParaRPr lang="it-IT" sz="1400" i="1" dirty="0">
              <a:solidFill>
                <a:srgbClr val="002060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78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3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30B959-B353-7320-B12A-DFCECD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B1C12AC-9F39-D387-49A4-8020BA3B0D76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196232" y="618956"/>
            <a:ext cx="4464000" cy="27699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Contratti in corso di </a:t>
            </a:r>
            <a:r>
              <a:rPr lang="it-IT" i="1" dirty="0" smtClean="0">
                <a:solidFill>
                  <a:srgbClr val="002060"/>
                </a:solidFill>
              </a:rPr>
              <a:t>esecuzione: due ipotesi?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64296" y="985812"/>
            <a:ext cx="8352000" cy="523220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just"/>
            <a:r>
              <a:rPr lang="it-IT" sz="1700" dirty="0" smtClean="0">
                <a:solidFill>
                  <a:srgbClr val="002060"/>
                </a:solidFill>
              </a:rPr>
              <a:t>I </a:t>
            </a:r>
            <a:r>
              <a:rPr lang="it-IT" sz="1700" b="1" dirty="0" smtClean="0">
                <a:solidFill>
                  <a:srgbClr val="002060"/>
                </a:solidFill>
              </a:rPr>
              <a:t>contratti </a:t>
            </a:r>
            <a:r>
              <a:rPr lang="it-IT" sz="1700" b="1" dirty="0">
                <a:solidFill>
                  <a:srgbClr val="002060"/>
                </a:solidFill>
              </a:rPr>
              <a:t>in </a:t>
            </a:r>
            <a:r>
              <a:rPr lang="it-IT" sz="1700" b="1" dirty="0" smtClean="0">
                <a:solidFill>
                  <a:srgbClr val="002060"/>
                </a:solidFill>
              </a:rPr>
              <a:t>corso di esecuzione </a:t>
            </a:r>
            <a:r>
              <a:rPr lang="it-IT" sz="1700" smtClean="0">
                <a:solidFill>
                  <a:srgbClr val="002060"/>
                </a:solidFill>
              </a:rPr>
              <a:t>non sono solo </a:t>
            </a:r>
            <a:r>
              <a:rPr lang="it-IT" sz="1700" dirty="0">
                <a:solidFill>
                  <a:srgbClr val="002060"/>
                </a:solidFill>
              </a:rPr>
              <a:t>quelli inerenti a procedure avviate dal 1° luglio 2023 </a:t>
            </a:r>
            <a:r>
              <a:rPr lang="it-IT" sz="1700" i="1" dirty="0">
                <a:solidFill>
                  <a:srgbClr val="002060"/>
                </a:solidFill>
              </a:rPr>
              <a:t>(disciplinate dal Codice 36/2023) </a:t>
            </a:r>
            <a:r>
              <a:rPr lang="it-IT" sz="1700" dirty="0" smtClean="0">
                <a:solidFill>
                  <a:srgbClr val="002060"/>
                </a:solidFill>
              </a:rPr>
              <a:t>ma anche quelli c.d. </a:t>
            </a:r>
            <a:r>
              <a:rPr lang="it-IT" sz="1700" b="1" i="1" dirty="0" smtClean="0">
                <a:solidFill>
                  <a:srgbClr val="002060"/>
                </a:solidFill>
              </a:rPr>
              <a:t>«esodati» - </a:t>
            </a:r>
            <a:r>
              <a:rPr lang="it-IT" sz="1700" dirty="0" smtClean="0">
                <a:solidFill>
                  <a:srgbClr val="002060"/>
                </a:solidFill>
              </a:rPr>
              <a:t>cioè quei contratti </a:t>
            </a:r>
            <a:r>
              <a:rPr lang="it-IT" sz="1700" b="1" dirty="0" smtClean="0">
                <a:solidFill>
                  <a:srgbClr val="002060"/>
                </a:solidFill>
              </a:rPr>
              <a:t>avviati prima dell’acquisto dell’efficacia del Codice 36/2023 </a:t>
            </a:r>
            <a:r>
              <a:rPr lang="it-IT" sz="1700" dirty="0" smtClean="0">
                <a:solidFill>
                  <a:srgbClr val="002060"/>
                </a:solidFill>
              </a:rPr>
              <a:t>e </a:t>
            </a:r>
            <a:r>
              <a:rPr lang="it-IT" sz="1700" i="1" dirty="0" smtClean="0">
                <a:solidFill>
                  <a:srgbClr val="002060"/>
                </a:solidFill>
              </a:rPr>
              <a:t>«…che non rientrano in alcune delle fattispecie previste dall’art.26 del DL 50/2022» - </a:t>
            </a:r>
            <a:r>
              <a:rPr lang="it-IT" sz="1700" b="1" dirty="0" smtClean="0">
                <a:solidFill>
                  <a:srgbClr val="002060"/>
                </a:solidFill>
              </a:rPr>
              <a:t>cui </a:t>
            </a:r>
            <a:r>
              <a:rPr lang="it-IT" sz="1700" i="1" dirty="0" smtClean="0">
                <a:solidFill>
                  <a:srgbClr val="002060"/>
                </a:solidFill>
              </a:rPr>
              <a:t>(ex ar.9 del DL73/2025), </a:t>
            </a:r>
            <a:r>
              <a:rPr lang="it-IT" sz="1700" b="1" dirty="0" smtClean="0">
                <a:solidFill>
                  <a:srgbClr val="002060"/>
                </a:solidFill>
              </a:rPr>
              <a:t>la </a:t>
            </a:r>
            <a:r>
              <a:rPr lang="it-IT" sz="1700" b="1" dirty="0">
                <a:solidFill>
                  <a:srgbClr val="002060"/>
                </a:solidFill>
              </a:rPr>
              <a:t>revisione prezzi ex art.60 </a:t>
            </a:r>
            <a:r>
              <a:rPr lang="it-IT" sz="1700" b="1" dirty="0" smtClean="0">
                <a:solidFill>
                  <a:srgbClr val="002060"/>
                </a:solidFill>
              </a:rPr>
              <a:t>trova applicazione ove siano </a:t>
            </a:r>
            <a:r>
              <a:rPr lang="it-IT" sz="1700" b="1" dirty="0">
                <a:solidFill>
                  <a:srgbClr val="002060"/>
                </a:solidFill>
              </a:rPr>
              <a:t>rispettati contemporaneamente i seguenti criteri</a:t>
            </a:r>
            <a:r>
              <a:rPr lang="it-IT" sz="1700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it-IT" sz="1700" i="1" dirty="0" smtClean="0">
                <a:solidFill>
                  <a:srgbClr val="002060"/>
                </a:solidFill>
              </a:rPr>
              <a:t>a</a:t>
            </a:r>
            <a:r>
              <a:rPr lang="it-IT" sz="1700" i="1" dirty="0">
                <a:solidFill>
                  <a:srgbClr val="002060"/>
                </a:solidFill>
              </a:rPr>
              <a:t>) le voci del quadro economico </a:t>
            </a:r>
            <a:r>
              <a:rPr lang="it-IT" sz="1700" i="1" dirty="0" smtClean="0">
                <a:solidFill>
                  <a:srgbClr val="002060"/>
                </a:solidFill>
              </a:rPr>
              <a:t>relative </a:t>
            </a:r>
            <a:r>
              <a:rPr lang="it-IT" sz="1700" i="1" dirty="0">
                <a:solidFill>
                  <a:srgbClr val="002060"/>
                </a:solidFill>
              </a:rPr>
              <a:t>ad imprevisti </a:t>
            </a:r>
            <a:r>
              <a:rPr lang="it-IT" sz="1700" i="1" dirty="0" smtClean="0">
                <a:solidFill>
                  <a:srgbClr val="002060"/>
                </a:solidFill>
              </a:rPr>
              <a:t>risultino coerenti con </a:t>
            </a:r>
            <a:r>
              <a:rPr lang="it-IT" sz="1700" i="1" dirty="0">
                <a:solidFill>
                  <a:srgbClr val="002060"/>
                </a:solidFill>
              </a:rPr>
              <a:t>la soglia di cui </a:t>
            </a:r>
            <a:r>
              <a:rPr lang="it-IT" sz="1700" i="1" dirty="0" smtClean="0">
                <a:solidFill>
                  <a:srgbClr val="002060"/>
                </a:solidFill>
              </a:rPr>
              <a:t>all'art.5</a:t>
            </a:r>
            <a:r>
              <a:rPr lang="it-IT" sz="1700" i="1" dirty="0">
                <a:solidFill>
                  <a:srgbClr val="002060"/>
                </a:solidFill>
              </a:rPr>
              <a:t>, comma 2, dell'Allegato I.7 al codice </a:t>
            </a:r>
            <a:r>
              <a:rPr lang="it-IT" sz="1700" i="1" dirty="0" smtClean="0">
                <a:solidFill>
                  <a:srgbClr val="002060"/>
                </a:solidFill>
              </a:rPr>
              <a:t>n.36 </a:t>
            </a:r>
            <a:r>
              <a:rPr lang="it-IT" sz="1700" i="1" dirty="0">
                <a:solidFill>
                  <a:srgbClr val="002060"/>
                </a:solidFill>
              </a:rPr>
              <a:t>del 2023</a:t>
            </a:r>
            <a:r>
              <a:rPr lang="it-IT" sz="1700" i="1" dirty="0" smtClean="0">
                <a:solidFill>
                  <a:srgbClr val="002060"/>
                </a:solidFill>
              </a:rPr>
              <a:t>;</a:t>
            </a:r>
            <a:endParaRPr lang="it-IT" sz="1700" i="1" dirty="0">
              <a:solidFill>
                <a:srgbClr val="002060"/>
              </a:solidFill>
            </a:endParaRPr>
          </a:p>
          <a:p>
            <a:pPr algn="just"/>
            <a:r>
              <a:rPr lang="it-IT" sz="1700" i="1" dirty="0">
                <a:solidFill>
                  <a:srgbClr val="002060"/>
                </a:solidFill>
              </a:rPr>
              <a:t>b) risulti disponibile il </a:t>
            </a:r>
            <a:r>
              <a:rPr lang="it-IT" sz="1700" i="1" dirty="0" smtClean="0">
                <a:solidFill>
                  <a:srgbClr val="002060"/>
                </a:solidFill>
              </a:rPr>
              <a:t>50% </a:t>
            </a:r>
            <a:r>
              <a:rPr lang="it-IT" sz="1700" i="1" dirty="0">
                <a:solidFill>
                  <a:srgbClr val="002060"/>
                </a:solidFill>
              </a:rPr>
              <a:t>delle risorse appositamente accantonate per imprevisti nel quadro economico di ogni </a:t>
            </a:r>
            <a:r>
              <a:rPr lang="it-IT" sz="1700" i="1" dirty="0" smtClean="0">
                <a:solidFill>
                  <a:srgbClr val="002060"/>
                </a:solidFill>
              </a:rPr>
              <a:t>intervento … e </a:t>
            </a:r>
            <a:r>
              <a:rPr lang="it-IT" sz="1700" i="1" dirty="0">
                <a:solidFill>
                  <a:srgbClr val="002060"/>
                </a:solidFill>
              </a:rPr>
              <a:t>tali risorse siano iscritte tra le somme a disposizione della stazione appaltante ai sensi </a:t>
            </a:r>
            <a:r>
              <a:rPr lang="it-IT" sz="1700" i="1" dirty="0" smtClean="0">
                <a:solidFill>
                  <a:srgbClr val="002060"/>
                </a:solidFill>
              </a:rPr>
              <a:t>dell'art.5</a:t>
            </a:r>
            <a:r>
              <a:rPr lang="it-IT" sz="1700" i="1" dirty="0">
                <a:solidFill>
                  <a:srgbClr val="002060"/>
                </a:solidFill>
              </a:rPr>
              <a:t>, comma 1, </a:t>
            </a:r>
            <a:r>
              <a:rPr lang="it-IT" sz="1700" i="1" dirty="0" smtClean="0">
                <a:solidFill>
                  <a:srgbClr val="002060"/>
                </a:solidFill>
              </a:rPr>
              <a:t>lett.e</a:t>
            </a:r>
            <a:r>
              <a:rPr lang="it-IT" sz="1700" i="1" dirty="0">
                <a:solidFill>
                  <a:srgbClr val="002060"/>
                </a:solidFill>
              </a:rPr>
              <a:t>), </a:t>
            </a:r>
            <a:r>
              <a:rPr lang="it-IT" sz="1700" i="1" dirty="0" smtClean="0">
                <a:solidFill>
                  <a:srgbClr val="002060"/>
                </a:solidFill>
              </a:rPr>
              <a:t>n. </a:t>
            </a:r>
            <a:r>
              <a:rPr lang="it-IT" sz="1700" i="1" dirty="0">
                <a:solidFill>
                  <a:srgbClr val="002060"/>
                </a:solidFill>
              </a:rPr>
              <a:t>6), dell'Allegato I.7 al codice </a:t>
            </a:r>
            <a:r>
              <a:rPr lang="it-IT" sz="1700" i="1" dirty="0" smtClean="0">
                <a:solidFill>
                  <a:srgbClr val="002060"/>
                </a:solidFill>
              </a:rPr>
              <a:t>n </a:t>
            </a:r>
            <a:r>
              <a:rPr lang="it-IT" sz="1700" i="1" dirty="0">
                <a:solidFill>
                  <a:srgbClr val="002060"/>
                </a:solidFill>
              </a:rPr>
              <a:t>36 del 2023.</a:t>
            </a:r>
          </a:p>
          <a:p>
            <a:pPr algn="just"/>
            <a:r>
              <a:rPr lang="it-IT" sz="1700" dirty="0" smtClean="0">
                <a:solidFill>
                  <a:srgbClr val="002060"/>
                </a:solidFill>
              </a:rPr>
              <a:t>Rispetto all’altra ipotesi </a:t>
            </a:r>
            <a:r>
              <a:rPr lang="it-IT" sz="1700" i="1" dirty="0" smtClean="0">
                <a:solidFill>
                  <a:srgbClr val="002060"/>
                </a:solidFill>
              </a:rPr>
              <a:t>(in cui, come visto, sembra poter avvenire solo convenzionalmente), </a:t>
            </a:r>
            <a:r>
              <a:rPr lang="it-IT" sz="1700" dirty="0" smtClean="0">
                <a:solidFill>
                  <a:srgbClr val="002060"/>
                </a:solidFill>
              </a:rPr>
              <a:t>tuttavia</a:t>
            </a:r>
            <a:r>
              <a:rPr lang="it-IT" sz="1700" i="1" dirty="0" smtClean="0">
                <a:solidFill>
                  <a:srgbClr val="002060"/>
                </a:solidFill>
              </a:rPr>
              <a:t>, </a:t>
            </a:r>
            <a:r>
              <a:rPr lang="it-IT" sz="1700" b="1" dirty="0" smtClean="0">
                <a:solidFill>
                  <a:srgbClr val="002060"/>
                </a:solidFill>
              </a:rPr>
              <a:t>l’applicazione della nuova disciplina ai contratti </a:t>
            </a:r>
            <a:r>
              <a:rPr lang="it-IT" sz="1700" b="1" i="1" dirty="0" smtClean="0">
                <a:solidFill>
                  <a:srgbClr val="002060"/>
                </a:solidFill>
              </a:rPr>
              <a:t>«esodati», </a:t>
            </a:r>
            <a:r>
              <a:rPr lang="it-IT" sz="1700" b="1" dirty="0" smtClean="0">
                <a:solidFill>
                  <a:srgbClr val="002060"/>
                </a:solidFill>
              </a:rPr>
              <a:t>ove sussistano contemporaneamente i predetti criteri, sembra </a:t>
            </a:r>
            <a:r>
              <a:rPr lang="it-IT" sz="1700" b="1" dirty="0">
                <a:solidFill>
                  <a:srgbClr val="002060"/>
                </a:solidFill>
              </a:rPr>
              <a:t>essere </a:t>
            </a:r>
            <a:r>
              <a:rPr lang="it-IT" sz="1700" b="1" dirty="0" smtClean="0">
                <a:solidFill>
                  <a:srgbClr val="002060"/>
                </a:solidFill>
              </a:rPr>
              <a:t>obbligatoria. </a:t>
            </a:r>
            <a:endParaRPr lang="it-IT" sz="1700" b="1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Il che pare un po’ paradossale, quando si pensi che, </a:t>
            </a:r>
            <a:r>
              <a:rPr lang="it-IT" sz="1700" dirty="0" smtClean="0">
                <a:solidFill>
                  <a:srgbClr val="002060"/>
                </a:solidFill>
              </a:rPr>
              <a:t>nella prima </a:t>
            </a:r>
            <a:r>
              <a:rPr lang="it-IT" sz="1700" dirty="0">
                <a:solidFill>
                  <a:srgbClr val="002060"/>
                </a:solidFill>
              </a:rPr>
              <a:t>ipotesi, l’applicazione della nuova disciplina risponderebbe alla medesima </a:t>
            </a:r>
            <a:r>
              <a:rPr lang="it-IT" sz="1700" i="1" dirty="0">
                <a:solidFill>
                  <a:srgbClr val="002060"/>
                </a:solidFill>
              </a:rPr>
              <a:t>ratio</a:t>
            </a:r>
            <a:r>
              <a:rPr lang="it-IT" sz="1700" dirty="0">
                <a:solidFill>
                  <a:srgbClr val="002060"/>
                </a:solidFill>
              </a:rPr>
              <a:t> </a:t>
            </a:r>
            <a:r>
              <a:rPr lang="it-IT" sz="1700" i="1" dirty="0">
                <a:solidFill>
                  <a:srgbClr val="002060"/>
                </a:solidFill>
              </a:rPr>
              <a:t>(supplire all’oggettiva </a:t>
            </a:r>
            <a:r>
              <a:rPr lang="it-IT" sz="1700" i="1" dirty="0" smtClean="0">
                <a:solidFill>
                  <a:srgbClr val="002060"/>
                </a:solidFill>
              </a:rPr>
              <a:t>«inapplicabilità» </a:t>
            </a:r>
            <a:r>
              <a:rPr lang="it-IT" sz="1700" i="1" dirty="0">
                <a:solidFill>
                  <a:srgbClr val="002060"/>
                </a:solidFill>
              </a:rPr>
              <a:t>di una </a:t>
            </a:r>
            <a:r>
              <a:rPr lang="it-IT" sz="1700" i="1" dirty="0" smtClean="0">
                <a:solidFill>
                  <a:srgbClr val="002060"/>
                </a:solidFill>
              </a:rPr>
              <a:t>qualsiasi disciplina </a:t>
            </a:r>
            <a:r>
              <a:rPr lang="it-IT" sz="1700" i="1" dirty="0">
                <a:solidFill>
                  <a:srgbClr val="002060"/>
                </a:solidFill>
              </a:rPr>
              <a:t>della revisione prezzi)</a:t>
            </a:r>
            <a:r>
              <a:rPr lang="it-IT" sz="1700" dirty="0">
                <a:solidFill>
                  <a:srgbClr val="002060"/>
                </a:solidFill>
              </a:rPr>
              <a:t> per cui è stata prevista nella seconda ipotesi.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Resta </a:t>
            </a:r>
            <a:r>
              <a:rPr lang="it-IT" sz="1700" dirty="0" smtClean="0">
                <a:solidFill>
                  <a:srgbClr val="002060"/>
                </a:solidFill>
              </a:rPr>
              <a:t>da capire se, in assenza dei predetti criteri, possa comunque </a:t>
            </a:r>
            <a:r>
              <a:rPr lang="it-IT" sz="1700" dirty="0">
                <a:solidFill>
                  <a:srgbClr val="002060"/>
                </a:solidFill>
              </a:rPr>
              <a:t>poter trovare applicazione la </a:t>
            </a:r>
            <a:r>
              <a:rPr lang="it-IT" sz="1700" dirty="0" smtClean="0">
                <a:solidFill>
                  <a:srgbClr val="002060"/>
                </a:solidFill>
              </a:rPr>
              <a:t>«rinegoziazione».</a:t>
            </a:r>
            <a:endParaRPr lang="it-IT" sz="1700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79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EB39668-644F-9A5A-EC6A-D7C2143C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FE69B9E-2804-6092-E687-2FC566C170F7}"/>
              </a:ext>
            </a:extLst>
          </p:cNvPr>
          <p:cNvSpPr/>
          <p:nvPr/>
        </p:nvSpPr>
        <p:spPr>
          <a:xfrm>
            <a:off x="467544" y="8367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3D5DA548-97C6-1C16-9090-12FACFDBC58A}"/>
              </a:ext>
            </a:extLst>
          </p:cNvPr>
          <p:cNvSpPr txBox="1"/>
          <p:nvPr/>
        </p:nvSpPr>
        <p:spPr>
          <a:xfrm>
            <a:off x="2699792" y="640746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F6A1694-6DAA-A1CC-B449-1E67D3FF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1" y="959347"/>
            <a:ext cx="5034883" cy="45577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2D43EAD-A008-1E88-A90F-1CC8967D5977}"/>
              </a:ext>
            </a:extLst>
          </p:cNvPr>
          <p:cNvSpPr txBox="1"/>
          <p:nvPr/>
        </p:nvSpPr>
        <p:spPr>
          <a:xfrm>
            <a:off x="5148064" y="1274313"/>
            <a:ext cx="3888432" cy="427809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Art. 2 dell’Allegato II.2bis del Codice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(</a:t>
            </a:r>
            <a:r>
              <a:rPr lang="it-IT" b="1" u="sng" dirty="0">
                <a:solidFill>
                  <a:srgbClr val="C00000"/>
                </a:solidFill>
              </a:rPr>
              <a:t>Correttivo)</a:t>
            </a:r>
          </a:p>
          <a:p>
            <a:pPr algn="ctr"/>
            <a:endParaRPr lang="it-IT" sz="900" b="1" dirty="0">
              <a:solidFill>
                <a:srgbClr val="00B050"/>
              </a:solidFill>
            </a:endParaRPr>
          </a:p>
          <a:p>
            <a:pPr algn="ctr"/>
            <a:r>
              <a:rPr lang="it-IT" b="1" dirty="0">
                <a:solidFill>
                  <a:srgbClr val="00B050"/>
                </a:solidFill>
              </a:rPr>
              <a:t>Se con la revisione prezzi non si riesce a garantire equilibrio contrattuale,</a:t>
            </a:r>
          </a:p>
          <a:p>
            <a:pPr algn="ctr"/>
            <a:r>
              <a:rPr lang="it-IT" b="1" dirty="0">
                <a:solidFill>
                  <a:srgbClr val="00B050"/>
                </a:solidFill>
              </a:rPr>
              <a:t>occorre </a:t>
            </a:r>
            <a:r>
              <a:rPr lang="it-IT" b="1" dirty="0">
                <a:solidFill>
                  <a:srgbClr val="00B0F0"/>
                </a:solidFill>
              </a:rPr>
              <a:t>rinegoziare</a:t>
            </a:r>
            <a:r>
              <a:rPr lang="it-IT" b="1" dirty="0">
                <a:solidFill>
                  <a:srgbClr val="00B050"/>
                </a:solidFill>
              </a:rPr>
              <a:t> secondo buona fede.</a:t>
            </a:r>
          </a:p>
          <a:p>
            <a:pPr algn="ctr"/>
            <a:endParaRPr lang="it-IT" sz="900" b="1" dirty="0">
              <a:solidFill>
                <a:srgbClr val="00B050"/>
              </a:solidFill>
            </a:endParaRPr>
          </a:p>
          <a:p>
            <a:pPr algn="ctr"/>
            <a:r>
              <a:rPr lang="it-IT" b="1" dirty="0">
                <a:solidFill>
                  <a:srgbClr val="00B050"/>
                </a:solidFill>
              </a:rPr>
              <a:t>Se nemmeno la rinegoziazione porta a nulla, scioglimento per </a:t>
            </a:r>
            <a:r>
              <a:rPr lang="it-IT" b="1" dirty="0">
                <a:solidFill>
                  <a:srgbClr val="FF0000"/>
                </a:solidFill>
              </a:rPr>
              <a:t>eccessiva onerosità</a:t>
            </a:r>
          </a:p>
          <a:p>
            <a:pPr algn="ctr"/>
            <a:endParaRPr lang="it-IT" sz="900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Art. 9 – Principi di conservazione dell’equilibrio contrattuale.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Art. 59, 5 bis – Accordi quadro.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Art. 120 – Modifiche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Allegato II.2bis – Revisione prezzi.</a:t>
            </a:r>
            <a:endParaRPr lang="it-IT" sz="1600" b="1" dirty="0">
              <a:solidFill>
                <a:srgbClr val="0070C0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30B959-B353-7320-B12A-DFCECD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B1C12AC-9F39-D387-49A4-8020BA3B0D76}"/>
              </a:ext>
            </a:extLst>
          </p:cNvPr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051720" y="836712"/>
            <a:ext cx="5259641" cy="349702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Contratti </a:t>
            </a:r>
            <a:r>
              <a:rPr lang="it-IT" b="1" i="1" dirty="0">
                <a:solidFill>
                  <a:srgbClr val="0070C0"/>
                </a:solidFill>
              </a:rPr>
              <a:t>da stipulare </a:t>
            </a:r>
            <a:r>
              <a:rPr lang="it-IT" i="1" dirty="0">
                <a:solidFill>
                  <a:srgbClr val="002060"/>
                </a:solidFill>
              </a:rPr>
              <a:t>e contratti </a:t>
            </a:r>
            <a:r>
              <a:rPr lang="it-IT" b="1" i="1" dirty="0">
                <a:solidFill>
                  <a:srgbClr val="7030A0"/>
                </a:solidFill>
              </a:rPr>
              <a:t>in corso di esecuzione</a:t>
            </a:r>
            <a:endParaRPr lang="it-IT" sz="1400" b="1" i="1" dirty="0">
              <a:solidFill>
                <a:srgbClr val="7030A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1321261"/>
            <a:ext cx="8352000" cy="24271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1700" dirty="0">
                <a:solidFill>
                  <a:srgbClr val="002060"/>
                </a:solidFill>
              </a:rPr>
              <a:t>Per i </a:t>
            </a:r>
            <a:r>
              <a:rPr lang="it-IT" sz="1700" b="1" dirty="0">
                <a:solidFill>
                  <a:srgbClr val="0070C0"/>
                </a:solidFill>
              </a:rPr>
              <a:t>contratti da stipulare</a:t>
            </a:r>
            <a:r>
              <a:rPr lang="it-IT" sz="1700" dirty="0">
                <a:solidFill>
                  <a:srgbClr val="002060"/>
                </a:solidFill>
              </a:rPr>
              <a:t>, come per i </a:t>
            </a:r>
            <a:r>
              <a:rPr lang="it-IT" sz="1700" b="1" dirty="0">
                <a:solidFill>
                  <a:srgbClr val="0070C0"/>
                </a:solidFill>
              </a:rPr>
              <a:t>contratti attuativi di un accordo quadro</a:t>
            </a:r>
            <a:r>
              <a:rPr lang="it-IT" sz="1700" dirty="0">
                <a:solidFill>
                  <a:srgbClr val="002060"/>
                </a:solidFill>
              </a:rPr>
              <a:t>,</a:t>
            </a:r>
            <a:r>
              <a:rPr lang="it-IT" sz="1700" i="1" dirty="0">
                <a:solidFill>
                  <a:srgbClr val="002060"/>
                </a:solidFill>
              </a:rPr>
              <a:t>  </a:t>
            </a:r>
            <a:r>
              <a:rPr lang="it-IT" sz="1700" dirty="0">
                <a:solidFill>
                  <a:srgbClr val="002060"/>
                </a:solidFill>
              </a:rPr>
              <a:t>sembrerebbe necessario e sufficiente: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- inserire una clausola recante la specifica disciplina della revisione prezzi e le relative modalità di applicazione;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-  inserire </a:t>
            </a:r>
            <a:r>
              <a:rPr lang="it-IT" sz="1700" i="1" dirty="0">
                <a:solidFill>
                  <a:srgbClr val="002060"/>
                </a:solidFill>
              </a:rPr>
              <a:t>(nel CSA o nel contratto) </a:t>
            </a:r>
            <a:r>
              <a:rPr lang="it-IT" sz="1700" dirty="0">
                <a:solidFill>
                  <a:srgbClr val="002060"/>
                </a:solidFill>
              </a:rPr>
              <a:t>l’indice sintetico revisionale individuato al momento della stipula di ciascun contratto di lavori attuativo dell'accordo medesimo, in funzione delle lavorazioni dal medesimo previste, dei relativi importi e degli indici TOL associati</a:t>
            </a: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- integrare la disciplina del subappalto aggiungendovi l’obbligo per l’appaltatore di inserire nei contratti di subappalto e nei subcontratti le clausole di revisione.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43314" y="3916576"/>
            <a:ext cx="8352000" cy="85753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1700" dirty="0">
                <a:solidFill>
                  <a:srgbClr val="002060"/>
                </a:solidFill>
              </a:rPr>
              <a:t>Per i </a:t>
            </a:r>
            <a:r>
              <a:rPr lang="it-IT" sz="1700" b="1" dirty="0">
                <a:solidFill>
                  <a:srgbClr val="7030A0"/>
                </a:solidFill>
              </a:rPr>
              <a:t>contratti in corso d’esecuzione </a:t>
            </a:r>
            <a:r>
              <a:rPr lang="it-IT" sz="1700" dirty="0">
                <a:solidFill>
                  <a:srgbClr val="002060"/>
                </a:solidFill>
              </a:rPr>
              <a:t>non sembrerebbe, invece, necessaria alcuna integrazione, potendo risultare sufficiente la sola emissione del SAL revisionale, da calcolarsi previa determinazione del relativo indice sintetico come sin qui visto.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32853" y="5013176"/>
            <a:ext cx="8352000" cy="8575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36000" rIns="0" bIns="36000">
            <a:spAutoFit/>
          </a:bodyPr>
          <a:lstStyle/>
          <a:p>
            <a:pPr algn="just"/>
            <a:r>
              <a:rPr lang="it-IT" sz="1700" dirty="0">
                <a:solidFill>
                  <a:srgbClr val="002060"/>
                </a:solidFill>
              </a:rPr>
              <a:t>Al pari della definizione dell’indice revisionale all’adozione del SAL, anche quella </a:t>
            </a:r>
            <a:r>
              <a:rPr lang="it-IT" sz="1700" i="1" dirty="0">
                <a:solidFill>
                  <a:srgbClr val="002060"/>
                </a:solidFill>
              </a:rPr>
              <a:t>«ex post» </a:t>
            </a:r>
            <a:r>
              <a:rPr lang="it-IT" sz="1700" dirty="0">
                <a:solidFill>
                  <a:srgbClr val="002060"/>
                </a:solidFill>
              </a:rPr>
              <a:t>dell’indice revisionale di progetto è comunque già </a:t>
            </a:r>
            <a:r>
              <a:rPr lang="it-IT" sz="1700" i="1" dirty="0">
                <a:solidFill>
                  <a:srgbClr val="002060"/>
                </a:solidFill>
              </a:rPr>
              <a:t>«contemplata» </a:t>
            </a:r>
            <a:r>
              <a:rPr lang="it-IT" sz="1700" dirty="0">
                <a:solidFill>
                  <a:srgbClr val="002060"/>
                </a:solidFill>
              </a:rPr>
              <a:t>dalla disciplina </a:t>
            </a:r>
            <a:r>
              <a:rPr lang="it-IT" sz="1700" i="1" dirty="0">
                <a:solidFill>
                  <a:srgbClr val="002060"/>
                </a:solidFill>
              </a:rPr>
              <a:t>(le varianti di tipo qualitativo)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80</a:t>
            </a:fld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9DD73A5-5FCA-BA4F-2929-C6D49689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1C772F38-29E0-C3E2-E664-A348C4F0321C}"/>
              </a:ext>
            </a:extLst>
          </p:cNvPr>
          <p:cNvSpPr/>
          <p:nvPr/>
        </p:nvSpPr>
        <p:spPr>
          <a:xfrm>
            <a:off x="467544" y="8367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03B06011-99EE-6F03-5ACB-BDAFCE08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9" y="116632"/>
            <a:ext cx="853149" cy="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8034" y="1556792"/>
            <a:ext cx="8194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b="1" dirty="0">
                <a:solidFill>
                  <a:srgbClr val="002060"/>
                </a:solidFill>
              </a:rPr>
              <a:t>Gli obblighi di cooperazione </a:t>
            </a:r>
            <a:r>
              <a:rPr lang="it-IT" sz="1700" dirty="0">
                <a:solidFill>
                  <a:srgbClr val="002060"/>
                </a:solidFill>
              </a:rPr>
              <a:t>consentono di appianare «l'apparente antinomia fra l'obbligo di rinegoziare e la libertà di autodeterminazione, </a:t>
            </a:r>
            <a:r>
              <a:rPr lang="it-IT" sz="1700" b="1" dirty="0">
                <a:solidFill>
                  <a:srgbClr val="00B0F0"/>
                </a:solidFill>
              </a:rPr>
              <a:t>poiché la rinegoziazione tende, non a comprimere, bensì a realizzare la volontà delle parti». 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…</a:t>
            </a:r>
            <a:r>
              <a:rPr lang="it-IT" sz="1700" b="1" dirty="0">
                <a:solidFill>
                  <a:srgbClr val="002060"/>
                </a:solidFill>
              </a:rPr>
              <a:t>ove le parti non abbiano previsto l’obbligo di rinegoziazione, il male minore </a:t>
            </a:r>
            <a:r>
              <a:rPr lang="it-IT" sz="1700" dirty="0">
                <a:solidFill>
                  <a:srgbClr val="002060"/>
                </a:solidFill>
              </a:rPr>
              <a:t>non </a:t>
            </a:r>
            <a:r>
              <a:rPr lang="it-IT" sz="1700" b="1" dirty="0">
                <a:solidFill>
                  <a:srgbClr val="002060"/>
                </a:solidFill>
              </a:rPr>
              <a:t>consiste</a:t>
            </a:r>
            <a:r>
              <a:rPr lang="it-IT" sz="1700" dirty="0">
                <a:solidFill>
                  <a:srgbClr val="002060"/>
                </a:solidFill>
              </a:rPr>
              <a:t> nel soggiogarle all’incidenza di una regola ch'esse avrebbero respinto se solo avessero saputo, ma piuttosto </a:t>
            </a:r>
            <a:r>
              <a:rPr lang="it-IT" sz="1700" b="1" dirty="0">
                <a:solidFill>
                  <a:srgbClr val="002060"/>
                </a:solidFill>
              </a:rPr>
              <a:t>nell'avviarle verso l'itinerario che, se informate, avrebbero trovato normale e fisiologico</a:t>
            </a:r>
            <a:r>
              <a:rPr lang="it-IT" sz="17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sz="1700" dirty="0">
                <a:solidFill>
                  <a:srgbClr val="002060"/>
                </a:solidFill>
              </a:rPr>
              <a:t>Si tratta di … </a:t>
            </a:r>
            <a:r>
              <a:rPr lang="it-IT" sz="1700" b="1" dirty="0">
                <a:solidFill>
                  <a:srgbClr val="002060"/>
                </a:solidFill>
              </a:rPr>
              <a:t>assumere</a:t>
            </a:r>
            <a:r>
              <a:rPr lang="it-IT" sz="1700" dirty="0">
                <a:solidFill>
                  <a:srgbClr val="002060"/>
                </a:solidFill>
              </a:rPr>
              <a:t>, alla luce della clausola generale della buona fede, </a:t>
            </a:r>
            <a:r>
              <a:rPr lang="it-IT" sz="1700" b="1" dirty="0">
                <a:solidFill>
                  <a:srgbClr val="002060"/>
                </a:solidFill>
              </a:rPr>
              <a:t>un approccio che </a:t>
            </a:r>
            <a:r>
              <a:rPr lang="it-IT" sz="1700" dirty="0">
                <a:solidFill>
                  <a:srgbClr val="002060"/>
                </a:solidFill>
              </a:rPr>
              <a:t>non trascuri ma </a:t>
            </a:r>
            <a:r>
              <a:rPr lang="it-IT" sz="1700" b="1" dirty="0">
                <a:solidFill>
                  <a:srgbClr val="002060"/>
                </a:solidFill>
              </a:rPr>
              <a:t>valorizzi l’analisi economica del diritto dei contratti, sostituendo</a:t>
            </a:r>
            <a:r>
              <a:rPr lang="it-IT" sz="1700" dirty="0">
                <a:solidFill>
                  <a:srgbClr val="002060"/>
                </a:solidFill>
              </a:rPr>
              <a:t>, nell'ambito della realtà più complessa di quelli a lungo termine, </a:t>
            </a:r>
            <a:r>
              <a:rPr lang="it-IT" sz="1700" b="1" dirty="0">
                <a:solidFill>
                  <a:srgbClr val="002060"/>
                </a:solidFill>
              </a:rPr>
              <a:t>alla logica egoistica del negozio statico e blindato, quella dinamica </a:t>
            </a:r>
            <a:r>
              <a:rPr lang="it-IT" sz="1700" b="1" dirty="0">
                <a:solidFill>
                  <a:srgbClr val="00B050"/>
                </a:solidFill>
              </a:rPr>
              <a:t>della leale collaborazione tesa a superare le sopravvenienze di fatto e di diritto che hanno inciso sull'equilibrio del contratto.</a:t>
            </a:r>
          </a:p>
          <a:p>
            <a:pPr algn="just"/>
            <a:endParaRPr lang="it-IT" sz="800" b="1" dirty="0">
              <a:solidFill>
                <a:srgbClr val="002060"/>
              </a:solidFill>
            </a:endParaRPr>
          </a:p>
          <a:p>
            <a:pPr algn="just"/>
            <a:r>
              <a:rPr lang="it-IT" sz="1700" b="1" dirty="0">
                <a:solidFill>
                  <a:srgbClr val="002060"/>
                </a:solidFill>
              </a:rPr>
              <a:t>In questo quadro, il contenuto della </a:t>
            </a:r>
            <a:r>
              <a:rPr lang="it-IT" sz="1700" b="1" dirty="0">
                <a:solidFill>
                  <a:srgbClr val="00B0F0"/>
                </a:solidFill>
              </a:rPr>
              <a:t>buona fede assume un carattere non bloccato, ma mobile</a:t>
            </a:r>
            <a:r>
              <a:rPr lang="it-IT" sz="1700" b="1" dirty="0">
                <a:solidFill>
                  <a:srgbClr val="002060"/>
                </a:solidFill>
              </a:rPr>
              <a:t>,</a:t>
            </a:r>
            <a:r>
              <a:rPr lang="it-IT" sz="1700" dirty="0">
                <a:solidFill>
                  <a:srgbClr val="002060"/>
                </a:solidFill>
              </a:rPr>
              <a:t> </a:t>
            </a:r>
            <a:r>
              <a:rPr lang="it-IT" sz="1700" b="1" dirty="0">
                <a:solidFill>
                  <a:srgbClr val="002060"/>
                </a:solidFill>
              </a:rPr>
              <a:t>risolvendosi nel concorso delle parti in direzione del raggiungimento delle finalità comuni.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D5DA548-97C6-1C16-9090-12FACFDBC58A}"/>
              </a:ext>
            </a:extLst>
          </p:cNvPr>
          <p:cNvSpPr txBox="1"/>
          <p:nvPr/>
        </p:nvSpPr>
        <p:spPr>
          <a:xfrm>
            <a:off x="2915816" y="64004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91680" y="836747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Corte Suprema di Cassazione Relazione tematica n. 56 del 2020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A08AA3-7BB7-5E09-A715-099549B7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5497" cy="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2" y="44624"/>
            <a:ext cx="21886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10064</Words>
  <Application>Microsoft Office PowerPoint</Application>
  <PresentationFormat>Presentazione su schermo (4:3)</PresentationFormat>
  <Paragraphs>797</Paragraphs>
  <Slides>80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8" baseType="lpstr">
      <vt:lpstr>Arial</vt:lpstr>
      <vt:lpstr>Arial Rounded MT Bold</vt:lpstr>
      <vt:lpstr>Calibri</vt:lpstr>
      <vt:lpstr>Poppins,Bold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sicurezza nei cantieri nella fase 2 dell’emergenza COVID-19</dc:title>
  <dc:creator>Bruno</dc:creator>
  <cp:lastModifiedBy>Utente</cp:lastModifiedBy>
  <cp:revision>915</cp:revision>
  <dcterms:created xsi:type="dcterms:W3CDTF">2020-05-15T10:08:32Z</dcterms:created>
  <dcterms:modified xsi:type="dcterms:W3CDTF">2026-06-17T12:49:37Z</dcterms:modified>
</cp:coreProperties>
</file>